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4.xml" ContentType="application/vnd.openxmlformats-officedocument.presentationml.notesSlide+xml"/>
  <Override PartName="/ppt/charts/chart16.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2" r:id="rId2"/>
    <p:sldId id="275" r:id="rId3"/>
    <p:sldId id="479" r:id="rId4"/>
    <p:sldId id="309" r:id="rId5"/>
    <p:sldId id="337" r:id="rId6"/>
    <p:sldId id="457" r:id="rId7"/>
    <p:sldId id="422" r:id="rId8"/>
    <p:sldId id="412" r:id="rId9"/>
    <p:sldId id="402" r:id="rId10"/>
    <p:sldId id="382" r:id="rId11"/>
    <p:sldId id="280" r:id="rId12"/>
    <p:sldId id="281" r:id="rId13"/>
    <p:sldId id="282" r:id="rId14"/>
    <p:sldId id="283" r:id="rId15"/>
    <p:sldId id="284" r:id="rId16"/>
    <p:sldId id="285" r:id="rId17"/>
    <p:sldId id="286" r:id="rId18"/>
    <p:sldId id="478" r:id="rId19"/>
    <p:sldId id="461" r:id="rId20"/>
    <p:sldId id="290" r:id="rId21"/>
    <p:sldId id="353" r:id="rId22"/>
    <p:sldId id="292" r:id="rId23"/>
    <p:sldId id="297" r:id="rId24"/>
    <p:sldId id="433" r:id="rId25"/>
    <p:sldId id="410" r:id="rId26"/>
    <p:sldId id="298" r:id="rId27"/>
    <p:sldId id="476" r:id="rId28"/>
    <p:sldId id="466" r:id="rId29"/>
    <p:sldId id="477" r:id="rId30"/>
    <p:sldId id="274" r:id="rId31"/>
  </p:sldIdLst>
  <p:sldSz cx="9144000" cy="6858000" type="screen4x3"/>
  <p:notesSz cx="7099300" cy="102346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p15:clr>
            <a:srgbClr val="A4A3A4"/>
          </p15:clr>
        </p15:guide>
        <p15:guide id="2" orient="horz" pos="981">
          <p15:clr>
            <a:srgbClr val="A4A3A4"/>
          </p15:clr>
        </p15:guide>
        <p15:guide id="3" pos="385">
          <p15:clr>
            <a:srgbClr val="A4A3A4"/>
          </p15:clr>
        </p15:guide>
        <p15:guide id="4" pos="5375">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iej Rynkiewicz" initials="MR" lastIdx="8" clrIdx="0"/>
  <p:cmAuthor id="1" name="Damian Bąbka" initials="DB"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89"/>
    <a:srgbClr val="F2F2F2"/>
    <a:srgbClr val="FFFFFF"/>
    <a:srgbClr val="CDE5D0"/>
    <a:srgbClr val="E8F2E9"/>
    <a:srgbClr val="18B022"/>
    <a:srgbClr val="007BB0"/>
    <a:srgbClr val="2AE237"/>
    <a:srgbClr val="117918"/>
    <a:srgbClr val="00B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Styl ciemny 1 — Ak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 ciemny 1 — Ak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407" autoAdjust="0"/>
  </p:normalViewPr>
  <p:slideViewPr>
    <p:cSldViewPr>
      <p:cViewPr>
        <p:scale>
          <a:sx n="70" d="100"/>
          <a:sy n="70" d="100"/>
        </p:scale>
        <p:origin x="420" y="-30"/>
      </p:cViewPr>
      <p:guideLst>
        <p:guide orient="horz" pos="346"/>
        <p:guide orient="horz" pos="981"/>
        <p:guide pos="385"/>
        <p:guide pos="5375"/>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82"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4614367270129"/>
          <c:y val="0.22235405412925358"/>
          <c:w val="0.44907669532692224"/>
          <c:h val="0.68990618073028254"/>
        </c:manualLayout>
      </c:layout>
      <c:doughnutChart>
        <c:varyColors val="1"/>
        <c:ser>
          <c:idx val="0"/>
          <c:order val="0"/>
          <c:tx>
            <c:strRef>
              <c:f>Sheet1!$B$1</c:f>
              <c:strCache>
                <c:ptCount val="1"/>
                <c:pt idx="0">
                  <c:v>Sales</c:v>
                </c:pt>
              </c:strCache>
            </c:strRef>
          </c:tx>
          <c:spPr>
            <a:solidFill>
              <a:schemeClr val="accent4"/>
            </a:solidFill>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8978-4F80-B849-7A4C0F795207}"/>
              </c:ext>
            </c:extLst>
          </c:dPt>
          <c:dPt>
            <c:idx val="1"/>
            <c:bubble3D val="0"/>
            <c:spPr>
              <a:solidFill>
                <a:schemeClr val="accent2"/>
              </a:solidFill>
              <a:ln>
                <a:solidFill>
                  <a:schemeClr val="bg1"/>
                </a:solidFill>
              </a:ln>
            </c:spPr>
            <c:extLst>
              <c:ext xmlns:c16="http://schemas.microsoft.com/office/drawing/2014/chart" uri="{C3380CC4-5D6E-409C-BE32-E72D297353CC}">
                <c16:uniqueId val="{00000003-8978-4F80-B849-7A4C0F795207}"/>
              </c:ext>
            </c:extLst>
          </c:dPt>
          <c:dPt>
            <c:idx val="2"/>
            <c:bubble3D val="0"/>
            <c:spPr>
              <a:solidFill>
                <a:schemeClr val="accent3"/>
              </a:solidFill>
              <a:ln>
                <a:solidFill>
                  <a:schemeClr val="bg1"/>
                </a:solidFill>
              </a:ln>
            </c:spPr>
            <c:extLst>
              <c:ext xmlns:c16="http://schemas.microsoft.com/office/drawing/2014/chart" uri="{C3380CC4-5D6E-409C-BE32-E72D297353CC}">
                <c16:uniqueId val="{00000005-8978-4F80-B849-7A4C0F795207}"/>
              </c:ext>
            </c:extLst>
          </c:dPt>
          <c:dPt>
            <c:idx val="3"/>
            <c:bubble3D val="0"/>
            <c:spPr>
              <a:solidFill>
                <a:schemeClr val="accent5"/>
              </a:solidFill>
              <a:ln>
                <a:solidFill>
                  <a:schemeClr val="bg1"/>
                </a:solidFill>
              </a:ln>
            </c:spPr>
            <c:extLst>
              <c:ext xmlns:c16="http://schemas.microsoft.com/office/drawing/2014/chart" uri="{C3380CC4-5D6E-409C-BE32-E72D297353CC}">
                <c16:uniqueId val="{00000007-8978-4F80-B849-7A4C0F795207}"/>
              </c:ext>
            </c:extLst>
          </c:dPt>
          <c:dPt>
            <c:idx val="4"/>
            <c:bubble3D val="0"/>
            <c:spPr>
              <a:solidFill>
                <a:schemeClr val="accent6"/>
              </a:solidFill>
              <a:ln>
                <a:solidFill>
                  <a:schemeClr val="bg1"/>
                </a:solidFill>
              </a:ln>
            </c:spPr>
            <c:extLst>
              <c:ext xmlns:c16="http://schemas.microsoft.com/office/drawing/2014/chart" uri="{C3380CC4-5D6E-409C-BE32-E72D297353CC}">
                <c16:uniqueId val="{00000009-8978-4F80-B849-7A4C0F795207}"/>
              </c:ext>
            </c:extLst>
          </c:dPt>
          <c:dPt>
            <c:idx val="5"/>
            <c:bubble3D val="0"/>
            <c:spPr>
              <a:solidFill>
                <a:schemeClr val="accent5">
                  <a:lumMod val="25000"/>
                </a:schemeClr>
              </a:solidFill>
              <a:ln>
                <a:solidFill>
                  <a:schemeClr val="bg1"/>
                </a:solidFill>
              </a:ln>
            </c:spPr>
            <c:extLst>
              <c:ext xmlns:c16="http://schemas.microsoft.com/office/drawing/2014/chart" uri="{C3380CC4-5D6E-409C-BE32-E72D297353CC}">
                <c16:uniqueId val="{0000000B-8978-4F80-B849-7A4C0F795207}"/>
              </c:ext>
            </c:extLst>
          </c:dPt>
          <c:dLbls>
            <c:dLbl>
              <c:idx val="0"/>
              <c:layout>
                <c:manualLayout>
                  <c:x val="0.14154549770656147"/>
                  <c:y val="-0.1935080404213850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978-4F80-B849-7A4C0F795207}"/>
                </c:ext>
              </c:extLst>
            </c:dLbl>
            <c:dLbl>
              <c:idx val="1"/>
              <c:layout>
                <c:manualLayout>
                  <c:x val="-0.1735622186565198"/>
                  <c:y val="3.94594759317335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978-4F80-B849-7A4C0F795207}"/>
                </c:ext>
              </c:extLst>
            </c:dLbl>
            <c:dLbl>
              <c:idx val="2"/>
              <c:layout>
                <c:manualLayout>
                  <c:x val="-2.1063757030487618E-2"/>
                  <c:y val="-0.2103354890168784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978-4F80-B849-7A4C0F795207}"/>
                </c:ext>
              </c:extLst>
            </c:dLbl>
            <c:dLbl>
              <c:idx val="3"/>
              <c:layout>
                <c:manualLayout>
                  <c:x val="-0.13649075851285974"/>
                  <c:y val="-8.73595062729463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978-4F80-B849-7A4C0F795207}"/>
                </c:ext>
              </c:extLst>
            </c:dLbl>
            <c:dLbl>
              <c:idx val="4"/>
              <c:layout>
                <c:manualLayout>
                  <c:x val="-6.0662559339048773E-2"/>
                  <c:y val="-0.161803460488188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978-4F80-B849-7A4C0F795207}"/>
                </c:ext>
              </c:extLst>
            </c:dLbl>
            <c:dLbl>
              <c:idx val="5"/>
              <c:layout>
                <c:manualLayout>
                  <c:x val="7.0772985895556903E-2"/>
                  <c:y val="-0.147019075215733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978-4F80-B849-7A4C0F795207}"/>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Poland</c:v>
                </c:pt>
                <c:pt idx="1">
                  <c:v>Romania</c:v>
                </c:pt>
                <c:pt idx="2">
                  <c:v>Others</c:v>
                </c:pt>
              </c:strCache>
            </c:strRef>
          </c:cat>
          <c:val>
            <c:numRef>
              <c:f>Sheet1!$B$2:$B$4</c:f>
              <c:numCache>
                <c:formatCode>0%</c:formatCode>
                <c:ptCount val="3"/>
                <c:pt idx="0">
                  <c:v>0.54352094240837701</c:v>
                </c:pt>
                <c:pt idx="1">
                  <c:v>0.4224476439790576</c:v>
                </c:pt>
                <c:pt idx="2">
                  <c:v>3.4031413612565453E-2</c:v>
                </c:pt>
              </c:numCache>
            </c:numRef>
          </c:val>
          <c:extLst>
            <c:ext xmlns:c16="http://schemas.microsoft.com/office/drawing/2014/chart" uri="{C3380CC4-5D6E-409C-BE32-E72D297353CC}">
              <c16:uniqueId val="{0000000C-8978-4F80-B849-7A4C0F795207}"/>
            </c:ext>
          </c:extLst>
        </c:ser>
        <c:dLbls>
          <c:showLegendKey val="0"/>
          <c:showVal val="0"/>
          <c:showCatName val="1"/>
          <c:showSerName val="0"/>
          <c:showPercent val="1"/>
          <c:showBubbleSize val="0"/>
          <c:showLeaderLines val="0"/>
        </c:dLbls>
        <c:firstSliceAng val="0"/>
        <c:holeSize val="50"/>
      </c:doughnutChart>
    </c:plotArea>
    <c:plotVisOnly val="1"/>
    <c:dispBlanksAs val="gap"/>
    <c:showDLblsOverMax val="0"/>
  </c:chart>
  <c:txPr>
    <a:bodyPr/>
    <a:lstStyle/>
    <a:p>
      <a:pPr>
        <a:defRPr sz="800"/>
      </a:pPr>
      <a:endParaRPr lang="pl-P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7CB1">
                    <a:lumMod val="75000"/>
                  </a:srgbClr>
                </a:solidFill>
                <a:latin typeface="+mn-lt"/>
                <a:ea typeface="+mn-ea"/>
                <a:cs typeface="+mn-cs"/>
              </a:defRPr>
            </a:pPr>
            <a:r>
              <a:rPr lang="en-US" sz="1200" dirty="0">
                <a:solidFill>
                  <a:schemeClr val="accent2">
                    <a:lumMod val="75000"/>
                  </a:schemeClr>
                </a:solidFill>
              </a:rPr>
              <a:t>Nominal value of debts accepted for collection in Poland and Romania</a:t>
            </a: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7CB1">
                    <a:lumMod val="75000"/>
                  </a:srgbClr>
                </a:solidFill>
                <a:latin typeface="+mn-lt"/>
                <a:ea typeface="+mn-ea"/>
                <a:cs typeface="+mn-cs"/>
              </a:defRPr>
            </a:pPr>
            <a:r>
              <a:rPr lang="en-US" sz="1000" b="1" i="0" baseline="0" dirty="0">
                <a:solidFill>
                  <a:schemeClr val="tx1"/>
                </a:solidFill>
                <a:effectLst/>
              </a:rPr>
              <a:t>(</a:t>
            </a:r>
            <a:r>
              <a:rPr lang="pl-PL" sz="1000" b="1" i="0" baseline="0" dirty="0">
                <a:solidFill>
                  <a:schemeClr val="tx1"/>
                </a:solidFill>
                <a:effectLst/>
              </a:rPr>
              <a:t>EUR</a:t>
            </a:r>
            <a:r>
              <a:rPr lang="en-US" sz="1000" b="1" i="0" baseline="0" dirty="0" err="1">
                <a:solidFill>
                  <a:schemeClr val="tx1"/>
                </a:solidFill>
                <a:effectLst/>
              </a:rPr>
              <a:t>bn</a:t>
            </a:r>
            <a:r>
              <a:rPr lang="en-US" sz="1000" b="1" i="0" baseline="0" dirty="0">
                <a:solidFill>
                  <a:schemeClr val="tx1"/>
                </a:solidFill>
                <a:effectLst/>
              </a:rPr>
              <a:t> and market share)</a:t>
            </a:r>
          </a:p>
        </c:rich>
      </c:tx>
      <c:overlay val="0"/>
    </c:title>
    <c:autoTitleDeleted val="0"/>
    <c:plotArea>
      <c:layout>
        <c:manualLayout>
          <c:layoutTarget val="inner"/>
          <c:xMode val="edge"/>
          <c:yMode val="edge"/>
          <c:x val="0.19294799749604719"/>
          <c:y val="0.19759337775085806"/>
          <c:w val="0.58949943684999861"/>
          <c:h val="0.77173402396318647"/>
        </c:manualLayout>
      </c:layout>
      <c:barChart>
        <c:barDir val="bar"/>
        <c:grouping val="clustered"/>
        <c:varyColors val="0"/>
        <c:ser>
          <c:idx val="0"/>
          <c:order val="0"/>
          <c:tx>
            <c:strRef>
              <c:f>Arkusz1!$B$1</c:f>
              <c:strCache>
                <c:ptCount val="1"/>
                <c:pt idx="0">
                  <c:v>debt portfolios purchased</c:v>
                </c:pt>
              </c:strCache>
            </c:strRef>
          </c:tx>
          <c:spPr>
            <a:solidFill>
              <a:schemeClr val="accent2"/>
            </a:solidFill>
          </c:spPr>
          <c:invertIfNegative val="0"/>
          <c:dLbls>
            <c:dLbl>
              <c:idx val="0"/>
              <c:tx>
                <c:rich>
                  <a:bodyPr/>
                  <a:lstStyle/>
                  <a:p>
                    <a:r>
                      <a:rPr lang="en-US" dirty="0"/>
                      <a:t>0.3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70-420D-ABF5-90681B3D0D88}"/>
                </c:ext>
              </c:extLst>
            </c:dLbl>
            <c:dLbl>
              <c:idx val="1"/>
              <c:tx>
                <c:rich>
                  <a:bodyPr/>
                  <a:lstStyle/>
                  <a:p>
                    <a:r>
                      <a:rPr lang="en-US" dirty="0"/>
                      <a:t>0.7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70-420D-ABF5-90681B3D0D88}"/>
                </c:ext>
              </c:extLst>
            </c:dLbl>
            <c:dLbl>
              <c:idx val="2"/>
              <c:tx>
                <c:rich>
                  <a:bodyPr/>
                  <a:lstStyle/>
                  <a:p>
                    <a:r>
                      <a:rPr lang="en-US" dirty="0"/>
                      <a:t>0.8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70-420D-ABF5-90681B3D0D88}"/>
                </c:ext>
              </c:extLst>
            </c:dLbl>
            <c:dLbl>
              <c:idx val="3"/>
              <c:tx>
                <c:rich>
                  <a:bodyPr/>
                  <a:lstStyle/>
                  <a:p>
                    <a:r>
                      <a:rPr lang="en-US" dirty="0"/>
                      <a:t>1.0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70-420D-ABF5-90681B3D0D88}"/>
                </c:ext>
              </c:extLst>
            </c:dLbl>
            <c:dLbl>
              <c:idx val="4"/>
              <c:tx>
                <c:rich>
                  <a:bodyPr/>
                  <a:lstStyle/>
                  <a:p>
                    <a:r>
                      <a:rPr lang="en-US" dirty="0"/>
                      <a:t>0.8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70-420D-ABF5-90681B3D0D88}"/>
                </c:ext>
              </c:extLst>
            </c:dLbl>
            <c:dLbl>
              <c:idx val="5"/>
              <c:tx>
                <c:rich>
                  <a:bodyPr/>
                  <a:lstStyle/>
                  <a:p>
                    <a:r>
                      <a:rPr lang="en-US" dirty="0"/>
                      <a:t>0.7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70-420D-ABF5-90681B3D0D88}"/>
                </c:ext>
              </c:extLst>
            </c:dLbl>
            <c:dLbl>
              <c:idx val="6"/>
              <c:tx>
                <c:rich>
                  <a:bodyPr/>
                  <a:lstStyle/>
                  <a:p>
                    <a:r>
                      <a:rPr lang="en-US" dirty="0"/>
                      <a:t>0.7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70-420D-ABF5-90681B3D0D88}"/>
                </c:ext>
              </c:extLst>
            </c:dLbl>
            <c:dLbl>
              <c:idx val="7"/>
              <c:tx>
                <c:rich>
                  <a:bodyPr/>
                  <a:lstStyle/>
                  <a:p>
                    <a:r>
                      <a:rPr lang="en-US" dirty="0"/>
                      <a:t>0.9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70-420D-ABF5-90681B3D0D88}"/>
                </c:ext>
              </c:extLst>
            </c:dLbl>
            <c:dLbl>
              <c:idx val="8"/>
              <c:tx>
                <c:rich>
                  <a:bodyPr/>
                  <a:lstStyle/>
                  <a:p>
                    <a:r>
                      <a:rPr lang="en-US"/>
                      <a:t>0,9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49-40C7-9E3F-589B5E8B9953}"/>
                </c:ext>
              </c:extLst>
            </c:dLbl>
            <c:spPr>
              <a:noFill/>
              <a:ln>
                <a:noFill/>
              </a:ln>
              <a:effectLst/>
            </c:spPr>
            <c:txPr>
              <a:bodyPr/>
              <a:lstStyle/>
              <a:p>
                <a:pPr>
                  <a:defRPr sz="1200" b="1">
                    <a:solidFill>
                      <a:schemeClr val="bg1"/>
                    </a:solidFill>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Arkusz1!$A$2:$A$10</c:f>
              <c:strCache>
                <c:ptCount val="9"/>
                <c:pt idx="0">
                  <c:v>2008</c:v>
                </c:pt>
                <c:pt idx="1">
                  <c:v>2009</c:v>
                </c:pt>
                <c:pt idx="2">
                  <c:v>2010</c:v>
                </c:pt>
                <c:pt idx="3">
                  <c:v>2011</c:v>
                </c:pt>
                <c:pt idx="4">
                  <c:v>2012</c:v>
                </c:pt>
                <c:pt idx="5">
                  <c:v>2013</c:v>
                </c:pt>
                <c:pt idx="6">
                  <c:v>2014</c:v>
                </c:pt>
                <c:pt idx="7">
                  <c:v>2015</c:v>
                </c:pt>
                <c:pt idx="8">
                  <c:v>Q1-Q32016</c:v>
                </c:pt>
              </c:strCache>
            </c:strRef>
          </c:cat>
          <c:val>
            <c:numRef>
              <c:f>Arkusz1!$B$2:$B$10</c:f>
              <c:numCache>
                <c:formatCode>General</c:formatCode>
                <c:ptCount val="9"/>
                <c:pt idx="0">
                  <c:v>1.4</c:v>
                </c:pt>
                <c:pt idx="1">
                  <c:v>3.1</c:v>
                </c:pt>
                <c:pt idx="2">
                  <c:v>3.7</c:v>
                </c:pt>
                <c:pt idx="3">
                  <c:v>4.3</c:v>
                </c:pt>
                <c:pt idx="4">
                  <c:v>3.3</c:v>
                </c:pt>
                <c:pt idx="5">
                  <c:v>3.1</c:v>
                </c:pt>
                <c:pt idx="6" formatCode="0.0">
                  <c:v>3.1080000000000001</c:v>
                </c:pt>
                <c:pt idx="7" formatCode="0.0">
                  <c:v>3.7829349864489599</c:v>
                </c:pt>
                <c:pt idx="8">
                  <c:v>4.0999999999999996</c:v>
                </c:pt>
              </c:numCache>
            </c:numRef>
          </c:val>
          <c:extLst>
            <c:ext xmlns:c16="http://schemas.microsoft.com/office/drawing/2014/chart" uri="{C3380CC4-5D6E-409C-BE32-E72D297353CC}">
              <c16:uniqueId val="{00000000-187F-49F4-817C-C2982A9B3188}"/>
            </c:ext>
          </c:extLst>
        </c:ser>
        <c:dLbls>
          <c:showLegendKey val="0"/>
          <c:showVal val="1"/>
          <c:showCatName val="0"/>
          <c:showSerName val="0"/>
          <c:showPercent val="0"/>
          <c:showBubbleSize val="0"/>
        </c:dLbls>
        <c:gapWidth val="150"/>
        <c:axId val="400984416"/>
        <c:axId val="400984808"/>
      </c:barChart>
      <c:catAx>
        <c:axId val="400984416"/>
        <c:scaling>
          <c:orientation val="minMax"/>
        </c:scaling>
        <c:delete val="0"/>
        <c:axPos val="l"/>
        <c:numFmt formatCode="General" sourceLinked="1"/>
        <c:majorTickMark val="out"/>
        <c:minorTickMark val="none"/>
        <c:tickLblPos val="nextTo"/>
        <c:txPr>
          <a:bodyPr/>
          <a:lstStyle/>
          <a:p>
            <a:pPr>
              <a:defRPr sz="1000"/>
            </a:pPr>
            <a:endParaRPr lang="pl-PL"/>
          </a:p>
        </c:txPr>
        <c:crossAx val="400984808"/>
        <c:crosses val="autoZero"/>
        <c:auto val="1"/>
        <c:lblAlgn val="ctr"/>
        <c:lblOffset val="100"/>
        <c:noMultiLvlLbl val="0"/>
      </c:catAx>
      <c:valAx>
        <c:axId val="400984808"/>
        <c:scaling>
          <c:orientation val="minMax"/>
        </c:scaling>
        <c:delete val="1"/>
        <c:axPos val="b"/>
        <c:numFmt formatCode="General" sourceLinked="1"/>
        <c:majorTickMark val="out"/>
        <c:minorTickMark val="none"/>
        <c:tickLblPos val="nextTo"/>
        <c:crossAx val="400984416"/>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9675383228133493E-2"/>
          <c:y val="6.2466694639169207E-2"/>
          <c:w val="0.75112714156898164"/>
          <c:h val="0.90203447146852822"/>
        </c:manualLayout>
      </c:layout>
      <c:barChart>
        <c:barDir val="bar"/>
        <c:grouping val="stacked"/>
        <c:varyColors val="0"/>
        <c:ser>
          <c:idx val="0"/>
          <c:order val="0"/>
          <c:tx>
            <c:strRef>
              <c:f>Arkusz1!$B$1</c:f>
              <c:strCache>
                <c:ptCount val="1"/>
                <c:pt idx="0">
                  <c:v>Series 1</c:v>
                </c:pt>
              </c:strCache>
            </c:strRef>
          </c:tx>
          <c:spPr>
            <a:noFill/>
          </c:spPr>
          <c:invertIfNegative val="0"/>
          <c:dLbls>
            <c:spPr>
              <a:solidFill>
                <a:schemeClr val="accent4"/>
              </a:solidFill>
            </c:spPr>
            <c:txPr>
              <a:bodyPr/>
              <a:lstStyle/>
              <a:p>
                <a:pPr>
                  <a:defRPr sz="1000" b="1">
                    <a:solidFill>
                      <a:schemeClr val="bg1"/>
                    </a:solidFill>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Arkusz1!$A$2:$A$9</c:f>
              <c:numCache>
                <c:formatCode>General</c:formatCode>
                <c:ptCount val="8"/>
              </c:numCache>
            </c:numRef>
          </c:cat>
          <c:val>
            <c:numRef>
              <c:f>Arkusz1!$B$2:$B$9</c:f>
              <c:numCache>
                <c:formatCode>0%</c:formatCode>
                <c:ptCount val="8"/>
                <c:pt idx="0">
                  <c:v>0.21000000000000016</c:v>
                </c:pt>
                <c:pt idx="1">
                  <c:v>0.26</c:v>
                </c:pt>
                <c:pt idx="2">
                  <c:v>0.23</c:v>
                </c:pt>
                <c:pt idx="3">
                  <c:v>0.29000000000000031</c:v>
                </c:pt>
                <c:pt idx="4">
                  <c:v>0.27</c:v>
                </c:pt>
                <c:pt idx="5">
                  <c:v>0.22</c:v>
                </c:pt>
                <c:pt idx="6">
                  <c:v>0.23</c:v>
                </c:pt>
                <c:pt idx="7">
                  <c:v>0.28604529606169121</c:v>
                </c:pt>
              </c:numCache>
            </c:numRef>
          </c:val>
          <c:extLst>
            <c:ext xmlns:c16="http://schemas.microsoft.com/office/drawing/2014/chart" uri="{C3380CC4-5D6E-409C-BE32-E72D297353CC}">
              <c16:uniqueId val="{00000000-A250-4890-AD81-382A5E5F19FB}"/>
            </c:ext>
          </c:extLst>
        </c:ser>
        <c:dLbls>
          <c:showLegendKey val="0"/>
          <c:showVal val="0"/>
          <c:showCatName val="0"/>
          <c:showSerName val="0"/>
          <c:showPercent val="0"/>
          <c:showBubbleSize val="0"/>
        </c:dLbls>
        <c:gapWidth val="150"/>
        <c:overlap val="100"/>
        <c:axId val="400985592"/>
        <c:axId val="400985984"/>
      </c:barChart>
      <c:catAx>
        <c:axId val="400985592"/>
        <c:scaling>
          <c:orientation val="minMax"/>
        </c:scaling>
        <c:delete val="1"/>
        <c:axPos val="l"/>
        <c:numFmt formatCode="General" sourceLinked="1"/>
        <c:majorTickMark val="out"/>
        <c:minorTickMark val="none"/>
        <c:tickLblPos val="nextTo"/>
        <c:crossAx val="400985984"/>
        <c:crosses val="autoZero"/>
        <c:auto val="1"/>
        <c:lblAlgn val="ctr"/>
        <c:lblOffset val="100"/>
        <c:noMultiLvlLbl val="0"/>
      </c:catAx>
      <c:valAx>
        <c:axId val="400985984"/>
        <c:scaling>
          <c:orientation val="minMax"/>
          <c:max val="1"/>
          <c:min val="0"/>
        </c:scaling>
        <c:delete val="1"/>
        <c:axPos val="b"/>
        <c:numFmt formatCode="0%" sourceLinked="1"/>
        <c:majorTickMark val="out"/>
        <c:minorTickMark val="none"/>
        <c:tickLblPos val="nextTo"/>
        <c:crossAx val="400985592"/>
        <c:crosses val="autoZero"/>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9675383228133493E-2"/>
          <c:y val="3.8078748596578692E-2"/>
          <c:w val="0.75112714156898164"/>
          <c:h val="0.93015073115860514"/>
        </c:manualLayout>
      </c:layout>
      <c:barChart>
        <c:barDir val="bar"/>
        <c:grouping val="stacked"/>
        <c:varyColors val="0"/>
        <c:ser>
          <c:idx val="0"/>
          <c:order val="0"/>
          <c:tx>
            <c:strRef>
              <c:f>Arkusz1!$B$1</c:f>
              <c:strCache>
                <c:ptCount val="1"/>
                <c:pt idx="0">
                  <c:v>Series 1</c:v>
                </c:pt>
              </c:strCache>
            </c:strRef>
          </c:tx>
          <c:spPr>
            <a:noFill/>
          </c:spPr>
          <c:invertIfNegative val="0"/>
          <c:dLbls>
            <c:spPr>
              <a:solidFill>
                <a:schemeClr val="accent4"/>
              </a:solidFill>
            </c:spPr>
            <c:txPr>
              <a:bodyPr/>
              <a:lstStyle/>
              <a:p>
                <a:pPr>
                  <a:defRPr sz="1000" b="1">
                    <a:solidFill>
                      <a:schemeClr val="bg1"/>
                    </a:solidFill>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Arkusz1!$A$2:$A$9</c:f>
              <c:numCache>
                <c:formatCode>General</c:formatCode>
                <c:ptCount val="8"/>
              </c:numCache>
            </c:numRef>
          </c:cat>
          <c:val>
            <c:numRef>
              <c:f>Arkusz1!$B$2:$B$9</c:f>
              <c:numCache>
                <c:formatCode>0%</c:formatCode>
                <c:ptCount val="8"/>
                <c:pt idx="0">
                  <c:v>0.19</c:v>
                </c:pt>
                <c:pt idx="1">
                  <c:v>0.12</c:v>
                </c:pt>
                <c:pt idx="2">
                  <c:v>0.33</c:v>
                </c:pt>
                <c:pt idx="3">
                  <c:v>0.38</c:v>
                </c:pt>
                <c:pt idx="4">
                  <c:v>0.19</c:v>
                </c:pt>
                <c:pt idx="5">
                  <c:v>0.22</c:v>
                </c:pt>
                <c:pt idx="6">
                  <c:v>0.2160119285444001</c:v>
                </c:pt>
                <c:pt idx="7">
                  <c:v>0.16909778712372042</c:v>
                </c:pt>
              </c:numCache>
            </c:numRef>
          </c:val>
          <c:extLst>
            <c:ext xmlns:c16="http://schemas.microsoft.com/office/drawing/2014/chart" uri="{C3380CC4-5D6E-409C-BE32-E72D297353CC}">
              <c16:uniqueId val="{00000000-F30C-44F8-9406-35F6B188C43A}"/>
            </c:ext>
          </c:extLst>
        </c:ser>
        <c:dLbls>
          <c:showLegendKey val="0"/>
          <c:showVal val="0"/>
          <c:showCatName val="0"/>
          <c:showSerName val="0"/>
          <c:showPercent val="0"/>
          <c:showBubbleSize val="0"/>
        </c:dLbls>
        <c:gapWidth val="150"/>
        <c:overlap val="100"/>
        <c:axId val="400986768"/>
        <c:axId val="400987160"/>
      </c:barChart>
      <c:catAx>
        <c:axId val="400986768"/>
        <c:scaling>
          <c:orientation val="minMax"/>
        </c:scaling>
        <c:delete val="1"/>
        <c:axPos val="l"/>
        <c:numFmt formatCode="General" sourceLinked="1"/>
        <c:majorTickMark val="out"/>
        <c:minorTickMark val="none"/>
        <c:tickLblPos val="nextTo"/>
        <c:crossAx val="400987160"/>
        <c:crosses val="autoZero"/>
        <c:auto val="1"/>
        <c:lblAlgn val="ctr"/>
        <c:lblOffset val="100"/>
        <c:noMultiLvlLbl val="0"/>
      </c:catAx>
      <c:valAx>
        <c:axId val="400987160"/>
        <c:scaling>
          <c:orientation val="minMax"/>
          <c:max val="1"/>
          <c:min val="0"/>
        </c:scaling>
        <c:delete val="1"/>
        <c:axPos val="b"/>
        <c:numFmt formatCode="0%" sourceLinked="1"/>
        <c:majorTickMark val="out"/>
        <c:minorTickMark val="none"/>
        <c:tickLblPos val="nextTo"/>
        <c:crossAx val="400986768"/>
        <c:crosses val="autoZero"/>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0">
              <a:defRPr sz="1200">
                <a:solidFill>
                  <a:schemeClr val="accent2">
                    <a:lumMod val="75000"/>
                  </a:schemeClr>
                </a:solidFill>
              </a:defRPr>
            </a:pPr>
            <a:r>
              <a:rPr lang="en-US" dirty="0"/>
              <a:t>Poland</a:t>
            </a:r>
          </a:p>
        </c:rich>
      </c:tx>
      <c:layout>
        <c:manualLayout>
          <c:xMode val="edge"/>
          <c:yMode val="edge"/>
          <c:x val="9.7943391914383782E-2"/>
          <c:y val="1.9649419797598291E-2"/>
        </c:manualLayout>
      </c:layout>
      <c:overlay val="0"/>
    </c:title>
    <c:autoTitleDeleted val="0"/>
    <c:plotArea>
      <c:layout>
        <c:manualLayout>
          <c:layoutTarget val="inner"/>
          <c:xMode val="edge"/>
          <c:yMode val="edge"/>
          <c:x val="0.48891976426034667"/>
          <c:y val="4.4880765588114727E-2"/>
          <c:w val="0.50681565177133636"/>
          <c:h val="0.89172515301867417"/>
        </c:manualLayout>
      </c:layout>
      <c:pieChart>
        <c:varyColors val="1"/>
        <c:ser>
          <c:idx val="0"/>
          <c:order val="0"/>
          <c:tx>
            <c:strRef>
              <c:f>Arkusz1!$B$1</c:f>
              <c:strCache>
                <c:ptCount val="1"/>
                <c:pt idx="0">
                  <c:v>Poland</c:v>
                </c:pt>
              </c:strCache>
            </c:strRef>
          </c:tx>
          <c:dLbls>
            <c:dLbl>
              <c:idx val="0"/>
              <c:layout>
                <c:manualLayout>
                  <c:x val="-5.4337714023209388E-2"/>
                  <c:y val="0.1785028101683927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D5-4E63-BB55-A7914576D97C}"/>
                </c:ext>
              </c:extLst>
            </c:dLbl>
            <c:dLbl>
              <c:idx val="1"/>
              <c:delete val="1"/>
              <c:extLst>
                <c:ext xmlns:c15="http://schemas.microsoft.com/office/drawing/2012/chart" uri="{CE6537A1-D6FC-4f65-9D91-7224C49458BB}"/>
                <c:ext xmlns:c16="http://schemas.microsoft.com/office/drawing/2014/chart" uri="{C3380CC4-5D6E-409C-BE32-E72D297353CC}">
                  <c16:uniqueId val="{00000000-A956-47D1-93CE-9DFEB21450B6}"/>
                </c:ext>
              </c:extLst>
            </c:dLbl>
            <c:spPr>
              <a:noFill/>
              <a:ln>
                <a:noFill/>
              </a:ln>
              <a:effectLst/>
            </c:spPr>
            <c:txPr>
              <a:bodyPr/>
              <a:lstStyle/>
              <a:p>
                <a:pPr>
                  <a:defRPr sz="1000" b="1">
                    <a:solidFill>
                      <a:schemeClr val="bg1"/>
                    </a:solidFill>
                  </a:defRPr>
                </a:pPr>
                <a:endParaRPr lang="pl-PL"/>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Arkusz1!$A$2:$A$3</c:f>
              <c:strCache>
                <c:ptCount val="2"/>
                <c:pt idx="0">
                  <c:v>KRUK</c:v>
                </c:pt>
                <c:pt idx="1">
                  <c:v>other</c:v>
                </c:pt>
              </c:strCache>
            </c:strRef>
          </c:cat>
          <c:val>
            <c:numRef>
              <c:f>Arkusz1!$B$2:$B$3</c:f>
              <c:numCache>
                <c:formatCode>0%</c:formatCode>
                <c:ptCount val="2"/>
                <c:pt idx="0">
                  <c:v>0.13</c:v>
                </c:pt>
                <c:pt idx="1">
                  <c:v>0.87</c:v>
                </c:pt>
              </c:numCache>
            </c:numRef>
          </c:val>
          <c:extLst>
            <c:ext xmlns:c16="http://schemas.microsoft.com/office/drawing/2014/chart" uri="{C3380CC4-5D6E-409C-BE32-E72D297353CC}">
              <c16:uniqueId val="{00000001-A956-47D1-93CE-9DFEB21450B6}"/>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pl-P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0">
              <a:defRPr sz="1200">
                <a:solidFill>
                  <a:schemeClr val="accent2">
                    <a:lumMod val="75000"/>
                  </a:schemeClr>
                </a:solidFill>
              </a:defRPr>
            </a:pPr>
            <a:r>
              <a:rPr lang="en-US" dirty="0"/>
              <a:t>Romania</a:t>
            </a:r>
          </a:p>
        </c:rich>
      </c:tx>
      <c:layout>
        <c:manualLayout>
          <c:xMode val="edge"/>
          <c:yMode val="edge"/>
          <c:x val="3.9308477362075232E-2"/>
          <c:y val="5.8324865475291796E-3"/>
        </c:manualLayout>
      </c:layout>
      <c:overlay val="0"/>
    </c:title>
    <c:autoTitleDeleted val="0"/>
    <c:plotArea>
      <c:layout>
        <c:manualLayout>
          <c:layoutTarget val="inner"/>
          <c:xMode val="edge"/>
          <c:yMode val="edge"/>
          <c:x val="0.48891976426034667"/>
          <c:y val="4.4880765588114727E-2"/>
          <c:w val="0.50681565177133636"/>
          <c:h val="0.89172515301867417"/>
        </c:manualLayout>
      </c:layout>
      <c:pieChart>
        <c:varyColors val="1"/>
        <c:ser>
          <c:idx val="0"/>
          <c:order val="0"/>
          <c:tx>
            <c:strRef>
              <c:f>Arkusz1!$B$1</c:f>
              <c:strCache>
                <c:ptCount val="1"/>
                <c:pt idx="0">
                  <c:v>Romania</c:v>
                </c:pt>
              </c:strCache>
            </c:strRef>
          </c:tx>
          <c:dLbls>
            <c:dLbl>
              <c:idx val="1"/>
              <c:delete val="1"/>
              <c:extLst>
                <c:ext xmlns:c15="http://schemas.microsoft.com/office/drawing/2012/chart" uri="{CE6537A1-D6FC-4f65-9D91-7224C49458BB}"/>
                <c:ext xmlns:c16="http://schemas.microsoft.com/office/drawing/2014/chart" uri="{C3380CC4-5D6E-409C-BE32-E72D297353CC}">
                  <c16:uniqueId val="{00000000-29BD-49FA-BC76-B58FF238FC3E}"/>
                </c:ext>
              </c:extLst>
            </c:dLbl>
            <c:spPr>
              <a:noFill/>
              <a:ln>
                <a:noFill/>
              </a:ln>
              <a:effectLst/>
            </c:spPr>
            <c:txPr>
              <a:bodyPr/>
              <a:lstStyle/>
              <a:p>
                <a:pPr>
                  <a:defRPr sz="1000" b="1">
                    <a:solidFill>
                      <a:schemeClr val="bg1"/>
                    </a:solidFill>
                  </a:defRPr>
                </a:pPr>
                <a:endParaRPr lang="pl-PL"/>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Arkusz1!$A$2:$A$3</c:f>
              <c:strCache>
                <c:ptCount val="2"/>
                <c:pt idx="0">
                  <c:v> </c:v>
                </c:pt>
                <c:pt idx="1">
                  <c:v>other</c:v>
                </c:pt>
              </c:strCache>
            </c:strRef>
          </c:cat>
          <c:val>
            <c:numRef>
              <c:f>Arkusz1!$B$2:$B$3</c:f>
              <c:numCache>
                <c:formatCode>0%</c:formatCode>
                <c:ptCount val="2"/>
                <c:pt idx="0">
                  <c:v>0.42867288943679738</c:v>
                </c:pt>
                <c:pt idx="1">
                  <c:v>0.57132711056320262</c:v>
                </c:pt>
              </c:numCache>
            </c:numRef>
          </c:val>
          <c:extLst>
            <c:ext xmlns:c16="http://schemas.microsoft.com/office/drawing/2014/chart" uri="{C3380CC4-5D6E-409C-BE32-E72D297353CC}">
              <c16:uniqueId val="{00000001-29BD-49FA-BC76-B58FF238FC3E}"/>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pl-P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0">
              <a:defRPr sz="1200">
                <a:solidFill>
                  <a:schemeClr val="accent2">
                    <a:lumMod val="75000"/>
                  </a:schemeClr>
                </a:solidFill>
              </a:defRPr>
            </a:pPr>
            <a:r>
              <a:rPr lang="en-US" dirty="0"/>
              <a:t>The Czech Republic and Slovakia</a:t>
            </a:r>
          </a:p>
        </c:rich>
      </c:tx>
      <c:layout>
        <c:manualLayout>
          <c:xMode val="edge"/>
          <c:yMode val="edge"/>
          <c:x val="1.8467134376109989E-3"/>
          <c:y val="1.9649419797598291E-2"/>
        </c:manualLayout>
      </c:layout>
      <c:overlay val="0"/>
    </c:title>
    <c:autoTitleDeleted val="0"/>
    <c:plotArea>
      <c:layout>
        <c:manualLayout>
          <c:layoutTarget val="inner"/>
          <c:xMode val="edge"/>
          <c:yMode val="edge"/>
          <c:x val="0.48891976426034667"/>
          <c:y val="4.4880765588114727E-2"/>
          <c:w val="0.50681565177133636"/>
          <c:h val="0.89172515301867417"/>
        </c:manualLayout>
      </c:layout>
      <c:pieChart>
        <c:varyColors val="1"/>
        <c:ser>
          <c:idx val="0"/>
          <c:order val="0"/>
          <c:tx>
            <c:strRef>
              <c:f>Arkusz1!$B$1</c:f>
              <c:strCache>
                <c:ptCount val="1"/>
                <c:pt idx="0">
                  <c:v>The Czech Republic and Slovakia</c:v>
                </c:pt>
              </c:strCache>
            </c:strRef>
          </c:tx>
          <c:dLbls>
            <c:dLbl>
              <c:idx val="1"/>
              <c:delete val="1"/>
              <c:extLst>
                <c:ext xmlns:c15="http://schemas.microsoft.com/office/drawing/2012/chart" uri="{CE6537A1-D6FC-4f65-9D91-7224C49458BB}"/>
                <c:ext xmlns:c16="http://schemas.microsoft.com/office/drawing/2014/chart" uri="{C3380CC4-5D6E-409C-BE32-E72D297353CC}">
                  <c16:uniqueId val="{00000000-5406-4421-BBD1-6FD2383BB728}"/>
                </c:ext>
              </c:extLst>
            </c:dLbl>
            <c:spPr>
              <a:noFill/>
              <a:ln>
                <a:noFill/>
              </a:ln>
              <a:effectLst/>
            </c:spPr>
            <c:txPr>
              <a:bodyPr/>
              <a:lstStyle/>
              <a:p>
                <a:pPr>
                  <a:defRPr sz="1000" b="1">
                    <a:solidFill>
                      <a:schemeClr val="bg1"/>
                    </a:solidFill>
                  </a:defRPr>
                </a:pPr>
                <a:endParaRPr lang="pl-PL"/>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Arkusz1!$A$2:$A$3</c:f>
              <c:strCache>
                <c:ptCount val="2"/>
                <c:pt idx="0">
                  <c:v> </c:v>
                </c:pt>
                <c:pt idx="1">
                  <c:v>other</c:v>
                </c:pt>
              </c:strCache>
            </c:strRef>
          </c:cat>
          <c:val>
            <c:numRef>
              <c:f>Arkusz1!$B$2:$B$3</c:f>
              <c:numCache>
                <c:formatCode>0%</c:formatCode>
                <c:ptCount val="2"/>
                <c:pt idx="0">
                  <c:v>0.19841647926927869</c:v>
                </c:pt>
                <c:pt idx="1">
                  <c:v>0.80158352073072048</c:v>
                </c:pt>
              </c:numCache>
            </c:numRef>
          </c:val>
          <c:extLst>
            <c:ext xmlns:c16="http://schemas.microsoft.com/office/drawing/2014/chart" uri="{C3380CC4-5D6E-409C-BE32-E72D297353CC}">
              <c16:uniqueId val="{00000001-5406-4421-BBD1-6FD2383BB728}"/>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pl-P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sz="1200">
                <a:solidFill>
                  <a:schemeClr val="accent2">
                    <a:lumMod val="75000"/>
                  </a:schemeClr>
                </a:solidFill>
              </a:rPr>
              <a:t>Recommendations </a:t>
            </a:r>
            <a:r>
              <a:rPr lang="en-US" sz="1200" baseline="0">
                <a:solidFill>
                  <a:schemeClr val="accent2">
                    <a:lumMod val="75000"/>
                  </a:schemeClr>
                </a:solidFill>
              </a:rPr>
              <a:t> </a:t>
            </a:r>
            <a:r>
              <a:rPr lang="en-US" sz="1200">
                <a:solidFill>
                  <a:schemeClr val="accent2">
                    <a:lumMod val="75000"/>
                  </a:schemeClr>
                </a:solidFill>
              </a:rPr>
              <a:t>received in 2015 and 2016</a:t>
            </a:r>
          </a:p>
        </c:rich>
      </c:tx>
      <c:layout>
        <c:manualLayout>
          <c:xMode val="edge"/>
          <c:yMode val="edge"/>
          <c:x val="0.1714133100502146"/>
          <c:y val="4.9595330346825242E-2"/>
        </c:manualLayout>
      </c:layout>
      <c:overlay val="0"/>
    </c:title>
    <c:autoTitleDeleted val="0"/>
    <c:plotArea>
      <c:layout>
        <c:manualLayout>
          <c:layoutTarget val="inner"/>
          <c:xMode val="edge"/>
          <c:yMode val="edge"/>
          <c:x val="3.6258750960000398E-2"/>
          <c:y val="0.24857673081884848"/>
          <c:w val="0.92748249807999916"/>
          <c:h val="0.52449981836826731"/>
        </c:manualLayout>
      </c:layout>
      <c:barChart>
        <c:barDir val="col"/>
        <c:grouping val="clustered"/>
        <c:varyColors val="0"/>
        <c:ser>
          <c:idx val="0"/>
          <c:order val="0"/>
          <c:tx>
            <c:strRef>
              <c:f>Arkusz1!$B$1</c:f>
              <c:strCache>
                <c:ptCount val="1"/>
                <c:pt idx="0">
                  <c:v>Series 1</c:v>
                </c:pt>
              </c:strCache>
            </c:strRef>
          </c:tx>
          <c:spPr>
            <a:solidFill>
              <a:schemeClr val="accent1"/>
            </a:solidFill>
          </c:spPr>
          <c:invertIfNegative val="0"/>
          <c:dLbls>
            <c:dLbl>
              <c:idx val="0"/>
              <c:spPr/>
              <c:txPr>
                <a:bodyPr/>
                <a:lstStyle/>
                <a:p>
                  <a:pPr>
                    <a:defRPr sz="1100" b="1">
                      <a:solidFill>
                        <a:schemeClr val="bg1"/>
                      </a:solidFill>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508B-4B30-AA63-EA8A22C528A3}"/>
                </c:ext>
              </c:extLst>
            </c:dLbl>
            <c:dLbl>
              <c:idx val="1"/>
              <c:spPr/>
              <c:txPr>
                <a:bodyPr/>
                <a:lstStyle/>
                <a:p>
                  <a:pPr>
                    <a:defRPr sz="1100" b="1">
                      <a:solidFill>
                        <a:schemeClr val="bg1"/>
                      </a:solidFill>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508B-4B30-AA63-EA8A22C528A3}"/>
                </c:ext>
              </c:extLst>
            </c:dLbl>
            <c:dLbl>
              <c:idx val="2"/>
              <c:spPr>
                <a:noFill/>
                <a:ln>
                  <a:noFill/>
                </a:ln>
                <a:effectLst/>
              </c:spPr>
              <c:txPr>
                <a:bodyPr/>
                <a:lstStyle/>
                <a:p>
                  <a:pPr>
                    <a:defRPr sz="1100" b="1">
                      <a:solidFill>
                        <a:schemeClr val="bg1"/>
                      </a:solidFill>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508B-4B30-AA63-EA8A22C528A3}"/>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B9-46F0-8099-69E8401CFE94}"/>
                </c:ext>
              </c:extLst>
            </c:dLbl>
            <c:spPr>
              <a:noFill/>
              <a:ln>
                <a:noFill/>
              </a:ln>
              <a:effectLst/>
            </c:spPr>
            <c:txPr>
              <a:bodyPr/>
              <a:lstStyle/>
              <a:p>
                <a:pPr>
                  <a:defRPr sz="1100" b="1"/>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Arkusz1!$A$2:$A$6</c:f>
              <c:strCache>
                <c:ptCount val="5"/>
                <c:pt idx="0">
                  <c:v>Buy</c:v>
                </c:pt>
                <c:pt idx="1">
                  <c:v>Accumulate</c:v>
                </c:pt>
                <c:pt idx="2">
                  <c:v>Hold*</c:v>
                </c:pt>
                <c:pt idx="3">
                  <c:v>Reduce</c:v>
                </c:pt>
                <c:pt idx="4">
                  <c:v>Sell</c:v>
                </c:pt>
              </c:strCache>
            </c:strRef>
          </c:cat>
          <c:val>
            <c:numRef>
              <c:f>Arkusz1!$B$2:$B$6</c:f>
              <c:numCache>
                <c:formatCode>General</c:formatCode>
                <c:ptCount val="5"/>
                <c:pt idx="0">
                  <c:v>7</c:v>
                </c:pt>
                <c:pt idx="1">
                  <c:v>8</c:v>
                </c:pt>
                <c:pt idx="2">
                  <c:v>7</c:v>
                </c:pt>
                <c:pt idx="3">
                  <c:v>0</c:v>
                </c:pt>
                <c:pt idx="4">
                  <c:v>1</c:v>
                </c:pt>
              </c:numCache>
            </c:numRef>
          </c:val>
          <c:extLst>
            <c:ext xmlns:c16="http://schemas.microsoft.com/office/drawing/2014/chart" uri="{C3380CC4-5D6E-409C-BE32-E72D297353CC}">
              <c16:uniqueId val="{00000004-51B9-46F0-8099-69E8401CFE94}"/>
            </c:ext>
          </c:extLst>
        </c:ser>
        <c:dLbls>
          <c:dLblPos val="inEnd"/>
          <c:showLegendKey val="0"/>
          <c:showVal val="1"/>
          <c:showCatName val="0"/>
          <c:showSerName val="0"/>
          <c:showPercent val="0"/>
          <c:showBubbleSize val="0"/>
        </c:dLbls>
        <c:gapWidth val="150"/>
        <c:axId val="462643672"/>
        <c:axId val="462644848"/>
      </c:barChart>
      <c:catAx>
        <c:axId val="462643672"/>
        <c:scaling>
          <c:orientation val="minMax"/>
        </c:scaling>
        <c:delete val="0"/>
        <c:axPos val="b"/>
        <c:numFmt formatCode="General" sourceLinked="0"/>
        <c:majorTickMark val="out"/>
        <c:minorTickMark val="none"/>
        <c:tickLblPos val="nextTo"/>
        <c:txPr>
          <a:bodyPr/>
          <a:lstStyle/>
          <a:p>
            <a:pPr>
              <a:defRPr sz="800" b="1">
                <a:solidFill>
                  <a:schemeClr val="accent2">
                    <a:lumMod val="75000"/>
                  </a:schemeClr>
                </a:solidFill>
              </a:defRPr>
            </a:pPr>
            <a:endParaRPr lang="pl-PL"/>
          </a:p>
        </c:txPr>
        <c:crossAx val="462644848"/>
        <c:crosses val="autoZero"/>
        <c:auto val="1"/>
        <c:lblAlgn val="ctr"/>
        <c:lblOffset val="100"/>
        <c:noMultiLvlLbl val="0"/>
      </c:catAx>
      <c:valAx>
        <c:axId val="462644848"/>
        <c:scaling>
          <c:orientation val="minMax"/>
          <c:max val="8"/>
          <c:min val="0"/>
        </c:scaling>
        <c:delete val="1"/>
        <c:axPos val="l"/>
        <c:numFmt formatCode="General" sourceLinked="1"/>
        <c:majorTickMark val="out"/>
        <c:minorTickMark val="none"/>
        <c:tickLblPos val="nextTo"/>
        <c:crossAx val="462643672"/>
        <c:crosses val="autoZero"/>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27747422003615"/>
          <c:y val="0"/>
          <c:w val="0.62742826554625242"/>
          <c:h val="1"/>
        </c:manualLayout>
      </c:layout>
      <c:doughnutChart>
        <c:varyColors val="1"/>
        <c:ser>
          <c:idx val="0"/>
          <c:order val="0"/>
          <c:tx>
            <c:strRef>
              <c:f>Arkusz1!$B$1</c:f>
              <c:strCache>
                <c:ptCount val="1"/>
                <c:pt idx="0">
                  <c:v>Sales </c:v>
                </c:pt>
              </c:strCache>
            </c:strRef>
          </c:tx>
          <c:explosion val="3"/>
          <c:dLbls>
            <c:dLbl>
              <c:idx val="4"/>
              <c:layout>
                <c:manualLayout>
                  <c:x val="3.2067144054700992E-3"/>
                  <c:y val="3.7987232187876557E-2"/>
                </c:manualLayout>
              </c:layout>
              <c:tx>
                <c:rich>
                  <a:bodyPr/>
                  <a:lstStyle/>
                  <a:p>
                    <a:r>
                      <a:rPr lang="en-US" dirty="0"/>
                      <a:t>We offer </a:t>
                    </a:r>
                  </a:p>
                  <a:p>
                    <a:r>
                      <a:rPr lang="en-US" dirty="0"/>
                      <a:t>participation in our loyalty scheme</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35-4AEF-8536-4CE26266F7C9}"/>
                </c:ext>
              </c:extLst>
            </c:dLbl>
            <c:spPr>
              <a:noFill/>
              <a:ln>
                <a:noFill/>
              </a:ln>
              <a:effectLst/>
            </c:spPr>
            <c:txPr>
              <a:bodyPr/>
              <a:lstStyle/>
              <a:p>
                <a:pPr>
                  <a:defRPr sz="1100" b="1">
                    <a:solidFill>
                      <a:schemeClr val="bg1"/>
                    </a:solidFill>
                  </a:defRPr>
                </a:pPr>
                <a:endParaRPr lang="pl-PL"/>
              </a:p>
            </c:txPr>
            <c:showLegendKey val="0"/>
            <c:showVal val="0"/>
            <c:showCatName val="1"/>
            <c:showSerName val="0"/>
            <c:showPercent val="0"/>
            <c:showBubbleSize val="0"/>
            <c:showLeaderLines val="1"/>
            <c:extLst>
              <c:ext xmlns:c15="http://schemas.microsoft.com/office/drawing/2012/chart" uri="{CE6537A1-D6FC-4f65-9D91-7224C49458BB}"/>
            </c:extLst>
          </c:dLbls>
          <c:cat>
            <c:strRef>
              <c:f>Arkusz1!$A$2:$A$7</c:f>
              <c:strCache>
                <c:ptCount val="6"/>
                <c:pt idx="0">
                  <c:v>We treat debtors as our clients</c:v>
                </c:pt>
                <c:pt idx="1">
                  <c:v>We offer debt settlements</c:v>
                </c:pt>
                <c:pt idx="2">
                  <c:v>We develop relations through visits of our advisers</c:v>
                </c:pt>
                <c:pt idx="3">
                  <c:v>We promote debt settlements in media</c:v>
                </c:pt>
                <c:pt idx="4">
                  <c:v>We offer participation in our loyalty scheme</c:v>
                </c:pt>
                <c:pt idx="5">
                  <c:v>We help build credit history </c:v>
                </c:pt>
              </c:strCache>
            </c:strRef>
          </c:cat>
          <c:val>
            <c:numRef>
              <c:f>Arkusz1!$B$2:$B$7</c:f>
              <c:numCache>
                <c:formatCode>General</c:formatCode>
                <c:ptCount val="6"/>
                <c:pt idx="0">
                  <c:v>25</c:v>
                </c:pt>
                <c:pt idx="1">
                  <c:v>25</c:v>
                </c:pt>
                <c:pt idx="2">
                  <c:v>25</c:v>
                </c:pt>
                <c:pt idx="3">
                  <c:v>25</c:v>
                </c:pt>
                <c:pt idx="4">
                  <c:v>25</c:v>
                </c:pt>
                <c:pt idx="5">
                  <c:v>25</c:v>
                </c:pt>
              </c:numCache>
            </c:numRef>
          </c:val>
          <c:extLst>
            <c:ext xmlns:c16="http://schemas.microsoft.com/office/drawing/2014/chart" uri="{C3380CC4-5D6E-409C-BE32-E72D297353CC}">
              <c16:uniqueId val="{00000001-C135-4AEF-8536-4CE26266F7C9}"/>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spPr>
    <a:noFill/>
  </c:spPr>
  <c:txPr>
    <a:bodyPr/>
    <a:lstStyle/>
    <a:p>
      <a:pPr>
        <a:defRPr sz="1800"/>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114275181545489E-2"/>
          <c:y val="4.8953571494288313E-2"/>
          <c:w val="0.911570631718427"/>
          <c:h val="0.79005812199404168"/>
        </c:manualLayout>
      </c:layout>
      <c:barChart>
        <c:barDir val="col"/>
        <c:grouping val="clustered"/>
        <c:varyColors val="0"/>
        <c:ser>
          <c:idx val="1"/>
          <c:order val="1"/>
          <c:tx>
            <c:strRef>
              <c:f>Arkusz1!$C$1</c:f>
              <c:strCache>
                <c:ptCount val="1"/>
                <c:pt idx="0">
                  <c:v>volume</c:v>
                </c:pt>
              </c:strCache>
            </c:strRef>
          </c:tx>
          <c:spPr>
            <a:solidFill>
              <a:schemeClr val="tx1">
                <a:lumMod val="20000"/>
                <a:lumOff val="80000"/>
              </a:schemeClr>
            </a:solidFill>
          </c:spPr>
          <c:invertIfNegative val="0"/>
          <c:cat>
            <c:numRef>
              <c:f>Arkusz1!$A$2:$A$1369</c:f>
              <c:numCache>
                <c:formatCode>[$-415]mmm\ yy;@</c:formatCode>
                <c:ptCount val="1368"/>
                <c:pt idx="0">
                  <c:v>40673</c:v>
                </c:pt>
                <c:pt idx="1">
                  <c:v>40674</c:v>
                </c:pt>
                <c:pt idx="2">
                  <c:v>40675</c:v>
                </c:pt>
                <c:pt idx="3">
                  <c:v>40676</c:v>
                </c:pt>
                <c:pt idx="4">
                  <c:v>40679</c:v>
                </c:pt>
                <c:pt idx="5">
                  <c:v>40680</c:v>
                </c:pt>
                <c:pt idx="6">
                  <c:v>40681</c:v>
                </c:pt>
                <c:pt idx="7">
                  <c:v>40682</c:v>
                </c:pt>
                <c:pt idx="8">
                  <c:v>40683</c:v>
                </c:pt>
                <c:pt idx="9">
                  <c:v>40686</c:v>
                </c:pt>
                <c:pt idx="10">
                  <c:v>40687</c:v>
                </c:pt>
                <c:pt idx="11">
                  <c:v>40688</c:v>
                </c:pt>
                <c:pt idx="12">
                  <c:v>40689</c:v>
                </c:pt>
                <c:pt idx="13">
                  <c:v>40690</c:v>
                </c:pt>
                <c:pt idx="14">
                  <c:v>40693</c:v>
                </c:pt>
                <c:pt idx="15">
                  <c:v>40694</c:v>
                </c:pt>
                <c:pt idx="16">
                  <c:v>40695</c:v>
                </c:pt>
                <c:pt idx="17">
                  <c:v>40696</c:v>
                </c:pt>
                <c:pt idx="18">
                  <c:v>40697</c:v>
                </c:pt>
                <c:pt idx="19">
                  <c:v>40700</c:v>
                </c:pt>
                <c:pt idx="20">
                  <c:v>40701</c:v>
                </c:pt>
                <c:pt idx="21">
                  <c:v>40702</c:v>
                </c:pt>
                <c:pt idx="22">
                  <c:v>40703</c:v>
                </c:pt>
                <c:pt idx="23">
                  <c:v>40704</c:v>
                </c:pt>
                <c:pt idx="24">
                  <c:v>40707</c:v>
                </c:pt>
                <c:pt idx="25">
                  <c:v>40708</c:v>
                </c:pt>
                <c:pt idx="26">
                  <c:v>40709</c:v>
                </c:pt>
                <c:pt idx="27">
                  <c:v>40710</c:v>
                </c:pt>
                <c:pt idx="28">
                  <c:v>40711</c:v>
                </c:pt>
                <c:pt idx="29">
                  <c:v>40714</c:v>
                </c:pt>
                <c:pt idx="30">
                  <c:v>40715</c:v>
                </c:pt>
                <c:pt idx="31">
                  <c:v>40716</c:v>
                </c:pt>
                <c:pt idx="32">
                  <c:v>40718</c:v>
                </c:pt>
                <c:pt idx="33">
                  <c:v>40721</c:v>
                </c:pt>
                <c:pt idx="34">
                  <c:v>40722</c:v>
                </c:pt>
                <c:pt idx="35">
                  <c:v>40723</c:v>
                </c:pt>
                <c:pt idx="36">
                  <c:v>40724</c:v>
                </c:pt>
                <c:pt idx="37">
                  <c:v>40725</c:v>
                </c:pt>
                <c:pt idx="38">
                  <c:v>40728</c:v>
                </c:pt>
                <c:pt idx="39">
                  <c:v>40729</c:v>
                </c:pt>
                <c:pt idx="40">
                  <c:v>40730</c:v>
                </c:pt>
                <c:pt idx="41">
                  <c:v>40731</c:v>
                </c:pt>
                <c:pt idx="42">
                  <c:v>40732</c:v>
                </c:pt>
                <c:pt idx="43">
                  <c:v>40735</c:v>
                </c:pt>
                <c:pt idx="44">
                  <c:v>40736</c:v>
                </c:pt>
                <c:pt idx="45">
                  <c:v>40737</c:v>
                </c:pt>
                <c:pt idx="46">
                  <c:v>40738</c:v>
                </c:pt>
                <c:pt idx="47">
                  <c:v>40739</c:v>
                </c:pt>
                <c:pt idx="48">
                  <c:v>40742</c:v>
                </c:pt>
                <c:pt idx="49">
                  <c:v>40743</c:v>
                </c:pt>
                <c:pt idx="50">
                  <c:v>40744</c:v>
                </c:pt>
                <c:pt idx="51">
                  <c:v>40745</c:v>
                </c:pt>
                <c:pt idx="52">
                  <c:v>40746</c:v>
                </c:pt>
                <c:pt idx="53">
                  <c:v>40749</c:v>
                </c:pt>
                <c:pt idx="54">
                  <c:v>40750</c:v>
                </c:pt>
                <c:pt idx="55">
                  <c:v>40751</c:v>
                </c:pt>
                <c:pt idx="56">
                  <c:v>40752</c:v>
                </c:pt>
                <c:pt idx="57">
                  <c:v>40753</c:v>
                </c:pt>
                <c:pt idx="58">
                  <c:v>40756</c:v>
                </c:pt>
                <c:pt idx="59">
                  <c:v>40757</c:v>
                </c:pt>
                <c:pt idx="60">
                  <c:v>40758</c:v>
                </c:pt>
                <c:pt idx="61">
                  <c:v>40759</c:v>
                </c:pt>
                <c:pt idx="62">
                  <c:v>40760</c:v>
                </c:pt>
                <c:pt idx="63">
                  <c:v>40763</c:v>
                </c:pt>
                <c:pt idx="64">
                  <c:v>40764</c:v>
                </c:pt>
                <c:pt idx="65">
                  <c:v>40765</c:v>
                </c:pt>
                <c:pt idx="66">
                  <c:v>40766</c:v>
                </c:pt>
                <c:pt idx="67">
                  <c:v>40767</c:v>
                </c:pt>
                <c:pt idx="68">
                  <c:v>40771</c:v>
                </c:pt>
                <c:pt idx="69">
                  <c:v>40772</c:v>
                </c:pt>
                <c:pt idx="70">
                  <c:v>40773</c:v>
                </c:pt>
                <c:pt idx="71">
                  <c:v>40774</c:v>
                </c:pt>
                <c:pt idx="72">
                  <c:v>40777</c:v>
                </c:pt>
                <c:pt idx="73">
                  <c:v>40778</c:v>
                </c:pt>
                <c:pt idx="74">
                  <c:v>40779</c:v>
                </c:pt>
                <c:pt idx="75">
                  <c:v>40780</c:v>
                </c:pt>
                <c:pt idx="76">
                  <c:v>40781</c:v>
                </c:pt>
                <c:pt idx="77">
                  <c:v>40784</c:v>
                </c:pt>
                <c:pt idx="78">
                  <c:v>40785</c:v>
                </c:pt>
                <c:pt idx="79">
                  <c:v>40786</c:v>
                </c:pt>
                <c:pt idx="80">
                  <c:v>40787</c:v>
                </c:pt>
                <c:pt idx="81">
                  <c:v>40788</c:v>
                </c:pt>
                <c:pt idx="82">
                  <c:v>40791</c:v>
                </c:pt>
                <c:pt idx="83">
                  <c:v>40792</c:v>
                </c:pt>
                <c:pt idx="84">
                  <c:v>40793</c:v>
                </c:pt>
                <c:pt idx="85">
                  <c:v>40794</c:v>
                </c:pt>
                <c:pt idx="86">
                  <c:v>40795</c:v>
                </c:pt>
                <c:pt idx="87">
                  <c:v>40798</c:v>
                </c:pt>
                <c:pt idx="88">
                  <c:v>40799</c:v>
                </c:pt>
                <c:pt idx="89">
                  <c:v>40800</c:v>
                </c:pt>
                <c:pt idx="90">
                  <c:v>40801</c:v>
                </c:pt>
                <c:pt idx="91">
                  <c:v>40802</c:v>
                </c:pt>
                <c:pt idx="92">
                  <c:v>40805</c:v>
                </c:pt>
                <c:pt idx="93">
                  <c:v>40806</c:v>
                </c:pt>
                <c:pt idx="94">
                  <c:v>40807</c:v>
                </c:pt>
                <c:pt idx="95">
                  <c:v>40808</c:v>
                </c:pt>
                <c:pt idx="96">
                  <c:v>40809</c:v>
                </c:pt>
                <c:pt idx="97">
                  <c:v>40812</c:v>
                </c:pt>
                <c:pt idx="98">
                  <c:v>40813</c:v>
                </c:pt>
                <c:pt idx="99">
                  <c:v>40814</c:v>
                </c:pt>
                <c:pt idx="100">
                  <c:v>40815</c:v>
                </c:pt>
                <c:pt idx="101">
                  <c:v>40816</c:v>
                </c:pt>
                <c:pt idx="102">
                  <c:v>40819</c:v>
                </c:pt>
                <c:pt idx="103">
                  <c:v>40820</c:v>
                </c:pt>
                <c:pt idx="104">
                  <c:v>40821</c:v>
                </c:pt>
                <c:pt idx="105">
                  <c:v>40822</c:v>
                </c:pt>
                <c:pt idx="106">
                  <c:v>40823</c:v>
                </c:pt>
                <c:pt idx="107">
                  <c:v>40826</c:v>
                </c:pt>
                <c:pt idx="108">
                  <c:v>40827</c:v>
                </c:pt>
                <c:pt idx="109">
                  <c:v>40828</c:v>
                </c:pt>
                <c:pt idx="110">
                  <c:v>40829</c:v>
                </c:pt>
                <c:pt idx="111">
                  <c:v>40830</c:v>
                </c:pt>
                <c:pt idx="112">
                  <c:v>40833</c:v>
                </c:pt>
                <c:pt idx="113">
                  <c:v>40834</c:v>
                </c:pt>
                <c:pt idx="114">
                  <c:v>40835</c:v>
                </c:pt>
                <c:pt idx="115">
                  <c:v>40836</c:v>
                </c:pt>
                <c:pt idx="116">
                  <c:v>40837</c:v>
                </c:pt>
                <c:pt idx="117">
                  <c:v>40840</c:v>
                </c:pt>
                <c:pt idx="118">
                  <c:v>40841</c:v>
                </c:pt>
                <c:pt idx="119">
                  <c:v>40842</c:v>
                </c:pt>
                <c:pt idx="120">
                  <c:v>40843</c:v>
                </c:pt>
                <c:pt idx="121">
                  <c:v>40844</c:v>
                </c:pt>
                <c:pt idx="122">
                  <c:v>40847</c:v>
                </c:pt>
                <c:pt idx="123">
                  <c:v>40849</c:v>
                </c:pt>
                <c:pt idx="124">
                  <c:v>40850</c:v>
                </c:pt>
                <c:pt idx="125">
                  <c:v>40851</c:v>
                </c:pt>
                <c:pt idx="126">
                  <c:v>40854</c:v>
                </c:pt>
                <c:pt idx="127">
                  <c:v>40855</c:v>
                </c:pt>
                <c:pt idx="128">
                  <c:v>40856</c:v>
                </c:pt>
                <c:pt idx="129">
                  <c:v>40857</c:v>
                </c:pt>
                <c:pt idx="130">
                  <c:v>40861</c:v>
                </c:pt>
                <c:pt idx="131">
                  <c:v>40862</c:v>
                </c:pt>
                <c:pt idx="132">
                  <c:v>40863</c:v>
                </c:pt>
                <c:pt idx="133">
                  <c:v>40864</c:v>
                </c:pt>
                <c:pt idx="134">
                  <c:v>40865</c:v>
                </c:pt>
                <c:pt idx="135">
                  <c:v>40868</c:v>
                </c:pt>
                <c:pt idx="136">
                  <c:v>40869</c:v>
                </c:pt>
                <c:pt idx="137">
                  <c:v>40870</c:v>
                </c:pt>
                <c:pt idx="138">
                  <c:v>40871</c:v>
                </c:pt>
                <c:pt idx="139">
                  <c:v>40872</c:v>
                </c:pt>
                <c:pt idx="140">
                  <c:v>40875</c:v>
                </c:pt>
                <c:pt idx="141">
                  <c:v>40876</c:v>
                </c:pt>
                <c:pt idx="142">
                  <c:v>40877</c:v>
                </c:pt>
                <c:pt idx="143">
                  <c:v>40878</c:v>
                </c:pt>
                <c:pt idx="144">
                  <c:v>40879</c:v>
                </c:pt>
                <c:pt idx="145">
                  <c:v>40882</c:v>
                </c:pt>
                <c:pt idx="146">
                  <c:v>40883</c:v>
                </c:pt>
                <c:pt idx="147">
                  <c:v>40884</c:v>
                </c:pt>
                <c:pt idx="148">
                  <c:v>40885</c:v>
                </c:pt>
                <c:pt idx="149">
                  <c:v>40886</c:v>
                </c:pt>
                <c:pt idx="150">
                  <c:v>40889</c:v>
                </c:pt>
                <c:pt idx="151">
                  <c:v>40890</c:v>
                </c:pt>
                <c:pt idx="152">
                  <c:v>40891</c:v>
                </c:pt>
                <c:pt idx="153">
                  <c:v>40892</c:v>
                </c:pt>
                <c:pt idx="154">
                  <c:v>40893</c:v>
                </c:pt>
                <c:pt idx="155">
                  <c:v>40896</c:v>
                </c:pt>
                <c:pt idx="156">
                  <c:v>40897</c:v>
                </c:pt>
                <c:pt idx="157">
                  <c:v>40898</c:v>
                </c:pt>
                <c:pt idx="158">
                  <c:v>40899</c:v>
                </c:pt>
                <c:pt idx="159">
                  <c:v>40900</c:v>
                </c:pt>
                <c:pt idx="160">
                  <c:v>40904</c:v>
                </c:pt>
                <c:pt idx="161">
                  <c:v>40905</c:v>
                </c:pt>
                <c:pt idx="162">
                  <c:v>40906</c:v>
                </c:pt>
                <c:pt idx="163">
                  <c:v>40907</c:v>
                </c:pt>
                <c:pt idx="164">
                  <c:v>40910</c:v>
                </c:pt>
                <c:pt idx="165">
                  <c:v>40911</c:v>
                </c:pt>
                <c:pt idx="166">
                  <c:v>40912</c:v>
                </c:pt>
                <c:pt idx="167">
                  <c:v>40913</c:v>
                </c:pt>
                <c:pt idx="168">
                  <c:v>40917</c:v>
                </c:pt>
                <c:pt idx="169">
                  <c:v>40918</c:v>
                </c:pt>
                <c:pt idx="170">
                  <c:v>40919</c:v>
                </c:pt>
                <c:pt idx="171">
                  <c:v>40920</c:v>
                </c:pt>
                <c:pt idx="172">
                  <c:v>40921</c:v>
                </c:pt>
                <c:pt idx="173">
                  <c:v>40924</c:v>
                </c:pt>
                <c:pt idx="174">
                  <c:v>40925</c:v>
                </c:pt>
                <c:pt idx="175">
                  <c:v>40926</c:v>
                </c:pt>
                <c:pt idx="176">
                  <c:v>40927</c:v>
                </c:pt>
                <c:pt idx="177">
                  <c:v>40928</c:v>
                </c:pt>
                <c:pt idx="178">
                  <c:v>40931</c:v>
                </c:pt>
                <c:pt idx="179">
                  <c:v>40932</c:v>
                </c:pt>
                <c:pt idx="180">
                  <c:v>40933</c:v>
                </c:pt>
                <c:pt idx="181">
                  <c:v>40934</c:v>
                </c:pt>
                <c:pt idx="182">
                  <c:v>40935</c:v>
                </c:pt>
                <c:pt idx="183">
                  <c:v>40938</c:v>
                </c:pt>
                <c:pt idx="184">
                  <c:v>40939</c:v>
                </c:pt>
                <c:pt idx="185">
                  <c:v>40940</c:v>
                </c:pt>
                <c:pt idx="186">
                  <c:v>40941</c:v>
                </c:pt>
                <c:pt idx="187">
                  <c:v>40942</c:v>
                </c:pt>
                <c:pt idx="188">
                  <c:v>40945</c:v>
                </c:pt>
                <c:pt idx="189">
                  <c:v>40946</c:v>
                </c:pt>
                <c:pt idx="190">
                  <c:v>40947</c:v>
                </c:pt>
                <c:pt idx="191">
                  <c:v>40948</c:v>
                </c:pt>
                <c:pt idx="192">
                  <c:v>40949</c:v>
                </c:pt>
                <c:pt idx="193">
                  <c:v>40952</c:v>
                </c:pt>
                <c:pt idx="194">
                  <c:v>40953</c:v>
                </c:pt>
                <c:pt idx="195">
                  <c:v>40954</c:v>
                </c:pt>
                <c:pt idx="196">
                  <c:v>40955</c:v>
                </c:pt>
                <c:pt idx="197">
                  <c:v>40956</c:v>
                </c:pt>
                <c:pt idx="198">
                  <c:v>40959</c:v>
                </c:pt>
                <c:pt idx="199">
                  <c:v>40960</c:v>
                </c:pt>
                <c:pt idx="200">
                  <c:v>40961</c:v>
                </c:pt>
                <c:pt idx="201">
                  <c:v>40962</c:v>
                </c:pt>
                <c:pt idx="202">
                  <c:v>40963</c:v>
                </c:pt>
                <c:pt idx="203">
                  <c:v>40966</c:v>
                </c:pt>
                <c:pt idx="204">
                  <c:v>40967</c:v>
                </c:pt>
                <c:pt idx="205">
                  <c:v>40968</c:v>
                </c:pt>
                <c:pt idx="206">
                  <c:v>40969</c:v>
                </c:pt>
                <c:pt idx="207">
                  <c:v>40970</c:v>
                </c:pt>
                <c:pt idx="208">
                  <c:v>40973</c:v>
                </c:pt>
                <c:pt idx="209">
                  <c:v>40974</c:v>
                </c:pt>
                <c:pt idx="210">
                  <c:v>40975</c:v>
                </c:pt>
                <c:pt idx="211">
                  <c:v>40976</c:v>
                </c:pt>
                <c:pt idx="212">
                  <c:v>40977</c:v>
                </c:pt>
                <c:pt idx="213">
                  <c:v>40980</c:v>
                </c:pt>
                <c:pt idx="214">
                  <c:v>40981</c:v>
                </c:pt>
                <c:pt idx="215">
                  <c:v>40982</c:v>
                </c:pt>
                <c:pt idx="216">
                  <c:v>40983</c:v>
                </c:pt>
                <c:pt idx="217">
                  <c:v>40984</c:v>
                </c:pt>
                <c:pt idx="218">
                  <c:v>40987</c:v>
                </c:pt>
                <c:pt idx="219">
                  <c:v>40988</c:v>
                </c:pt>
                <c:pt idx="220">
                  <c:v>40989</c:v>
                </c:pt>
                <c:pt idx="221">
                  <c:v>40990</c:v>
                </c:pt>
                <c:pt idx="222">
                  <c:v>40991</c:v>
                </c:pt>
                <c:pt idx="223">
                  <c:v>40994</c:v>
                </c:pt>
                <c:pt idx="224">
                  <c:v>40995</c:v>
                </c:pt>
                <c:pt idx="225">
                  <c:v>40996</c:v>
                </c:pt>
                <c:pt idx="226">
                  <c:v>40997</c:v>
                </c:pt>
                <c:pt idx="227">
                  <c:v>40998</c:v>
                </c:pt>
                <c:pt idx="228">
                  <c:v>41001</c:v>
                </c:pt>
                <c:pt idx="229">
                  <c:v>41002</c:v>
                </c:pt>
                <c:pt idx="230">
                  <c:v>41003</c:v>
                </c:pt>
                <c:pt idx="231">
                  <c:v>41004</c:v>
                </c:pt>
                <c:pt idx="232">
                  <c:v>41009</c:v>
                </c:pt>
                <c:pt idx="233">
                  <c:v>41010</c:v>
                </c:pt>
                <c:pt idx="234">
                  <c:v>41011</c:v>
                </c:pt>
                <c:pt idx="235">
                  <c:v>41012</c:v>
                </c:pt>
                <c:pt idx="236">
                  <c:v>41015</c:v>
                </c:pt>
                <c:pt idx="237">
                  <c:v>41016</c:v>
                </c:pt>
                <c:pt idx="238">
                  <c:v>41017</c:v>
                </c:pt>
                <c:pt idx="239">
                  <c:v>41018</c:v>
                </c:pt>
                <c:pt idx="240">
                  <c:v>41019</c:v>
                </c:pt>
                <c:pt idx="241">
                  <c:v>41022</c:v>
                </c:pt>
                <c:pt idx="242">
                  <c:v>41023</c:v>
                </c:pt>
                <c:pt idx="243">
                  <c:v>41024</c:v>
                </c:pt>
                <c:pt idx="244">
                  <c:v>41025</c:v>
                </c:pt>
                <c:pt idx="245">
                  <c:v>41026</c:v>
                </c:pt>
                <c:pt idx="246">
                  <c:v>41029</c:v>
                </c:pt>
                <c:pt idx="247">
                  <c:v>41031</c:v>
                </c:pt>
                <c:pt idx="248">
                  <c:v>41033</c:v>
                </c:pt>
                <c:pt idx="249">
                  <c:v>41036</c:v>
                </c:pt>
                <c:pt idx="250">
                  <c:v>41037</c:v>
                </c:pt>
                <c:pt idx="251">
                  <c:v>41038</c:v>
                </c:pt>
                <c:pt idx="252">
                  <c:v>41039</c:v>
                </c:pt>
                <c:pt idx="253">
                  <c:v>41040</c:v>
                </c:pt>
                <c:pt idx="254">
                  <c:v>41043</c:v>
                </c:pt>
                <c:pt idx="255">
                  <c:v>41044</c:v>
                </c:pt>
                <c:pt idx="256">
                  <c:v>41045</c:v>
                </c:pt>
                <c:pt idx="257">
                  <c:v>41046</c:v>
                </c:pt>
                <c:pt idx="258">
                  <c:v>41047</c:v>
                </c:pt>
                <c:pt idx="259">
                  <c:v>41050</c:v>
                </c:pt>
                <c:pt idx="260">
                  <c:v>41051</c:v>
                </c:pt>
                <c:pt idx="261">
                  <c:v>41052</c:v>
                </c:pt>
                <c:pt idx="262">
                  <c:v>41053</c:v>
                </c:pt>
                <c:pt idx="263">
                  <c:v>41054</c:v>
                </c:pt>
                <c:pt idx="264">
                  <c:v>41057</c:v>
                </c:pt>
                <c:pt idx="265">
                  <c:v>41058</c:v>
                </c:pt>
                <c:pt idx="266">
                  <c:v>41059</c:v>
                </c:pt>
                <c:pt idx="267">
                  <c:v>41060</c:v>
                </c:pt>
                <c:pt idx="268">
                  <c:v>41061</c:v>
                </c:pt>
                <c:pt idx="269">
                  <c:v>41064</c:v>
                </c:pt>
                <c:pt idx="270">
                  <c:v>41065</c:v>
                </c:pt>
                <c:pt idx="271">
                  <c:v>41066</c:v>
                </c:pt>
                <c:pt idx="272">
                  <c:v>41068</c:v>
                </c:pt>
                <c:pt idx="273">
                  <c:v>41071</c:v>
                </c:pt>
                <c:pt idx="274">
                  <c:v>41072</c:v>
                </c:pt>
                <c:pt idx="275">
                  <c:v>41073</c:v>
                </c:pt>
                <c:pt idx="276">
                  <c:v>41074</c:v>
                </c:pt>
                <c:pt idx="277">
                  <c:v>41075</c:v>
                </c:pt>
                <c:pt idx="278">
                  <c:v>41078</c:v>
                </c:pt>
                <c:pt idx="279">
                  <c:v>41079</c:v>
                </c:pt>
                <c:pt idx="280">
                  <c:v>41080</c:v>
                </c:pt>
                <c:pt idx="281">
                  <c:v>41081</c:v>
                </c:pt>
                <c:pt idx="282">
                  <c:v>41082</c:v>
                </c:pt>
                <c:pt idx="283">
                  <c:v>41085</c:v>
                </c:pt>
                <c:pt idx="284">
                  <c:v>41086</c:v>
                </c:pt>
                <c:pt idx="285">
                  <c:v>41087</c:v>
                </c:pt>
                <c:pt idx="286">
                  <c:v>41088</c:v>
                </c:pt>
                <c:pt idx="287">
                  <c:v>41089</c:v>
                </c:pt>
                <c:pt idx="288">
                  <c:v>41092</c:v>
                </c:pt>
                <c:pt idx="289">
                  <c:v>41093</c:v>
                </c:pt>
                <c:pt idx="290">
                  <c:v>41094</c:v>
                </c:pt>
                <c:pt idx="291">
                  <c:v>41095</c:v>
                </c:pt>
                <c:pt idx="292">
                  <c:v>41096</c:v>
                </c:pt>
                <c:pt idx="293">
                  <c:v>41099</c:v>
                </c:pt>
                <c:pt idx="294">
                  <c:v>41100</c:v>
                </c:pt>
                <c:pt idx="295">
                  <c:v>41101</c:v>
                </c:pt>
                <c:pt idx="296">
                  <c:v>41102</c:v>
                </c:pt>
                <c:pt idx="297">
                  <c:v>41103</c:v>
                </c:pt>
                <c:pt idx="298">
                  <c:v>41106</c:v>
                </c:pt>
                <c:pt idx="299">
                  <c:v>41107</c:v>
                </c:pt>
                <c:pt idx="300">
                  <c:v>41108</c:v>
                </c:pt>
                <c:pt idx="301">
                  <c:v>41109</c:v>
                </c:pt>
                <c:pt idx="302">
                  <c:v>41110</c:v>
                </c:pt>
                <c:pt idx="303">
                  <c:v>41114</c:v>
                </c:pt>
                <c:pt idx="304">
                  <c:v>41115</c:v>
                </c:pt>
                <c:pt idx="305">
                  <c:v>41116</c:v>
                </c:pt>
                <c:pt idx="306">
                  <c:v>41117</c:v>
                </c:pt>
                <c:pt idx="307">
                  <c:v>41120</c:v>
                </c:pt>
                <c:pt idx="308">
                  <c:v>41121</c:v>
                </c:pt>
                <c:pt idx="309">
                  <c:v>41122</c:v>
                </c:pt>
                <c:pt idx="310">
                  <c:v>41123</c:v>
                </c:pt>
                <c:pt idx="311">
                  <c:v>41124</c:v>
                </c:pt>
                <c:pt idx="312">
                  <c:v>41127</c:v>
                </c:pt>
                <c:pt idx="313">
                  <c:v>41128</c:v>
                </c:pt>
                <c:pt idx="314">
                  <c:v>41129</c:v>
                </c:pt>
                <c:pt idx="315">
                  <c:v>41130</c:v>
                </c:pt>
                <c:pt idx="316">
                  <c:v>41131</c:v>
                </c:pt>
                <c:pt idx="317">
                  <c:v>41134</c:v>
                </c:pt>
                <c:pt idx="318">
                  <c:v>41135</c:v>
                </c:pt>
                <c:pt idx="319">
                  <c:v>41137</c:v>
                </c:pt>
                <c:pt idx="320">
                  <c:v>41138</c:v>
                </c:pt>
                <c:pt idx="321">
                  <c:v>41141</c:v>
                </c:pt>
                <c:pt idx="322">
                  <c:v>41142</c:v>
                </c:pt>
                <c:pt idx="323">
                  <c:v>41143</c:v>
                </c:pt>
                <c:pt idx="324">
                  <c:v>41144</c:v>
                </c:pt>
                <c:pt idx="325">
                  <c:v>41145</c:v>
                </c:pt>
                <c:pt idx="326">
                  <c:v>41148</c:v>
                </c:pt>
                <c:pt idx="327">
                  <c:v>41149</c:v>
                </c:pt>
                <c:pt idx="328">
                  <c:v>41150</c:v>
                </c:pt>
                <c:pt idx="329">
                  <c:v>41151</c:v>
                </c:pt>
                <c:pt idx="330">
                  <c:v>41152</c:v>
                </c:pt>
                <c:pt idx="331">
                  <c:v>41155</c:v>
                </c:pt>
                <c:pt idx="332">
                  <c:v>41156</c:v>
                </c:pt>
                <c:pt idx="333">
                  <c:v>41157</c:v>
                </c:pt>
                <c:pt idx="334">
                  <c:v>41158</c:v>
                </c:pt>
                <c:pt idx="335">
                  <c:v>41159</c:v>
                </c:pt>
                <c:pt idx="336">
                  <c:v>41162</c:v>
                </c:pt>
                <c:pt idx="337">
                  <c:v>41163</c:v>
                </c:pt>
                <c:pt idx="338">
                  <c:v>41164</c:v>
                </c:pt>
                <c:pt idx="339">
                  <c:v>41165</c:v>
                </c:pt>
                <c:pt idx="340">
                  <c:v>41166</c:v>
                </c:pt>
                <c:pt idx="341">
                  <c:v>41169</c:v>
                </c:pt>
                <c:pt idx="342">
                  <c:v>41170</c:v>
                </c:pt>
                <c:pt idx="343">
                  <c:v>41171</c:v>
                </c:pt>
                <c:pt idx="344">
                  <c:v>41172</c:v>
                </c:pt>
                <c:pt idx="345">
                  <c:v>41173</c:v>
                </c:pt>
                <c:pt idx="346">
                  <c:v>41176</c:v>
                </c:pt>
                <c:pt idx="347">
                  <c:v>41177</c:v>
                </c:pt>
                <c:pt idx="348">
                  <c:v>41178</c:v>
                </c:pt>
                <c:pt idx="349">
                  <c:v>41179</c:v>
                </c:pt>
                <c:pt idx="350">
                  <c:v>41180</c:v>
                </c:pt>
                <c:pt idx="351">
                  <c:v>41183</c:v>
                </c:pt>
                <c:pt idx="352">
                  <c:v>41184</c:v>
                </c:pt>
                <c:pt idx="353">
                  <c:v>41185</c:v>
                </c:pt>
                <c:pt idx="354">
                  <c:v>41186</c:v>
                </c:pt>
                <c:pt idx="355">
                  <c:v>41187</c:v>
                </c:pt>
                <c:pt idx="356">
                  <c:v>41190</c:v>
                </c:pt>
                <c:pt idx="357">
                  <c:v>41191</c:v>
                </c:pt>
                <c:pt idx="358">
                  <c:v>41192</c:v>
                </c:pt>
                <c:pt idx="359">
                  <c:v>41193</c:v>
                </c:pt>
                <c:pt idx="360">
                  <c:v>41194</c:v>
                </c:pt>
                <c:pt idx="361">
                  <c:v>41197</c:v>
                </c:pt>
                <c:pt idx="362">
                  <c:v>41198</c:v>
                </c:pt>
                <c:pt idx="363">
                  <c:v>41199</c:v>
                </c:pt>
                <c:pt idx="364">
                  <c:v>41200</c:v>
                </c:pt>
                <c:pt idx="365">
                  <c:v>41201</c:v>
                </c:pt>
                <c:pt idx="366">
                  <c:v>41204</c:v>
                </c:pt>
                <c:pt idx="367">
                  <c:v>41205</c:v>
                </c:pt>
                <c:pt idx="368">
                  <c:v>41206</c:v>
                </c:pt>
                <c:pt idx="369">
                  <c:v>41207</c:v>
                </c:pt>
                <c:pt idx="370">
                  <c:v>41208</c:v>
                </c:pt>
                <c:pt idx="371">
                  <c:v>41211</c:v>
                </c:pt>
                <c:pt idx="372">
                  <c:v>41212</c:v>
                </c:pt>
                <c:pt idx="373">
                  <c:v>41213</c:v>
                </c:pt>
                <c:pt idx="374">
                  <c:v>41215</c:v>
                </c:pt>
                <c:pt idx="375">
                  <c:v>41218</c:v>
                </c:pt>
                <c:pt idx="376">
                  <c:v>41219</c:v>
                </c:pt>
                <c:pt idx="377">
                  <c:v>41220</c:v>
                </c:pt>
                <c:pt idx="378">
                  <c:v>41221</c:v>
                </c:pt>
                <c:pt idx="379">
                  <c:v>41222</c:v>
                </c:pt>
                <c:pt idx="380">
                  <c:v>41225</c:v>
                </c:pt>
                <c:pt idx="381">
                  <c:v>41226</c:v>
                </c:pt>
                <c:pt idx="382">
                  <c:v>41227</c:v>
                </c:pt>
                <c:pt idx="383">
                  <c:v>41228</c:v>
                </c:pt>
                <c:pt idx="384">
                  <c:v>41229</c:v>
                </c:pt>
                <c:pt idx="385">
                  <c:v>41232</c:v>
                </c:pt>
                <c:pt idx="386">
                  <c:v>41233</c:v>
                </c:pt>
                <c:pt idx="387">
                  <c:v>41234</c:v>
                </c:pt>
                <c:pt idx="388">
                  <c:v>41235</c:v>
                </c:pt>
                <c:pt idx="389">
                  <c:v>41236</c:v>
                </c:pt>
                <c:pt idx="390">
                  <c:v>41239</c:v>
                </c:pt>
                <c:pt idx="391">
                  <c:v>41240</c:v>
                </c:pt>
                <c:pt idx="392">
                  <c:v>41241</c:v>
                </c:pt>
                <c:pt idx="393">
                  <c:v>41242</c:v>
                </c:pt>
                <c:pt idx="394">
                  <c:v>41243</c:v>
                </c:pt>
                <c:pt idx="395">
                  <c:v>41246</c:v>
                </c:pt>
                <c:pt idx="396">
                  <c:v>41247</c:v>
                </c:pt>
                <c:pt idx="397">
                  <c:v>41248</c:v>
                </c:pt>
                <c:pt idx="398">
                  <c:v>41249</c:v>
                </c:pt>
                <c:pt idx="399">
                  <c:v>41250</c:v>
                </c:pt>
                <c:pt idx="400">
                  <c:v>41253</c:v>
                </c:pt>
                <c:pt idx="401">
                  <c:v>41254</c:v>
                </c:pt>
                <c:pt idx="402">
                  <c:v>41255</c:v>
                </c:pt>
                <c:pt idx="403">
                  <c:v>41256</c:v>
                </c:pt>
                <c:pt idx="404">
                  <c:v>41257</c:v>
                </c:pt>
                <c:pt idx="405">
                  <c:v>41260</c:v>
                </c:pt>
                <c:pt idx="406">
                  <c:v>41261</c:v>
                </c:pt>
                <c:pt idx="407">
                  <c:v>41262</c:v>
                </c:pt>
                <c:pt idx="408">
                  <c:v>41263</c:v>
                </c:pt>
                <c:pt idx="409">
                  <c:v>41264</c:v>
                </c:pt>
                <c:pt idx="410">
                  <c:v>41270</c:v>
                </c:pt>
                <c:pt idx="411">
                  <c:v>41271</c:v>
                </c:pt>
                <c:pt idx="412">
                  <c:v>41276</c:v>
                </c:pt>
                <c:pt idx="413">
                  <c:v>41277</c:v>
                </c:pt>
                <c:pt idx="414">
                  <c:v>41278</c:v>
                </c:pt>
                <c:pt idx="415">
                  <c:v>41281</c:v>
                </c:pt>
                <c:pt idx="416">
                  <c:v>41282</c:v>
                </c:pt>
                <c:pt idx="417">
                  <c:v>41283</c:v>
                </c:pt>
                <c:pt idx="418">
                  <c:v>41284</c:v>
                </c:pt>
                <c:pt idx="419">
                  <c:v>41285</c:v>
                </c:pt>
                <c:pt idx="420">
                  <c:v>41288</c:v>
                </c:pt>
                <c:pt idx="421">
                  <c:v>41289</c:v>
                </c:pt>
                <c:pt idx="422">
                  <c:v>41290</c:v>
                </c:pt>
                <c:pt idx="423">
                  <c:v>41291</c:v>
                </c:pt>
                <c:pt idx="424">
                  <c:v>41292</c:v>
                </c:pt>
                <c:pt idx="425">
                  <c:v>41295</c:v>
                </c:pt>
                <c:pt idx="426">
                  <c:v>41296</c:v>
                </c:pt>
                <c:pt idx="427">
                  <c:v>41297</c:v>
                </c:pt>
                <c:pt idx="428">
                  <c:v>41298</c:v>
                </c:pt>
                <c:pt idx="429">
                  <c:v>41299</c:v>
                </c:pt>
                <c:pt idx="430">
                  <c:v>41302</c:v>
                </c:pt>
                <c:pt idx="431">
                  <c:v>41303</c:v>
                </c:pt>
                <c:pt idx="432">
                  <c:v>41304</c:v>
                </c:pt>
                <c:pt idx="433">
                  <c:v>41305</c:v>
                </c:pt>
                <c:pt idx="434">
                  <c:v>41306</c:v>
                </c:pt>
                <c:pt idx="435">
                  <c:v>41309</c:v>
                </c:pt>
                <c:pt idx="436">
                  <c:v>41310</c:v>
                </c:pt>
                <c:pt idx="437">
                  <c:v>41311</c:v>
                </c:pt>
                <c:pt idx="438">
                  <c:v>41312</c:v>
                </c:pt>
                <c:pt idx="439">
                  <c:v>41313</c:v>
                </c:pt>
                <c:pt idx="440">
                  <c:v>41316</c:v>
                </c:pt>
                <c:pt idx="441">
                  <c:v>41317</c:v>
                </c:pt>
                <c:pt idx="442">
                  <c:v>41318</c:v>
                </c:pt>
                <c:pt idx="443">
                  <c:v>41319</c:v>
                </c:pt>
                <c:pt idx="444">
                  <c:v>41320</c:v>
                </c:pt>
                <c:pt idx="445">
                  <c:v>41323</c:v>
                </c:pt>
                <c:pt idx="446">
                  <c:v>41324</c:v>
                </c:pt>
                <c:pt idx="447">
                  <c:v>41325</c:v>
                </c:pt>
                <c:pt idx="448">
                  <c:v>41326</c:v>
                </c:pt>
                <c:pt idx="449">
                  <c:v>41327</c:v>
                </c:pt>
                <c:pt idx="450">
                  <c:v>41330</c:v>
                </c:pt>
                <c:pt idx="451">
                  <c:v>41331</c:v>
                </c:pt>
                <c:pt idx="452">
                  <c:v>41332</c:v>
                </c:pt>
                <c:pt idx="453">
                  <c:v>41333</c:v>
                </c:pt>
                <c:pt idx="454">
                  <c:v>41334</c:v>
                </c:pt>
                <c:pt idx="455">
                  <c:v>41337</c:v>
                </c:pt>
                <c:pt idx="456">
                  <c:v>41338</c:v>
                </c:pt>
                <c:pt idx="457">
                  <c:v>41339</c:v>
                </c:pt>
                <c:pt idx="458">
                  <c:v>41340</c:v>
                </c:pt>
                <c:pt idx="459">
                  <c:v>41341</c:v>
                </c:pt>
                <c:pt idx="460">
                  <c:v>41344</c:v>
                </c:pt>
                <c:pt idx="461">
                  <c:v>41345</c:v>
                </c:pt>
                <c:pt idx="462">
                  <c:v>41346</c:v>
                </c:pt>
                <c:pt idx="463">
                  <c:v>41347</c:v>
                </c:pt>
                <c:pt idx="464">
                  <c:v>41348</c:v>
                </c:pt>
                <c:pt idx="465">
                  <c:v>41351</c:v>
                </c:pt>
                <c:pt idx="466">
                  <c:v>41352</c:v>
                </c:pt>
                <c:pt idx="467">
                  <c:v>41353</c:v>
                </c:pt>
                <c:pt idx="468">
                  <c:v>41354</c:v>
                </c:pt>
                <c:pt idx="469">
                  <c:v>41355</c:v>
                </c:pt>
                <c:pt idx="470">
                  <c:v>41358</c:v>
                </c:pt>
                <c:pt idx="471">
                  <c:v>41359</c:v>
                </c:pt>
                <c:pt idx="472">
                  <c:v>41360</c:v>
                </c:pt>
                <c:pt idx="473">
                  <c:v>41361</c:v>
                </c:pt>
                <c:pt idx="474">
                  <c:v>41366</c:v>
                </c:pt>
                <c:pt idx="475">
                  <c:v>41367</c:v>
                </c:pt>
                <c:pt idx="476">
                  <c:v>41368</c:v>
                </c:pt>
                <c:pt idx="477">
                  <c:v>41369</c:v>
                </c:pt>
                <c:pt idx="478">
                  <c:v>41372</c:v>
                </c:pt>
                <c:pt idx="479">
                  <c:v>41373</c:v>
                </c:pt>
                <c:pt idx="480">
                  <c:v>41374</c:v>
                </c:pt>
                <c:pt idx="481">
                  <c:v>41375</c:v>
                </c:pt>
                <c:pt idx="482">
                  <c:v>41376</c:v>
                </c:pt>
                <c:pt idx="483">
                  <c:v>41379</c:v>
                </c:pt>
                <c:pt idx="484">
                  <c:v>41381</c:v>
                </c:pt>
                <c:pt idx="485">
                  <c:v>41382</c:v>
                </c:pt>
                <c:pt idx="486">
                  <c:v>41383</c:v>
                </c:pt>
                <c:pt idx="487">
                  <c:v>41386</c:v>
                </c:pt>
                <c:pt idx="488">
                  <c:v>41387</c:v>
                </c:pt>
                <c:pt idx="489">
                  <c:v>41388</c:v>
                </c:pt>
                <c:pt idx="490">
                  <c:v>41389</c:v>
                </c:pt>
                <c:pt idx="491">
                  <c:v>41390</c:v>
                </c:pt>
                <c:pt idx="492">
                  <c:v>41393</c:v>
                </c:pt>
                <c:pt idx="493">
                  <c:v>41394</c:v>
                </c:pt>
                <c:pt idx="494">
                  <c:v>41396</c:v>
                </c:pt>
                <c:pt idx="495">
                  <c:v>41400</c:v>
                </c:pt>
                <c:pt idx="496">
                  <c:v>41401</c:v>
                </c:pt>
                <c:pt idx="497">
                  <c:v>41402</c:v>
                </c:pt>
                <c:pt idx="498">
                  <c:v>41403</c:v>
                </c:pt>
                <c:pt idx="499">
                  <c:v>41404</c:v>
                </c:pt>
                <c:pt idx="500">
                  <c:v>41407</c:v>
                </c:pt>
                <c:pt idx="501">
                  <c:v>41408</c:v>
                </c:pt>
                <c:pt idx="502">
                  <c:v>41409</c:v>
                </c:pt>
                <c:pt idx="503">
                  <c:v>41410</c:v>
                </c:pt>
                <c:pt idx="504">
                  <c:v>41411</c:v>
                </c:pt>
                <c:pt idx="505">
                  <c:v>41414</c:v>
                </c:pt>
                <c:pt idx="506">
                  <c:v>41415</c:v>
                </c:pt>
                <c:pt idx="507">
                  <c:v>41416</c:v>
                </c:pt>
                <c:pt idx="508">
                  <c:v>41417</c:v>
                </c:pt>
                <c:pt idx="509">
                  <c:v>41418</c:v>
                </c:pt>
                <c:pt idx="510">
                  <c:v>41421</c:v>
                </c:pt>
                <c:pt idx="511">
                  <c:v>41422</c:v>
                </c:pt>
                <c:pt idx="512">
                  <c:v>41423</c:v>
                </c:pt>
                <c:pt idx="513">
                  <c:v>41425</c:v>
                </c:pt>
                <c:pt idx="514">
                  <c:v>41428</c:v>
                </c:pt>
                <c:pt idx="515">
                  <c:v>41429</c:v>
                </c:pt>
                <c:pt idx="516">
                  <c:v>41430</c:v>
                </c:pt>
                <c:pt idx="517">
                  <c:v>41431</c:v>
                </c:pt>
                <c:pt idx="518">
                  <c:v>41432</c:v>
                </c:pt>
                <c:pt idx="519">
                  <c:v>41435</c:v>
                </c:pt>
                <c:pt idx="520">
                  <c:v>41436</c:v>
                </c:pt>
                <c:pt idx="521">
                  <c:v>41437</c:v>
                </c:pt>
                <c:pt idx="522">
                  <c:v>41438</c:v>
                </c:pt>
                <c:pt idx="523">
                  <c:v>41439</c:v>
                </c:pt>
                <c:pt idx="524">
                  <c:v>41442</c:v>
                </c:pt>
                <c:pt idx="525">
                  <c:v>41443</c:v>
                </c:pt>
                <c:pt idx="526">
                  <c:v>41444</c:v>
                </c:pt>
                <c:pt idx="527">
                  <c:v>41445</c:v>
                </c:pt>
                <c:pt idx="528">
                  <c:v>41446</c:v>
                </c:pt>
                <c:pt idx="529">
                  <c:v>41449</c:v>
                </c:pt>
                <c:pt idx="530">
                  <c:v>41450</c:v>
                </c:pt>
                <c:pt idx="531">
                  <c:v>41451</c:v>
                </c:pt>
                <c:pt idx="532">
                  <c:v>41452</c:v>
                </c:pt>
                <c:pt idx="533">
                  <c:v>41453</c:v>
                </c:pt>
                <c:pt idx="534">
                  <c:v>41456</c:v>
                </c:pt>
                <c:pt idx="535">
                  <c:v>41457</c:v>
                </c:pt>
                <c:pt idx="536">
                  <c:v>41458</c:v>
                </c:pt>
                <c:pt idx="537">
                  <c:v>41459</c:v>
                </c:pt>
                <c:pt idx="538">
                  <c:v>41460</c:v>
                </c:pt>
                <c:pt idx="539">
                  <c:v>41463</c:v>
                </c:pt>
                <c:pt idx="540">
                  <c:v>41464</c:v>
                </c:pt>
                <c:pt idx="541">
                  <c:v>41465</c:v>
                </c:pt>
                <c:pt idx="542">
                  <c:v>41466</c:v>
                </c:pt>
                <c:pt idx="543">
                  <c:v>41467</c:v>
                </c:pt>
                <c:pt idx="544">
                  <c:v>41470</c:v>
                </c:pt>
                <c:pt idx="545">
                  <c:v>41471</c:v>
                </c:pt>
                <c:pt idx="546">
                  <c:v>41472</c:v>
                </c:pt>
                <c:pt idx="547">
                  <c:v>41473</c:v>
                </c:pt>
                <c:pt idx="548">
                  <c:v>41474</c:v>
                </c:pt>
                <c:pt idx="549">
                  <c:v>41477</c:v>
                </c:pt>
                <c:pt idx="550">
                  <c:v>41478</c:v>
                </c:pt>
                <c:pt idx="551">
                  <c:v>41479</c:v>
                </c:pt>
                <c:pt idx="552">
                  <c:v>41480</c:v>
                </c:pt>
                <c:pt idx="553">
                  <c:v>41481</c:v>
                </c:pt>
                <c:pt idx="554">
                  <c:v>41484</c:v>
                </c:pt>
                <c:pt idx="555">
                  <c:v>41485</c:v>
                </c:pt>
                <c:pt idx="556">
                  <c:v>41486</c:v>
                </c:pt>
                <c:pt idx="557">
                  <c:v>41487</c:v>
                </c:pt>
                <c:pt idx="558">
                  <c:v>41488</c:v>
                </c:pt>
                <c:pt idx="559">
                  <c:v>41491</c:v>
                </c:pt>
                <c:pt idx="560">
                  <c:v>41492</c:v>
                </c:pt>
                <c:pt idx="561">
                  <c:v>41493</c:v>
                </c:pt>
                <c:pt idx="562">
                  <c:v>41494</c:v>
                </c:pt>
                <c:pt idx="563">
                  <c:v>41495</c:v>
                </c:pt>
                <c:pt idx="564">
                  <c:v>41498</c:v>
                </c:pt>
                <c:pt idx="565">
                  <c:v>41499</c:v>
                </c:pt>
                <c:pt idx="566">
                  <c:v>41500</c:v>
                </c:pt>
                <c:pt idx="567">
                  <c:v>41502</c:v>
                </c:pt>
                <c:pt idx="568">
                  <c:v>41505</c:v>
                </c:pt>
                <c:pt idx="569">
                  <c:v>41506</c:v>
                </c:pt>
                <c:pt idx="570">
                  <c:v>41507</c:v>
                </c:pt>
                <c:pt idx="571">
                  <c:v>41508</c:v>
                </c:pt>
                <c:pt idx="572">
                  <c:v>41509</c:v>
                </c:pt>
                <c:pt idx="573">
                  <c:v>41512</c:v>
                </c:pt>
                <c:pt idx="574">
                  <c:v>41513</c:v>
                </c:pt>
                <c:pt idx="575">
                  <c:v>41514</c:v>
                </c:pt>
                <c:pt idx="576">
                  <c:v>41515</c:v>
                </c:pt>
                <c:pt idx="577">
                  <c:v>41516</c:v>
                </c:pt>
                <c:pt idx="578">
                  <c:v>41519</c:v>
                </c:pt>
                <c:pt idx="579">
                  <c:v>41520</c:v>
                </c:pt>
                <c:pt idx="580">
                  <c:v>41521</c:v>
                </c:pt>
                <c:pt idx="581">
                  <c:v>41522</c:v>
                </c:pt>
                <c:pt idx="582">
                  <c:v>41523</c:v>
                </c:pt>
                <c:pt idx="583">
                  <c:v>41526</c:v>
                </c:pt>
                <c:pt idx="584">
                  <c:v>41527</c:v>
                </c:pt>
                <c:pt idx="585">
                  <c:v>41528</c:v>
                </c:pt>
                <c:pt idx="586">
                  <c:v>41529</c:v>
                </c:pt>
                <c:pt idx="587">
                  <c:v>41530</c:v>
                </c:pt>
                <c:pt idx="588">
                  <c:v>41533</c:v>
                </c:pt>
                <c:pt idx="589">
                  <c:v>41534</c:v>
                </c:pt>
                <c:pt idx="590">
                  <c:v>41535</c:v>
                </c:pt>
                <c:pt idx="591">
                  <c:v>41536</c:v>
                </c:pt>
                <c:pt idx="592">
                  <c:v>41537</c:v>
                </c:pt>
                <c:pt idx="593">
                  <c:v>41540</c:v>
                </c:pt>
                <c:pt idx="594">
                  <c:v>41541</c:v>
                </c:pt>
                <c:pt idx="595">
                  <c:v>41542</c:v>
                </c:pt>
                <c:pt idx="596">
                  <c:v>41543</c:v>
                </c:pt>
                <c:pt idx="597">
                  <c:v>41544</c:v>
                </c:pt>
                <c:pt idx="598">
                  <c:v>41547</c:v>
                </c:pt>
                <c:pt idx="599">
                  <c:v>41548</c:v>
                </c:pt>
                <c:pt idx="600">
                  <c:v>41549</c:v>
                </c:pt>
                <c:pt idx="601">
                  <c:v>41550</c:v>
                </c:pt>
                <c:pt idx="602">
                  <c:v>41551</c:v>
                </c:pt>
                <c:pt idx="603">
                  <c:v>41554</c:v>
                </c:pt>
                <c:pt idx="604">
                  <c:v>41555</c:v>
                </c:pt>
                <c:pt idx="605">
                  <c:v>41556</c:v>
                </c:pt>
                <c:pt idx="606">
                  <c:v>41557</c:v>
                </c:pt>
                <c:pt idx="607">
                  <c:v>41558</c:v>
                </c:pt>
                <c:pt idx="608">
                  <c:v>41561</c:v>
                </c:pt>
                <c:pt idx="609">
                  <c:v>41562</c:v>
                </c:pt>
                <c:pt idx="610">
                  <c:v>41563</c:v>
                </c:pt>
                <c:pt idx="611">
                  <c:v>41564</c:v>
                </c:pt>
                <c:pt idx="612">
                  <c:v>41565</c:v>
                </c:pt>
                <c:pt idx="613">
                  <c:v>41568</c:v>
                </c:pt>
                <c:pt idx="614">
                  <c:v>41569</c:v>
                </c:pt>
                <c:pt idx="615">
                  <c:v>41570</c:v>
                </c:pt>
                <c:pt idx="616">
                  <c:v>41571</c:v>
                </c:pt>
                <c:pt idx="617">
                  <c:v>41572</c:v>
                </c:pt>
                <c:pt idx="618">
                  <c:v>41575</c:v>
                </c:pt>
                <c:pt idx="619">
                  <c:v>41576</c:v>
                </c:pt>
                <c:pt idx="620">
                  <c:v>41577</c:v>
                </c:pt>
                <c:pt idx="621">
                  <c:v>41578</c:v>
                </c:pt>
                <c:pt idx="622">
                  <c:v>41582</c:v>
                </c:pt>
                <c:pt idx="623">
                  <c:v>41583</c:v>
                </c:pt>
                <c:pt idx="624">
                  <c:v>41584</c:v>
                </c:pt>
                <c:pt idx="625">
                  <c:v>41585</c:v>
                </c:pt>
                <c:pt idx="626">
                  <c:v>41586</c:v>
                </c:pt>
                <c:pt idx="627">
                  <c:v>41590</c:v>
                </c:pt>
                <c:pt idx="628">
                  <c:v>41591</c:v>
                </c:pt>
                <c:pt idx="629">
                  <c:v>41592</c:v>
                </c:pt>
                <c:pt idx="630">
                  <c:v>41593</c:v>
                </c:pt>
                <c:pt idx="631">
                  <c:v>41596</c:v>
                </c:pt>
                <c:pt idx="632">
                  <c:v>41597</c:v>
                </c:pt>
                <c:pt idx="633">
                  <c:v>41598</c:v>
                </c:pt>
                <c:pt idx="634">
                  <c:v>41599</c:v>
                </c:pt>
                <c:pt idx="635">
                  <c:v>41600</c:v>
                </c:pt>
                <c:pt idx="636">
                  <c:v>41603</c:v>
                </c:pt>
                <c:pt idx="637">
                  <c:v>41604</c:v>
                </c:pt>
                <c:pt idx="638">
                  <c:v>41605</c:v>
                </c:pt>
                <c:pt idx="639">
                  <c:v>41606</c:v>
                </c:pt>
                <c:pt idx="640">
                  <c:v>41607</c:v>
                </c:pt>
                <c:pt idx="641">
                  <c:v>41610</c:v>
                </c:pt>
                <c:pt idx="642">
                  <c:v>41611</c:v>
                </c:pt>
                <c:pt idx="643">
                  <c:v>41612</c:v>
                </c:pt>
                <c:pt idx="644">
                  <c:v>41613</c:v>
                </c:pt>
                <c:pt idx="645">
                  <c:v>41614</c:v>
                </c:pt>
                <c:pt idx="646">
                  <c:v>41617</c:v>
                </c:pt>
                <c:pt idx="647">
                  <c:v>41618</c:v>
                </c:pt>
                <c:pt idx="648">
                  <c:v>41619</c:v>
                </c:pt>
                <c:pt idx="649">
                  <c:v>41620</c:v>
                </c:pt>
                <c:pt idx="650">
                  <c:v>41621</c:v>
                </c:pt>
                <c:pt idx="651">
                  <c:v>41624</c:v>
                </c:pt>
                <c:pt idx="652">
                  <c:v>41625</c:v>
                </c:pt>
                <c:pt idx="653">
                  <c:v>41626</c:v>
                </c:pt>
                <c:pt idx="654">
                  <c:v>41627</c:v>
                </c:pt>
                <c:pt idx="655">
                  <c:v>41628</c:v>
                </c:pt>
                <c:pt idx="656">
                  <c:v>41631</c:v>
                </c:pt>
                <c:pt idx="657">
                  <c:v>41635</c:v>
                </c:pt>
                <c:pt idx="658">
                  <c:v>41638</c:v>
                </c:pt>
                <c:pt idx="659">
                  <c:v>41641</c:v>
                </c:pt>
                <c:pt idx="660">
                  <c:v>41642</c:v>
                </c:pt>
                <c:pt idx="661">
                  <c:v>41646</c:v>
                </c:pt>
                <c:pt idx="662">
                  <c:v>41647</c:v>
                </c:pt>
                <c:pt idx="663">
                  <c:v>41648</c:v>
                </c:pt>
                <c:pt idx="664">
                  <c:v>41649</c:v>
                </c:pt>
                <c:pt idx="665">
                  <c:v>41652</c:v>
                </c:pt>
                <c:pt idx="666">
                  <c:v>41653</c:v>
                </c:pt>
                <c:pt idx="667">
                  <c:v>41654</c:v>
                </c:pt>
                <c:pt idx="668">
                  <c:v>41655</c:v>
                </c:pt>
                <c:pt idx="669">
                  <c:v>41656</c:v>
                </c:pt>
                <c:pt idx="670">
                  <c:v>41659</c:v>
                </c:pt>
                <c:pt idx="671">
                  <c:v>41660</c:v>
                </c:pt>
                <c:pt idx="672">
                  <c:v>41661</c:v>
                </c:pt>
                <c:pt idx="673">
                  <c:v>41662</c:v>
                </c:pt>
                <c:pt idx="674">
                  <c:v>41663</c:v>
                </c:pt>
                <c:pt idx="675">
                  <c:v>41666</c:v>
                </c:pt>
                <c:pt idx="676">
                  <c:v>41667</c:v>
                </c:pt>
                <c:pt idx="677">
                  <c:v>41668</c:v>
                </c:pt>
                <c:pt idx="678">
                  <c:v>41669</c:v>
                </c:pt>
                <c:pt idx="679">
                  <c:v>41670</c:v>
                </c:pt>
                <c:pt idx="680">
                  <c:v>41673</c:v>
                </c:pt>
                <c:pt idx="681">
                  <c:v>41674</c:v>
                </c:pt>
                <c:pt idx="682">
                  <c:v>41675</c:v>
                </c:pt>
                <c:pt idx="683">
                  <c:v>41676</c:v>
                </c:pt>
                <c:pt idx="684">
                  <c:v>41677</c:v>
                </c:pt>
                <c:pt idx="685">
                  <c:v>41680</c:v>
                </c:pt>
                <c:pt idx="686">
                  <c:v>41681</c:v>
                </c:pt>
                <c:pt idx="687">
                  <c:v>41682</c:v>
                </c:pt>
                <c:pt idx="688">
                  <c:v>41683</c:v>
                </c:pt>
                <c:pt idx="689">
                  <c:v>41684</c:v>
                </c:pt>
                <c:pt idx="690">
                  <c:v>41687</c:v>
                </c:pt>
                <c:pt idx="691">
                  <c:v>41688</c:v>
                </c:pt>
                <c:pt idx="692">
                  <c:v>41689</c:v>
                </c:pt>
                <c:pt idx="693">
                  <c:v>41690</c:v>
                </c:pt>
                <c:pt idx="694">
                  <c:v>41691</c:v>
                </c:pt>
                <c:pt idx="695">
                  <c:v>41694</c:v>
                </c:pt>
                <c:pt idx="696">
                  <c:v>41695</c:v>
                </c:pt>
                <c:pt idx="697">
                  <c:v>41696</c:v>
                </c:pt>
                <c:pt idx="698">
                  <c:v>41697</c:v>
                </c:pt>
                <c:pt idx="699">
                  <c:v>41698</c:v>
                </c:pt>
                <c:pt idx="700">
                  <c:v>41701</c:v>
                </c:pt>
                <c:pt idx="701">
                  <c:v>41702</c:v>
                </c:pt>
                <c:pt idx="702">
                  <c:v>41703</c:v>
                </c:pt>
                <c:pt idx="703">
                  <c:v>41704</c:v>
                </c:pt>
                <c:pt idx="704">
                  <c:v>41705</c:v>
                </c:pt>
                <c:pt idx="705">
                  <c:v>41708</c:v>
                </c:pt>
                <c:pt idx="706">
                  <c:v>41709</c:v>
                </c:pt>
                <c:pt idx="707">
                  <c:v>41710</c:v>
                </c:pt>
                <c:pt idx="708">
                  <c:v>41711</c:v>
                </c:pt>
                <c:pt idx="709">
                  <c:v>41712</c:v>
                </c:pt>
                <c:pt idx="710">
                  <c:v>41715</c:v>
                </c:pt>
                <c:pt idx="711">
                  <c:v>41716</c:v>
                </c:pt>
                <c:pt idx="712">
                  <c:v>41717</c:v>
                </c:pt>
                <c:pt idx="713">
                  <c:v>41718</c:v>
                </c:pt>
                <c:pt idx="714">
                  <c:v>41719</c:v>
                </c:pt>
                <c:pt idx="715">
                  <c:v>41722</c:v>
                </c:pt>
                <c:pt idx="716">
                  <c:v>41723</c:v>
                </c:pt>
                <c:pt idx="717">
                  <c:v>41724</c:v>
                </c:pt>
                <c:pt idx="718">
                  <c:v>41725</c:v>
                </c:pt>
                <c:pt idx="719">
                  <c:v>41726</c:v>
                </c:pt>
                <c:pt idx="720">
                  <c:v>41729</c:v>
                </c:pt>
                <c:pt idx="721">
                  <c:v>41730</c:v>
                </c:pt>
                <c:pt idx="722">
                  <c:v>41731</c:v>
                </c:pt>
                <c:pt idx="723">
                  <c:v>41732</c:v>
                </c:pt>
                <c:pt idx="724">
                  <c:v>41733</c:v>
                </c:pt>
                <c:pt idx="725">
                  <c:v>41736</c:v>
                </c:pt>
                <c:pt idx="726">
                  <c:v>41737</c:v>
                </c:pt>
                <c:pt idx="727">
                  <c:v>41738</c:v>
                </c:pt>
                <c:pt idx="728">
                  <c:v>41739</c:v>
                </c:pt>
                <c:pt idx="729">
                  <c:v>41740</c:v>
                </c:pt>
                <c:pt idx="730">
                  <c:v>41743</c:v>
                </c:pt>
                <c:pt idx="731">
                  <c:v>41744</c:v>
                </c:pt>
                <c:pt idx="732">
                  <c:v>41745</c:v>
                </c:pt>
                <c:pt idx="733">
                  <c:v>41746</c:v>
                </c:pt>
                <c:pt idx="734">
                  <c:v>41751</c:v>
                </c:pt>
                <c:pt idx="735">
                  <c:v>41752</c:v>
                </c:pt>
                <c:pt idx="736">
                  <c:v>41753</c:v>
                </c:pt>
                <c:pt idx="737">
                  <c:v>41754</c:v>
                </c:pt>
                <c:pt idx="738">
                  <c:v>41757</c:v>
                </c:pt>
                <c:pt idx="739">
                  <c:v>41758</c:v>
                </c:pt>
                <c:pt idx="740">
                  <c:v>41759</c:v>
                </c:pt>
                <c:pt idx="741">
                  <c:v>41761</c:v>
                </c:pt>
                <c:pt idx="742">
                  <c:v>41764</c:v>
                </c:pt>
                <c:pt idx="743">
                  <c:v>41765</c:v>
                </c:pt>
                <c:pt idx="744">
                  <c:v>41766</c:v>
                </c:pt>
                <c:pt idx="745">
                  <c:v>41767</c:v>
                </c:pt>
                <c:pt idx="746">
                  <c:v>41768</c:v>
                </c:pt>
                <c:pt idx="747">
                  <c:v>41771</c:v>
                </c:pt>
                <c:pt idx="748">
                  <c:v>41772</c:v>
                </c:pt>
                <c:pt idx="749">
                  <c:v>41773</c:v>
                </c:pt>
                <c:pt idx="750">
                  <c:v>41774</c:v>
                </c:pt>
                <c:pt idx="751">
                  <c:v>41775</c:v>
                </c:pt>
                <c:pt idx="752">
                  <c:v>41778</c:v>
                </c:pt>
                <c:pt idx="753">
                  <c:v>41779</c:v>
                </c:pt>
                <c:pt idx="754">
                  <c:v>41780</c:v>
                </c:pt>
                <c:pt idx="755">
                  <c:v>41781</c:v>
                </c:pt>
                <c:pt idx="756">
                  <c:v>41782</c:v>
                </c:pt>
                <c:pt idx="757">
                  <c:v>41785</c:v>
                </c:pt>
                <c:pt idx="758">
                  <c:v>41786</c:v>
                </c:pt>
                <c:pt idx="759">
                  <c:v>41787</c:v>
                </c:pt>
                <c:pt idx="760">
                  <c:v>41788</c:v>
                </c:pt>
                <c:pt idx="761">
                  <c:v>41789</c:v>
                </c:pt>
                <c:pt idx="762">
                  <c:v>41792</c:v>
                </c:pt>
                <c:pt idx="763">
                  <c:v>41793</c:v>
                </c:pt>
                <c:pt idx="764">
                  <c:v>41794</c:v>
                </c:pt>
                <c:pt idx="765">
                  <c:v>41795</c:v>
                </c:pt>
                <c:pt idx="766">
                  <c:v>41796</c:v>
                </c:pt>
                <c:pt idx="767">
                  <c:v>41799</c:v>
                </c:pt>
                <c:pt idx="768">
                  <c:v>41800</c:v>
                </c:pt>
                <c:pt idx="769">
                  <c:v>41801</c:v>
                </c:pt>
                <c:pt idx="770">
                  <c:v>41802</c:v>
                </c:pt>
                <c:pt idx="771">
                  <c:v>41803</c:v>
                </c:pt>
                <c:pt idx="772">
                  <c:v>41806</c:v>
                </c:pt>
                <c:pt idx="773">
                  <c:v>41807</c:v>
                </c:pt>
                <c:pt idx="774">
                  <c:v>41808</c:v>
                </c:pt>
                <c:pt idx="775">
                  <c:v>41810</c:v>
                </c:pt>
                <c:pt idx="776">
                  <c:v>41813</c:v>
                </c:pt>
                <c:pt idx="777">
                  <c:v>41814</c:v>
                </c:pt>
                <c:pt idx="778">
                  <c:v>41815</c:v>
                </c:pt>
                <c:pt idx="779">
                  <c:v>41816</c:v>
                </c:pt>
                <c:pt idx="780">
                  <c:v>41817</c:v>
                </c:pt>
                <c:pt idx="781">
                  <c:v>41820</c:v>
                </c:pt>
                <c:pt idx="782">
                  <c:v>41821</c:v>
                </c:pt>
                <c:pt idx="783">
                  <c:v>41822</c:v>
                </c:pt>
                <c:pt idx="784">
                  <c:v>41823</c:v>
                </c:pt>
                <c:pt idx="785">
                  <c:v>41824</c:v>
                </c:pt>
                <c:pt idx="786">
                  <c:v>41827</c:v>
                </c:pt>
                <c:pt idx="787">
                  <c:v>41828</c:v>
                </c:pt>
                <c:pt idx="788">
                  <c:v>41829</c:v>
                </c:pt>
                <c:pt idx="789">
                  <c:v>41830</c:v>
                </c:pt>
                <c:pt idx="790">
                  <c:v>41831</c:v>
                </c:pt>
                <c:pt idx="791">
                  <c:v>41834</c:v>
                </c:pt>
                <c:pt idx="792">
                  <c:v>41835</c:v>
                </c:pt>
                <c:pt idx="793">
                  <c:v>41836</c:v>
                </c:pt>
                <c:pt idx="794">
                  <c:v>41837</c:v>
                </c:pt>
                <c:pt idx="795">
                  <c:v>41838</c:v>
                </c:pt>
                <c:pt idx="796">
                  <c:v>41841</c:v>
                </c:pt>
                <c:pt idx="797">
                  <c:v>41842</c:v>
                </c:pt>
                <c:pt idx="798">
                  <c:v>41843</c:v>
                </c:pt>
                <c:pt idx="799">
                  <c:v>41844</c:v>
                </c:pt>
                <c:pt idx="800">
                  <c:v>41845</c:v>
                </c:pt>
                <c:pt idx="801">
                  <c:v>41848</c:v>
                </c:pt>
                <c:pt idx="802">
                  <c:v>41849</c:v>
                </c:pt>
                <c:pt idx="803">
                  <c:v>41850</c:v>
                </c:pt>
                <c:pt idx="804">
                  <c:v>41851</c:v>
                </c:pt>
                <c:pt idx="805">
                  <c:v>41852</c:v>
                </c:pt>
                <c:pt idx="806">
                  <c:v>41855</c:v>
                </c:pt>
                <c:pt idx="807">
                  <c:v>41856</c:v>
                </c:pt>
                <c:pt idx="808">
                  <c:v>41857</c:v>
                </c:pt>
                <c:pt idx="809">
                  <c:v>41858</c:v>
                </c:pt>
                <c:pt idx="810">
                  <c:v>41859</c:v>
                </c:pt>
                <c:pt idx="811">
                  <c:v>41862</c:v>
                </c:pt>
                <c:pt idx="812">
                  <c:v>41863</c:v>
                </c:pt>
                <c:pt idx="813">
                  <c:v>41864</c:v>
                </c:pt>
                <c:pt idx="814">
                  <c:v>41865</c:v>
                </c:pt>
                <c:pt idx="815">
                  <c:v>41869</c:v>
                </c:pt>
                <c:pt idx="816">
                  <c:v>41870</c:v>
                </c:pt>
                <c:pt idx="817">
                  <c:v>41871</c:v>
                </c:pt>
                <c:pt idx="818">
                  <c:v>41872</c:v>
                </c:pt>
                <c:pt idx="819">
                  <c:v>41873</c:v>
                </c:pt>
                <c:pt idx="820">
                  <c:v>41876</c:v>
                </c:pt>
                <c:pt idx="821">
                  <c:v>41877</c:v>
                </c:pt>
                <c:pt idx="822">
                  <c:v>41878</c:v>
                </c:pt>
                <c:pt idx="823">
                  <c:v>41879</c:v>
                </c:pt>
                <c:pt idx="824">
                  <c:v>41880</c:v>
                </c:pt>
                <c:pt idx="825">
                  <c:v>41883</c:v>
                </c:pt>
                <c:pt idx="826">
                  <c:v>41884</c:v>
                </c:pt>
                <c:pt idx="827">
                  <c:v>41885</c:v>
                </c:pt>
                <c:pt idx="828">
                  <c:v>41886</c:v>
                </c:pt>
                <c:pt idx="829">
                  <c:v>41887</c:v>
                </c:pt>
                <c:pt idx="830">
                  <c:v>41890</c:v>
                </c:pt>
                <c:pt idx="831">
                  <c:v>41891</c:v>
                </c:pt>
                <c:pt idx="832">
                  <c:v>41892</c:v>
                </c:pt>
                <c:pt idx="833">
                  <c:v>41893</c:v>
                </c:pt>
                <c:pt idx="834">
                  <c:v>41894</c:v>
                </c:pt>
                <c:pt idx="835">
                  <c:v>41897</c:v>
                </c:pt>
                <c:pt idx="836">
                  <c:v>41898</c:v>
                </c:pt>
                <c:pt idx="837">
                  <c:v>41899</c:v>
                </c:pt>
                <c:pt idx="838">
                  <c:v>41900</c:v>
                </c:pt>
                <c:pt idx="839">
                  <c:v>41901</c:v>
                </c:pt>
                <c:pt idx="840">
                  <c:v>41904</c:v>
                </c:pt>
                <c:pt idx="841">
                  <c:v>41905</c:v>
                </c:pt>
                <c:pt idx="842">
                  <c:v>41906</c:v>
                </c:pt>
                <c:pt idx="843">
                  <c:v>41907</c:v>
                </c:pt>
                <c:pt idx="844">
                  <c:v>41908</c:v>
                </c:pt>
                <c:pt idx="845">
                  <c:v>41911</c:v>
                </c:pt>
                <c:pt idx="846">
                  <c:v>41912</c:v>
                </c:pt>
                <c:pt idx="847">
                  <c:v>41913</c:v>
                </c:pt>
                <c:pt idx="848">
                  <c:v>41914</c:v>
                </c:pt>
                <c:pt idx="849">
                  <c:v>41915</c:v>
                </c:pt>
                <c:pt idx="850">
                  <c:v>41918</c:v>
                </c:pt>
                <c:pt idx="851">
                  <c:v>41919</c:v>
                </c:pt>
                <c:pt idx="852">
                  <c:v>41920</c:v>
                </c:pt>
                <c:pt idx="853">
                  <c:v>41921</c:v>
                </c:pt>
                <c:pt idx="854">
                  <c:v>41922</c:v>
                </c:pt>
                <c:pt idx="855">
                  <c:v>41925</c:v>
                </c:pt>
                <c:pt idx="856">
                  <c:v>41926</c:v>
                </c:pt>
                <c:pt idx="857">
                  <c:v>41927</c:v>
                </c:pt>
                <c:pt idx="858">
                  <c:v>41928</c:v>
                </c:pt>
                <c:pt idx="859">
                  <c:v>41929</c:v>
                </c:pt>
                <c:pt idx="860">
                  <c:v>41932</c:v>
                </c:pt>
                <c:pt idx="861">
                  <c:v>41933</c:v>
                </c:pt>
                <c:pt idx="862">
                  <c:v>41934</c:v>
                </c:pt>
                <c:pt idx="863">
                  <c:v>41935</c:v>
                </c:pt>
                <c:pt idx="864">
                  <c:v>41936</c:v>
                </c:pt>
                <c:pt idx="865">
                  <c:v>41939</c:v>
                </c:pt>
                <c:pt idx="866">
                  <c:v>41940</c:v>
                </c:pt>
                <c:pt idx="867">
                  <c:v>41941</c:v>
                </c:pt>
                <c:pt idx="868">
                  <c:v>41942</c:v>
                </c:pt>
                <c:pt idx="869">
                  <c:v>41943</c:v>
                </c:pt>
                <c:pt idx="870">
                  <c:v>41946</c:v>
                </c:pt>
                <c:pt idx="871">
                  <c:v>41947</c:v>
                </c:pt>
                <c:pt idx="872">
                  <c:v>41948</c:v>
                </c:pt>
                <c:pt idx="873">
                  <c:v>41949</c:v>
                </c:pt>
                <c:pt idx="874">
                  <c:v>41950</c:v>
                </c:pt>
                <c:pt idx="875">
                  <c:v>41953</c:v>
                </c:pt>
                <c:pt idx="876">
                  <c:v>41955</c:v>
                </c:pt>
                <c:pt idx="877">
                  <c:v>41956</c:v>
                </c:pt>
                <c:pt idx="878">
                  <c:v>41957</c:v>
                </c:pt>
                <c:pt idx="879">
                  <c:v>41960</c:v>
                </c:pt>
                <c:pt idx="880">
                  <c:v>41961</c:v>
                </c:pt>
                <c:pt idx="881">
                  <c:v>41962</c:v>
                </c:pt>
                <c:pt idx="882">
                  <c:v>41963</c:v>
                </c:pt>
                <c:pt idx="883">
                  <c:v>41964</c:v>
                </c:pt>
                <c:pt idx="884">
                  <c:v>41967</c:v>
                </c:pt>
                <c:pt idx="885">
                  <c:v>41968</c:v>
                </c:pt>
                <c:pt idx="886">
                  <c:v>41969</c:v>
                </c:pt>
                <c:pt idx="887">
                  <c:v>41970</c:v>
                </c:pt>
                <c:pt idx="888">
                  <c:v>41971</c:v>
                </c:pt>
                <c:pt idx="889">
                  <c:v>41974</c:v>
                </c:pt>
                <c:pt idx="890">
                  <c:v>41975</c:v>
                </c:pt>
                <c:pt idx="891">
                  <c:v>41976</c:v>
                </c:pt>
                <c:pt idx="892">
                  <c:v>41977</c:v>
                </c:pt>
                <c:pt idx="893">
                  <c:v>41978</c:v>
                </c:pt>
                <c:pt idx="894">
                  <c:v>41981</c:v>
                </c:pt>
                <c:pt idx="895">
                  <c:v>41982</c:v>
                </c:pt>
                <c:pt idx="896">
                  <c:v>41983</c:v>
                </c:pt>
                <c:pt idx="897">
                  <c:v>41984</c:v>
                </c:pt>
                <c:pt idx="898">
                  <c:v>41985</c:v>
                </c:pt>
                <c:pt idx="899">
                  <c:v>41988</c:v>
                </c:pt>
                <c:pt idx="900">
                  <c:v>41989</c:v>
                </c:pt>
                <c:pt idx="901">
                  <c:v>41990</c:v>
                </c:pt>
                <c:pt idx="902">
                  <c:v>41991</c:v>
                </c:pt>
                <c:pt idx="903">
                  <c:v>41992</c:v>
                </c:pt>
                <c:pt idx="904">
                  <c:v>41995</c:v>
                </c:pt>
                <c:pt idx="905">
                  <c:v>41996</c:v>
                </c:pt>
                <c:pt idx="906">
                  <c:v>42002</c:v>
                </c:pt>
                <c:pt idx="907">
                  <c:v>42003</c:v>
                </c:pt>
                <c:pt idx="908">
                  <c:v>42006</c:v>
                </c:pt>
                <c:pt idx="909">
                  <c:v>42009</c:v>
                </c:pt>
                <c:pt idx="910">
                  <c:v>42011</c:v>
                </c:pt>
                <c:pt idx="911">
                  <c:v>42012</c:v>
                </c:pt>
                <c:pt idx="912">
                  <c:v>42013</c:v>
                </c:pt>
                <c:pt idx="913">
                  <c:v>42016</c:v>
                </c:pt>
                <c:pt idx="914">
                  <c:v>42017</c:v>
                </c:pt>
                <c:pt idx="915">
                  <c:v>42018</c:v>
                </c:pt>
                <c:pt idx="916">
                  <c:v>42019</c:v>
                </c:pt>
                <c:pt idx="917">
                  <c:v>42020</c:v>
                </c:pt>
                <c:pt idx="918">
                  <c:v>42023</c:v>
                </c:pt>
                <c:pt idx="919">
                  <c:v>42024</c:v>
                </c:pt>
                <c:pt idx="920">
                  <c:v>42025</c:v>
                </c:pt>
                <c:pt idx="921">
                  <c:v>42026</c:v>
                </c:pt>
                <c:pt idx="922">
                  <c:v>42027</c:v>
                </c:pt>
                <c:pt idx="923">
                  <c:v>42030</c:v>
                </c:pt>
                <c:pt idx="924">
                  <c:v>42031</c:v>
                </c:pt>
                <c:pt idx="925">
                  <c:v>42032</c:v>
                </c:pt>
                <c:pt idx="926">
                  <c:v>42033</c:v>
                </c:pt>
                <c:pt idx="927">
                  <c:v>42034</c:v>
                </c:pt>
                <c:pt idx="928">
                  <c:v>42037</c:v>
                </c:pt>
                <c:pt idx="929">
                  <c:v>42038</c:v>
                </c:pt>
                <c:pt idx="930">
                  <c:v>42039</c:v>
                </c:pt>
                <c:pt idx="931">
                  <c:v>42040</c:v>
                </c:pt>
                <c:pt idx="932">
                  <c:v>42041</c:v>
                </c:pt>
                <c:pt idx="933">
                  <c:v>42044</c:v>
                </c:pt>
                <c:pt idx="934">
                  <c:v>42045</c:v>
                </c:pt>
                <c:pt idx="935">
                  <c:v>42046</c:v>
                </c:pt>
                <c:pt idx="936">
                  <c:v>42047</c:v>
                </c:pt>
                <c:pt idx="937">
                  <c:v>42048</c:v>
                </c:pt>
                <c:pt idx="938">
                  <c:v>42051</c:v>
                </c:pt>
                <c:pt idx="939">
                  <c:v>42052</c:v>
                </c:pt>
                <c:pt idx="940">
                  <c:v>42053</c:v>
                </c:pt>
                <c:pt idx="941">
                  <c:v>42054</c:v>
                </c:pt>
                <c:pt idx="942">
                  <c:v>42055</c:v>
                </c:pt>
                <c:pt idx="943">
                  <c:v>42058</c:v>
                </c:pt>
                <c:pt idx="944">
                  <c:v>42059</c:v>
                </c:pt>
                <c:pt idx="945">
                  <c:v>42060</c:v>
                </c:pt>
                <c:pt idx="946">
                  <c:v>42061</c:v>
                </c:pt>
                <c:pt idx="947">
                  <c:v>42062</c:v>
                </c:pt>
                <c:pt idx="948">
                  <c:v>42065</c:v>
                </c:pt>
                <c:pt idx="949">
                  <c:v>42066</c:v>
                </c:pt>
                <c:pt idx="950">
                  <c:v>42067</c:v>
                </c:pt>
                <c:pt idx="951">
                  <c:v>42068</c:v>
                </c:pt>
                <c:pt idx="952">
                  <c:v>42069</c:v>
                </c:pt>
                <c:pt idx="953">
                  <c:v>42072</c:v>
                </c:pt>
                <c:pt idx="954">
                  <c:v>42073</c:v>
                </c:pt>
                <c:pt idx="955">
                  <c:v>42074</c:v>
                </c:pt>
                <c:pt idx="956">
                  <c:v>42075</c:v>
                </c:pt>
                <c:pt idx="957">
                  <c:v>42076</c:v>
                </c:pt>
                <c:pt idx="958">
                  <c:v>42079</c:v>
                </c:pt>
                <c:pt idx="959">
                  <c:v>42080</c:v>
                </c:pt>
                <c:pt idx="960">
                  <c:v>42081</c:v>
                </c:pt>
                <c:pt idx="961">
                  <c:v>42082</c:v>
                </c:pt>
                <c:pt idx="962">
                  <c:v>42083</c:v>
                </c:pt>
                <c:pt idx="963">
                  <c:v>42086</c:v>
                </c:pt>
                <c:pt idx="964">
                  <c:v>42087</c:v>
                </c:pt>
                <c:pt idx="965">
                  <c:v>42088</c:v>
                </c:pt>
                <c:pt idx="966">
                  <c:v>42089</c:v>
                </c:pt>
                <c:pt idx="967">
                  <c:v>42090</c:v>
                </c:pt>
                <c:pt idx="968">
                  <c:v>42093</c:v>
                </c:pt>
                <c:pt idx="969">
                  <c:v>42094</c:v>
                </c:pt>
                <c:pt idx="970">
                  <c:v>42095</c:v>
                </c:pt>
                <c:pt idx="971">
                  <c:v>42096</c:v>
                </c:pt>
                <c:pt idx="972">
                  <c:v>42101</c:v>
                </c:pt>
                <c:pt idx="973">
                  <c:v>42102</c:v>
                </c:pt>
                <c:pt idx="974">
                  <c:v>42103</c:v>
                </c:pt>
                <c:pt idx="975">
                  <c:v>42104</c:v>
                </c:pt>
                <c:pt idx="976">
                  <c:v>42107</c:v>
                </c:pt>
                <c:pt idx="977">
                  <c:v>42108</c:v>
                </c:pt>
                <c:pt idx="978">
                  <c:v>42109</c:v>
                </c:pt>
                <c:pt idx="979">
                  <c:v>42110</c:v>
                </c:pt>
                <c:pt idx="980">
                  <c:v>42111</c:v>
                </c:pt>
                <c:pt idx="981">
                  <c:v>42114</c:v>
                </c:pt>
                <c:pt idx="982">
                  <c:v>42115</c:v>
                </c:pt>
                <c:pt idx="983">
                  <c:v>42116</c:v>
                </c:pt>
                <c:pt idx="984">
                  <c:v>42117</c:v>
                </c:pt>
                <c:pt idx="985">
                  <c:v>42118</c:v>
                </c:pt>
                <c:pt idx="986">
                  <c:v>42121</c:v>
                </c:pt>
                <c:pt idx="987">
                  <c:v>42122</c:v>
                </c:pt>
                <c:pt idx="988">
                  <c:v>42123</c:v>
                </c:pt>
                <c:pt idx="989">
                  <c:v>42124</c:v>
                </c:pt>
                <c:pt idx="990">
                  <c:v>42128</c:v>
                </c:pt>
                <c:pt idx="991">
                  <c:v>42129</c:v>
                </c:pt>
                <c:pt idx="992">
                  <c:v>42130</c:v>
                </c:pt>
                <c:pt idx="993">
                  <c:v>42131</c:v>
                </c:pt>
                <c:pt idx="994">
                  <c:v>42132</c:v>
                </c:pt>
                <c:pt idx="995">
                  <c:v>42135</c:v>
                </c:pt>
                <c:pt idx="996">
                  <c:v>42136</c:v>
                </c:pt>
                <c:pt idx="997">
                  <c:v>42137</c:v>
                </c:pt>
                <c:pt idx="998">
                  <c:v>42138</c:v>
                </c:pt>
                <c:pt idx="999">
                  <c:v>42139</c:v>
                </c:pt>
                <c:pt idx="1000">
                  <c:v>42142</c:v>
                </c:pt>
                <c:pt idx="1001">
                  <c:v>42143</c:v>
                </c:pt>
                <c:pt idx="1002">
                  <c:v>42144</c:v>
                </c:pt>
                <c:pt idx="1003">
                  <c:v>42145</c:v>
                </c:pt>
                <c:pt idx="1004">
                  <c:v>42146</c:v>
                </c:pt>
                <c:pt idx="1005">
                  <c:v>42149</c:v>
                </c:pt>
                <c:pt idx="1006">
                  <c:v>42150</c:v>
                </c:pt>
                <c:pt idx="1007">
                  <c:v>42151</c:v>
                </c:pt>
                <c:pt idx="1008">
                  <c:v>42152</c:v>
                </c:pt>
                <c:pt idx="1009">
                  <c:v>42153</c:v>
                </c:pt>
                <c:pt idx="1010">
                  <c:v>42156</c:v>
                </c:pt>
                <c:pt idx="1011">
                  <c:v>42157</c:v>
                </c:pt>
                <c:pt idx="1012">
                  <c:v>42158</c:v>
                </c:pt>
                <c:pt idx="1013">
                  <c:v>42160</c:v>
                </c:pt>
                <c:pt idx="1014">
                  <c:v>42163</c:v>
                </c:pt>
                <c:pt idx="1015">
                  <c:v>42164</c:v>
                </c:pt>
                <c:pt idx="1016">
                  <c:v>42165</c:v>
                </c:pt>
                <c:pt idx="1017">
                  <c:v>42166</c:v>
                </c:pt>
                <c:pt idx="1018">
                  <c:v>42167</c:v>
                </c:pt>
                <c:pt idx="1019">
                  <c:v>42170</c:v>
                </c:pt>
                <c:pt idx="1020">
                  <c:v>42171</c:v>
                </c:pt>
                <c:pt idx="1021">
                  <c:v>42172</c:v>
                </c:pt>
                <c:pt idx="1022">
                  <c:v>42173</c:v>
                </c:pt>
                <c:pt idx="1023">
                  <c:v>42174</c:v>
                </c:pt>
                <c:pt idx="1024">
                  <c:v>42177</c:v>
                </c:pt>
                <c:pt idx="1025">
                  <c:v>42178</c:v>
                </c:pt>
                <c:pt idx="1026">
                  <c:v>42179</c:v>
                </c:pt>
                <c:pt idx="1027">
                  <c:v>42180</c:v>
                </c:pt>
                <c:pt idx="1028">
                  <c:v>42181</c:v>
                </c:pt>
                <c:pt idx="1029">
                  <c:v>42184</c:v>
                </c:pt>
                <c:pt idx="1030">
                  <c:v>42185</c:v>
                </c:pt>
                <c:pt idx="1031">
                  <c:v>42186</c:v>
                </c:pt>
                <c:pt idx="1032">
                  <c:v>42187</c:v>
                </c:pt>
                <c:pt idx="1033">
                  <c:v>42188</c:v>
                </c:pt>
                <c:pt idx="1034">
                  <c:v>42191</c:v>
                </c:pt>
                <c:pt idx="1035">
                  <c:v>42192</c:v>
                </c:pt>
                <c:pt idx="1036">
                  <c:v>42193</c:v>
                </c:pt>
                <c:pt idx="1037">
                  <c:v>42194</c:v>
                </c:pt>
                <c:pt idx="1038">
                  <c:v>42195</c:v>
                </c:pt>
                <c:pt idx="1039">
                  <c:v>42198</c:v>
                </c:pt>
                <c:pt idx="1040">
                  <c:v>42199</c:v>
                </c:pt>
                <c:pt idx="1041">
                  <c:v>42200</c:v>
                </c:pt>
                <c:pt idx="1042">
                  <c:v>42201</c:v>
                </c:pt>
                <c:pt idx="1043">
                  <c:v>42202</c:v>
                </c:pt>
                <c:pt idx="1044">
                  <c:v>42205</c:v>
                </c:pt>
                <c:pt idx="1045">
                  <c:v>42206</c:v>
                </c:pt>
                <c:pt idx="1046">
                  <c:v>42207</c:v>
                </c:pt>
                <c:pt idx="1047">
                  <c:v>42208</c:v>
                </c:pt>
                <c:pt idx="1048">
                  <c:v>42209</c:v>
                </c:pt>
                <c:pt idx="1049">
                  <c:v>42212</c:v>
                </c:pt>
                <c:pt idx="1050">
                  <c:v>42213</c:v>
                </c:pt>
                <c:pt idx="1051">
                  <c:v>42214</c:v>
                </c:pt>
                <c:pt idx="1052">
                  <c:v>42215</c:v>
                </c:pt>
                <c:pt idx="1053">
                  <c:v>42216</c:v>
                </c:pt>
                <c:pt idx="1054">
                  <c:v>42219</c:v>
                </c:pt>
                <c:pt idx="1055">
                  <c:v>42220</c:v>
                </c:pt>
                <c:pt idx="1056">
                  <c:v>42221</c:v>
                </c:pt>
                <c:pt idx="1057">
                  <c:v>42222</c:v>
                </c:pt>
                <c:pt idx="1058">
                  <c:v>42223</c:v>
                </c:pt>
                <c:pt idx="1059">
                  <c:v>42226</c:v>
                </c:pt>
                <c:pt idx="1060">
                  <c:v>42227</c:v>
                </c:pt>
                <c:pt idx="1061">
                  <c:v>42228</c:v>
                </c:pt>
                <c:pt idx="1062">
                  <c:v>42229</c:v>
                </c:pt>
                <c:pt idx="1063">
                  <c:v>42230</c:v>
                </c:pt>
                <c:pt idx="1064">
                  <c:v>42233</c:v>
                </c:pt>
                <c:pt idx="1065">
                  <c:v>42234</c:v>
                </c:pt>
                <c:pt idx="1066">
                  <c:v>42235</c:v>
                </c:pt>
                <c:pt idx="1067">
                  <c:v>42236</c:v>
                </c:pt>
                <c:pt idx="1068">
                  <c:v>42237</c:v>
                </c:pt>
                <c:pt idx="1069">
                  <c:v>42240</c:v>
                </c:pt>
                <c:pt idx="1070">
                  <c:v>42241</c:v>
                </c:pt>
                <c:pt idx="1071">
                  <c:v>42242</c:v>
                </c:pt>
                <c:pt idx="1072">
                  <c:v>42243</c:v>
                </c:pt>
                <c:pt idx="1073">
                  <c:v>42244</c:v>
                </c:pt>
                <c:pt idx="1074">
                  <c:v>42247</c:v>
                </c:pt>
                <c:pt idx="1075">
                  <c:v>42248</c:v>
                </c:pt>
                <c:pt idx="1076">
                  <c:v>42249</c:v>
                </c:pt>
                <c:pt idx="1077">
                  <c:v>42250</c:v>
                </c:pt>
                <c:pt idx="1078">
                  <c:v>42251</c:v>
                </c:pt>
                <c:pt idx="1079">
                  <c:v>42254</c:v>
                </c:pt>
                <c:pt idx="1080">
                  <c:v>42255</c:v>
                </c:pt>
                <c:pt idx="1081">
                  <c:v>42256</c:v>
                </c:pt>
                <c:pt idx="1082">
                  <c:v>42257</c:v>
                </c:pt>
                <c:pt idx="1083">
                  <c:v>42258</c:v>
                </c:pt>
                <c:pt idx="1084">
                  <c:v>42261</c:v>
                </c:pt>
                <c:pt idx="1085">
                  <c:v>42262</c:v>
                </c:pt>
                <c:pt idx="1086">
                  <c:v>42263</c:v>
                </c:pt>
                <c:pt idx="1087">
                  <c:v>42264</c:v>
                </c:pt>
                <c:pt idx="1088">
                  <c:v>42265</c:v>
                </c:pt>
                <c:pt idx="1089">
                  <c:v>42268</c:v>
                </c:pt>
                <c:pt idx="1090">
                  <c:v>42269</c:v>
                </c:pt>
                <c:pt idx="1091">
                  <c:v>42270</c:v>
                </c:pt>
                <c:pt idx="1092">
                  <c:v>42271</c:v>
                </c:pt>
                <c:pt idx="1093">
                  <c:v>42272</c:v>
                </c:pt>
                <c:pt idx="1094">
                  <c:v>42275</c:v>
                </c:pt>
                <c:pt idx="1095">
                  <c:v>42276</c:v>
                </c:pt>
                <c:pt idx="1096">
                  <c:v>42277</c:v>
                </c:pt>
                <c:pt idx="1097">
                  <c:v>42278</c:v>
                </c:pt>
                <c:pt idx="1098">
                  <c:v>42279</c:v>
                </c:pt>
                <c:pt idx="1099">
                  <c:v>42282</c:v>
                </c:pt>
                <c:pt idx="1100">
                  <c:v>42283</c:v>
                </c:pt>
                <c:pt idx="1101">
                  <c:v>42284</c:v>
                </c:pt>
                <c:pt idx="1102">
                  <c:v>42285</c:v>
                </c:pt>
                <c:pt idx="1103">
                  <c:v>42286</c:v>
                </c:pt>
                <c:pt idx="1104">
                  <c:v>42289</c:v>
                </c:pt>
                <c:pt idx="1105">
                  <c:v>42290</c:v>
                </c:pt>
                <c:pt idx="1106">
                  <c:v>42291</c:v>
                </c:pt>
                <c:pt idx="1107">
                  <c:v>42292</c:v>
                </c:pt>
                <c:pt idx="1108">
                  <c:v>42293</c:v>
                </c:pt>
                <c:pt idx="1109">
                  <c:v>42296</c:v>
                </c:pt>
                <c:pt idx="1110">
                  <c:v>42297</c:v>
                </c:pt>
                <c:pt idx="1111">
                  <c:v>42298</c:v>
                </c:pt>
                <c:pt idx="1112">
                  <c:v>42299</c:v>
                </c:pt>
                <c:pt idx="1113">
                  <c:v>42300</c:v>
                </c:pt>
                <c:pt idx="1114">
                  <c:v>42303</c:v>
                </c:pt>
                <c:pt idx="1115">
                  <c:v>42304</c:v>
                </c:pt>
                <c:pt idx="1116">
                  <c:v>42305</c:v>
                </c:pt>
                <c:pt idx="1117">
                  <c:v>42306</c:v>
                </c:pt>
                <c:pt idx="1118">
                  <c:v>42307</c:v>
                </c:pt>
                <c:pt idx="1119">
                  <c:v>42310</c:v>
                </c:pt>
                <c:pt idx="1120">
                  <c:v>42311</c:v>
                </c:pt>
                <c:pt idx="1121">
                  <c:v>42312</c:v>
                </c:pt>
                <c:pt idx="1122">
                  <c:v>42313</c:v>
                </c:pt>
                <c:pt idx="1123">
                  <c:v>42314</c:v>
                </c:pt>
                <c:pt idx="1124">
                  <c:v>42317</c:v>
                </c:pt>
                <c:pt idx="1125">
                  <c:v>42318</c:v>
                </c:pt>
                <c:pt idx="1126">
                  <c:v>42320</c:v>
                </c:pt>
                <c:pt idx="1127">
                  <c:v>42321</c:v>
                </c:pt>
                <c:pt idx="1128">
                  <c:v>42324</c:v>
                </c:pt>
                <c:pt idx="1129">
                  <c:v>42325</c:v>
                </c:pt>
                <c:pt idx="1130">
                  <c:v>42326</c:v>
                </c:pt>
                <c:pt idx="1131">
                  <c:v>42327</c:v>
                </c:pt>
                <c:pt idx="1132">
                  <c:v>42328</c:v>
                </c:pt>
                <c:pt idx="1133">
                  <c:v>42331</c:v>
                </c:pt>
                <c:pt idx="1134">
                  <c:v>42332</c:v>
                </c:pt>
                <c:pt idx="1135">
                  <c:v>42333</c:v>
                </c:pt>
                <c:pt idx="1136">
                  <c:v>42334</c:v>
                </c:pt>
                <c:pt idx="1137">
                  <c:v>42335</c:v>
                </c:pt>
                <c:pt idx="1138">
                  <c:v>42338</c:v>
                </c:pt>
                <c:pt idx="1139">
                  <c:v>42339</c:v>
                </c:pt>
                <c:pt idx="1140">
                  <c:v>42340</c:v>
                </c:pt>
                <c:pt idx="1141">
                  <c:v>42341</c:v>
                </c:pt>
                <c:pt idx="1142">
                  <c:v>42342</c:v>
                </c:pt>
                <c:pt idx="1143">
                  <c:v>42345</c:v>
                </c:pt>
                <c:pt idx="1144">
                  <c:v>42346</c:v>
                </c:pt>
                <c:pt idx="1145">
                  <c:v>42347</c:v>
                </c:pt>
                <c:pt idx="1146">
                  <c:v>42348</c:v>
                </c:pt>
                <c:pt idx="1147">
                  <c:v>42349</c:v>
                </c:pt>
                <c:pt idx="1148">
                  <c:v>42352</c:v>
                </c:pt>
                <c:pt idx="1149">
                  <c:v>42353</c:v>
                </c:pt>
                <c:pt idx="1150">
                  <c:v>42354</c:v>
                </c:pt>
                <c:pt idx="1151">
                  <c:v>42355</c:v>
                </c:pt>
                <c:pt idx="1152">
                  <c:v>42356</c:v>
                </c:pt>
                <c:pt idx="1153">
                  <c:v>42359</c:v>
                </c:pt>
                <c:pt idx="1154">
                  <c:v>42360</c:v>
                </c:pt>
                <c:pt idx="1155">
                  <c:v>42361</c:v>
                </c:pt>
                <c:pt idx="1156">
                  <c:v>42366</c:v>
                </c:pt>
                <c:pt idx="1157">
                  <c:v>42367</c:v>
                </c:pt>
                <c:pt idx="1158">
                  <c:v>42368</c:v>
                </c:pt>
                <c:pt idx="1159">
                  <c:v>42373</c:v>
                </c:pt>
                <c:pt idx="1160">
                  <c:v>42374</c:v>
                </c:pt>
                <c:pt idx="1161">
                  <c:v>42376</c:v>
                </c:pt>
                <c:pt idx="1162">
                  <c:v>42377</c:v>
                </c:pt>
                <c:pt idx="1163">
                  <c:v>42380</c:v>
                </c:pt>
                <c:pt idx="1164">
                  <c:v>42381</c:v>
                </c:pt>
                <c:pt idx="1165">
                  <c:v>42382</c:v>
                </c:pt>
                <c:pt idx="1166">
                  <c:v>42383</c:v>
                </c:pt>
                <c:pt idx="1167">
                  <c:v>42384</c:v>
                </c:pt>
                <c:pt idx="1168">
                  <c:v>42387</c:v>
                </c:pt>
                <c:pt idx="1169">
                  <c:v>42388</c:v>
                </c:pt>
                <c:pt idx="1170">
                  <c:v>42389</c:v>
                </c:pt>
                <c:pt idx="1171">
                  <c:v>42390</c:v>
                </c:pt>
                <c:pt idx="1172">
                  <c:v>42391</c:v>
                </c:pt>
                <c:pt idx="1173">
                  <c:v>42394</c:v>
                </c:pt>
                <c:pt idx="1174">
                  <c:v>42395</c:v>
                </c:pt>
                <c:pt idx="1175">
                  <c:v>42396</c:v>
                </c:pt>
                <c:pt idx="1176">
                  <c:v>42397</c:v>
                </c:pt>
                <c:pt idx="1177">
                  <c:v>42398</c:v>
                </c:pt>
                <c:pt idx="1178">
                  <c:v>42401</c:v>
                </c:pt>
                <c:pt idx="1179">
                  <c:v>42402</c:v>
                </c:pt>
                <c:pt idx="1180">
                  <c:v>42403</c:v>
                </c:pt>
                <c:pt idx="1181">
                  <c:v>42404</c:v>
                </c:pt>
                <c:pt idx="1182">
                  <c:v>42405</c:v>
                </c:pt>
                <c:pt idx="1183">
                  <c:v>42408</c:v>
                </c:pt>
                <c:pt idx="1184">
                  <c:v>42409</c:v>
                </c:pt>
                <c:pt idx="1185">
                  <c:v>42410</c:v>
                </c:pt>
                <c:pt idx="1186">
                  <c:v>42411</c:v>
                </c:pt>
                <c:pt idx="1187">
                  <c:v>42412</c:v>
                </c:pt>
                <c:pt idx="1188">
                  <c:v>42415</c:v>
                </c:pt>
                <c:pt idx="1189">
                  <c:v>42416</c:v>
                </c:pt>
                <c:pt idx="1190">
                  <c:v>42417</c:v>
                </c:pt>
                <c:pt idx="1191">
                  <c:v>42418</c:v>
                </c:pt>
                <c:pt idx="1192">
                  <c:v>42419</c:v>
                </c:pt>
                <c:pt idx="1193">
                  <c:v>42422</c:v>
                </c:pt>
                <c:pt idx="1194">
                  <c:v>42423</c:v>
                </c:pt>
                <c:pt idx="1195">
                  <c:v>42424</c:v>
                </c:pt>
                <c:pt idx="1196">
                  <c:v>42425</c:v>
                </c:pt>
                <c:pt idx="1197">
                  <c:v>42426</c:v>
                </c:pt>
                <c:pt idx="1198">
                  <c:v>42429</c:v>
                </c:pt>
                <c:pt idx="1199">
                  <c:v>42430</c:v>
                </c:pt>
                <c:pt idx="1200">
                  <c:v>42431</c:v>
                </c:pt>
                <c:pt idx="1201">
                  <c:v>42432</c:v>
                </c:pt>
                <c:pt idx="1202">
                  <c:v>42433</c:v>
                </c:pt>
                <c:pt idx="1203">
                  <c:v>42436</c:v>
                </c:pt>
                <c:pt idx="1204">
                  <c:v>42437</c:v>
                </c:pt>
                <c:pt idx="1205">
                  <c:v>42438</c:v>
                </c:pt>
                <c:pt idx="1206">
                  <c:v>42439</c:v>
                </c:pt>
                <c:pt idx="1207">
                  <c:v>42440</c:v>
                </c:pt>
                <c:pt idx="1208">
                  <c:v>42443</c:v>
                </c:pt>
                <c:pt idx="1209">
                  <c:v>42444</c:v>
                </c:pt>
                <c:pt idx="1210">
                  <c:v>42445</c:v>
                </c:pt>
                <c:pt idx="1211">
                  <c:v>42446</c:v>
                </c:pt>
                <c:pt idx="1212">
                  <c:v>42447</c:v>
                </c:pt>
                <c:pt idx="1213">
                  <c:v>42450</c:v>
                </c:pt>
                <c:pt idx="1214">
                  <c:v>42451</c:v>
                </c:pt>
                <c:pt idx="1215">
                  <c:v>42452</c:v>
                </c:pt>
                <c:pt idx="1216">
                  <c:v>42453</c:v>
                </c:pt>
                <c:pt idx="1217">
                  <c:v>42458</c:v>
                </c:pt>
                <c:pt idx="1218">
                  <c:v>42459</c:v>
                </c:pt>
                <c:pt idx="1219">
                  <c:v>42460</c:v>
                </c:pt>
                <c:pt idx="1220">
                  <c:v>42461</c:v>
                </c:pt>
                <c:pt idx="1221">
                  <c:v>42464</c:v>
                </c:pt>
                <c:pt idx="1222">
                  <c:v>42465</c:v>
                </c:pt>
                <c:pt idx="1223">
                  <c:v>42466</c:v>
                </c:pt>
                <c:pt idx="1224">
                  <c:v>42467</c:v>
                </c:pt>
                <c:pt idx="1225">
                  <c:v>42468</c:v>
                </c:pt>
                <c:pt idx="1226">
                  <c:v>42471</c:v>
                </c:pt>
                <c:pt idx="1227">
                  <c:v>42472</c:v>
                </c:pt>
                <c:pt idx="1228">
                  <c:v>42473</c:v>
                </c:pt>
                <c:pt idx="1229">
                  <c:v>42474</c:v>
                </c:pt>
                <c:pt idx="1230">
                  <c:v>42475</c:v>
                </c:pt>
                <c:pt idx="1231">
                  <c:v>42478</c:v>
                </c:pt>
                <c:pt idx="1232">
                  <c:v>42479</c:v>
                </c:pt>
                <c:pt idx="1233">
                  <c:v>42480</c:v>
                </c:pt>
                <c:pt idx="1234">
                  <c:v>42481</c:v>
                </c:pt>
                <c:pt idx="1235">
                  <c:v>42482</c:v>
                </c:pt>
                <c:pt idx="1236">
                  <c:v>42485</c:v>
                </c:pt>
                <c:pt idx="1237">
                  <c:v>42486</c:v>
                </c:pt>
                <c:pt idx="1238">
                  <c:v>42487</c:v>
                </c:pt>
                <c:pt idx="1239">
                  <c:v>42488</c:v>
                </c:pt>
                <c:pt idx="1240">
                  <c:v>42489</c:v>
                </c:pt>
                <c:pt idx="1241">
                  <c:v>42492</c:v>
                </c:pt>
                <c:pt idx="1242">
                  <c:v>42494</c:v>
                </c:pt>
                <c:pt idx="1243">
                  <c:v>42495</c:v>
                </c:pt>
                <c:pt idx="1244">
                  <c:v>42496</c:v>
                </c:pt>
                <c:pt idx="1245">
                  <c:v>42499</c:v>
                </c:pt>
                <c:pt idx="1246">
                  <c:v>42500</c:v>
                </c:pt>
                <c:pt idx="1247">
                  <c:v>42501</c:v>
                </c:pt>
                <c:pt idx="1248">
                  <c:v>42502</c:v>
                </c:pt>
                <c:pt idx="1249">
                  <c:v>42503</c:v>
                </c:pt>
                <c:pt idx="1250">
                  <c:v>42506</c:v>
                </c:pt>
                <c:pt idx="1251">
                  <c:v>42507</c:v>
                </c:pt>
                <c:pt idx="1252">
                  <c:v>42508</c:v>
                </c:pt>
                <c:pt idx="1253">
                  <c:v>42509</c:v>
                </c:pt>
                <c:pt idx="1254">
                  <c:v>42510</c:v>
                </c:pt>
                <c:pt idx="1255">
                  <c:v>42513</c:v>
                </c:pt>
                <c:pt idx="1256">
                  <c:v>42514</c:v>
                </c:pt>
                <c:pt idx="1257">
                  <c:v>42515</c:v>
                </c:pt>
                <c:pt idx="1258">
                  <c:v>42517</c:v>
                </c:pt>
                <c:pt idx="1259">
                  <c:v>42520</c:v>
                </c:pt>
                <c:pt idx="1260">
                  <c:v>42521</c:v>
                </c:pt>
                <c:pt idx="1261">
                  <c:v>42522</c:v>
                </c:pt>
                <c:pt idx="1262">
                  <c:v>42523</c:v>
                </c:pt>
                <c:pt idx="1263">
                  <c:v>42524</c:v>
                </c:pt>
                <c:pt idx="1264">
                  <c:v>42527</c:v>
                </c:pt>
                <c:pt idx="1265">
                  <c:v>42528</c:v>
                </c:pt>
                <c:pt idx="1266">
                  <c:v>42529</c:v>
                </c:pt>
                <c:pt idx="1267">
                  <c:v>42530</c:v>
                </c:pt>
                <c:pt idx="1268">
                  <c:v>42531</c:v>
                </c:pt>
                <c:pt idx="1269">
                  <c:v>42534</c:v>
                </c:pt>
                <c:pt idx="1270">
                  <c:v>42535</c:v>
                </c:pt>
                <c:pt idx="1271">
                  <c:v>42536</c:v>
                </c:pt>
                <c:pt idx="1272">
                  <c:v>42537</c:v>
                </c:pt>
                <c:pt idx="1273">
                  <c:v>42538</c:v>
                </c:pt>
                <c:pt idx="1274">
                  <c:v>42541</c:v>
                </c:pt>
                <c:pt idx="1275">
                  <c:v>42542</c:v>
                </c:pt>
                <c:pt idx="1276">
                  <c:v>42543</c:v>
                </c:pt>
                <c:pt idx="1277">
                  <c:v>42544</c:v>
                </c:pt>
                <c:pt idx="1278">
                  <c:v>42545</c:v>
                </c:pt>
                <c:pt idx="1279">
                  <c:v>42548</c:v>
                </c:pt>
                <c:pt idx="1280">
                  <c:v>42549</c:v>
                </c:pt>
                <c:pt idx="1281">
                  <c:v>42550</c:v>
                </c:pt>
                <c:pt idx="1282">
                  <c:v>42551</c:v>
                </c:pt>
                <c:pt idx="1283">
                  <c:v>42552</c:v>
                </c:pt>
                <c:pt idx="1284">
                  <c:v>42555</c:v>
                </c:pt>
                <c:pt idx="1285">
                  <c:v>42556</c:v>
                </c:pt>
                <c:pt idx="1286">
                  <c:v>42557</c:v>
                </c:pt>
                <c:pt idx="1287">
                  <c:v>42558</c:v>
                </c:pt>
                <c:pt idx="1288">
                  <c:v>42559</c:v>
                </c:pt>
                <c:pt idx="1289">
                  <c:v>42562</c:v>
                </c:pt>
                <c:pt idx="1290">
                  <c:v>42563</c:v>
                </c:pt>
                <c:pt idx="1291">
                  <c:v>42564</c:v>
                </c:pt>
                <c:pt idx="1292">
                  <c:v>42565</c:v>
                </c:pt>
                <c:pt idx="1293">
                  <c:v>42566</c:v>
                </c:pt>
                <c:pt idx="1294">
                  <c:v>42569</c:v>
                </c:pt>
                <c:pt idx="1295">
                  <c:v>42570</c:v>
                </c:pt>
                <c:pt idx="1296">
                  <c:v>42571</c:v>
                </c:pt>
                <c:pt idx="1297">
                  <c:v>42572</c:v>
                </c:pt>
                <c:pt idx="1298">
                  <c:v>42573</c:v>
                </c:pt>
                <c:pt idx="1299">
                  <c:v>42576</c:v>
                </c:pt>
                <c:pt idx="1300">
                  <c:v>42577</c:v>
                </c:pt>
                <c:pt idx="1301">
                  <c:v>42578</c:v>
                </c:pt>
                <c:pt idx="1302">
                  <c:v>42579</c:v>
                </c:pt>
                <c:pt idx="1303">
                  <c:v>42580</c:v>
                </c:pt>
                <c:pt idx="1304">
                  <c:v>42583</c:v>
                </c:pt>
                <c:pt idx="1305">
                  <c:v>42584</c:v>
                </c:pt>
                <c:pt idx="1306">
                  <c:v>42585</c:v>
                </c:pt>
                <c:pt idx="1307">
                  <c:v>42586</c:v>
                </c:pt>
                <c:pt idx="1308">
                  <c:v>42587</c:v>
                </c:pt>
                <c:pt idx="1309">
                  <c:v>42590</c:v>
                </c:pt>
                <c:pt idx="1310">
                  <c:v>42591</c:v>
                </c:pt>
                <c:pt idx="1311">
                  <c:v>42592</c:v>
                </c:pt>
                <c:pt idx="1312">
                  <c:v>42593</c:v>
                </c:pt>
                <c:pt idx="1313">
                  <c:v>42594</c:v>
                </c:pt>
                <c:pt idx="1314">
                  <c:v>42598</c:v>
                </c:pt>
                <c:pt idx="1315">
                  <c:v>42599</c:v>
                </c:pt>
                <c:pt idx="1316">
                  <c:v>42600</c:v>
                </c:pt>
                <c:pt idx="1317">
                  <c:v>42601</c:v>
                </c:pt>
                <c:pt idx="1318">
                  <c:v>42604</c:v>
                </c:pt>
                <c:pt idx="1319">
                  <c:v>42605</c:v>
                </c:pt>
                <c:pt idx="1320">
                  <c:v>42606</c:v>
                </c:pt>
                <c:pt idx="1321">
                  <c:v>42607</c:v>
                </c:pt>
                <c:pt idx="1322">
                  <c:v>42608</c:v>
                </c:pt>
                <c:pt idx="1323">
                  <c:v>42611</c:v>
                </c:pt>
                <c:pt idx="1324">
                  <c:v>42612</c:v>
                </c:pt>
                <c:pt idx="1325">
                  <c:v>42613</c:v>
                </c:pt>
                <c:pt idx="1326">
                  <c:v>42614</c:v>
                </c:pt>
                <c:pt idx="1327">
                  <c:v>42615</c:v>
                </c:pt>
                <c:pt idx="1328">
                  <c:v>42618</c:v>
                </c:pt>
                <c:pt idx="1329">
                  <c:v>42619</c:v>
                </c:pt>
                <c:pt idx="1330">
                  <c:v>42620</c:v>
                </c:pt>
                <c:pt idx="1331">
                  <c:v>42621</c:v>
                </c:pt>
                <c:pt idx="1332">
                  <c:v>42622</c:v>
                </c:pt>
                <c:pt idx="1333">
                  <c:v>42625</c:v>
                </c:pt>
                <c:pt idx="1334">
                  <c:v>42626</c:v>
                </c:pt>
                <c:pt idx="1335">
                  <c:v>42627</c:v>
                </c:pt>
                <c:pt idx="1336">
                  <c:v>42628</c:v>
                </c:pt>
                <c:pt idx="1337">
                  <c:v>42629</c:v>
                </c:pt>
                <c:pt idx="1338">
                  <c:v>42632</c:v>
                </c:pt>
                <c:pt idx="1339">
                  <c:v>42633</c:v>
                </c:pt>
                <c:pt idx="1340">
                  <c:v>42634</c:v>
                </c:pt>
                <c:pt idx="1341">
                  <c:v>42635</c:v>
                </c:pt>
                <c:pt idx="1342">
                  <c:v>42636</c:v>
                </c:pt>
                <c:pt idx="1343">
                  <c:v>42639</c:v>
                </c:pt>
                <c:pt idx="1344">
                  <c:v>42640</c:v>
                </c:pt>
                <c:pt idx="1345">
                  <c:v>42641</c:v>
                </c:pt>
                <c:pt idx="1346">
                  <c:v>42642</c:v>
                </c:pt>
                <c:pt idx="1347">
                  <c:v>42643</c:v>
                </c:pt>
                <c:pt idx="1348">
                  <c:v>42646</c:v>
                </c:pt>
                <c:pt idx="1349">
                  <c:v>42647</c:v>
                </c:pt>
                <c:pt idx="1350">
                  <c:v>42648</c:v>
                </c:pt>
                <c:pt idx="1351">
                  <c:v>42649</c:v>
                </c:pt>
                <c:pt idx="1352">
                  <c:v>42650</c:v>
                </c:pt>
                <c:pt idx="1353">
                  <c:v>42653</c:v>
                </c:pt>
                <c:pt idx="1354">
                  <c:v>42654</c:v>
                </c:pt>
                <c:pt idx="1355">
                  <c:v>42655</c:v>
                </c:pt>
                <c:pt idx="1356">
                  <c:v>42656</c:v>
                </c:pt>
                <c:pt idx="1357">
                  <c:v>42657</c:v>
                </c:pt>
                <c:pt idx="1358">
                  <c:v>42660</c:v>
                </c:pt>
                <c:pt idx="1359">
                  <c:v>42661</c:v>
                </c:pt>
                <c:pt idx="1360">
                  <c:v>42662</c:v>
                </c:pt>
                <c:pt idx="1361">
                  <c:v>42663</c:v>
                </c:pt>
                <c:pt idx="1362">
                  <c:v>42664</c:v>
                </c:pt>
                <c:pt idx="1363">
                  <c:v>42667</c:v>
                </c:pt>
                <c:pt idx="1364">
                  <c:v>42668</c:v>
                </c:pt>
                <c:pt idx="1365">
                  <c:v>42669</c:v>
                </c:pt>
                <c:pt idx="1366">
                  <c:v>42670</c:v>
                </c:pt>
                <c:pt idx="1367">
                  <c:v>42671</c:v>
                </c:pt>
              </c:numCache>
            </c:numRef>
          </c:cat>
          <c:val>
            <c:numRef>
              <c:f>Arkusz1!$C$2:$C$1369</c:f>
              <c:numCache>
                <c:formatCode>General</c:formatCode>
                <c:ptCount val="1368"/>
                <c:pt idx="0">
                  <c:v>927676</c:v>
                </c:pt>
                <c:pt idx="1">
                  <c:v>55258</c:v>
                </c:pt>
                <c:pt idx="2">
                  <c:v>76529</c:v>
                </c:pt>
                <c:pt idx="3">
                  <c:v>12443</c:v>
                </c:pt>
                <c:pt idx="4">
                  <c:v>39808</c:v>
                </c:pt>
                <c:pt idx="5">
                  <c:v>69461</c:v>
                </c:pt>
                <c:pt idx="6">
                  <c:v>7886</c:v>
                </c:pt>
                <c:pt idx="7">
                  <c:v>23489</c:v>
                </c:pt>
                <c:pt idx="8">
                  <c:v>21690</c:v>
                </c:pt>
                <c:pt idx="9">
                  <c:v>39410</c:v>
                </c:pt>
                <c:pt idx="10">
                  <c:v>41476</c:v>
                </c:pt>
                <c:pt idx="11">
                  <c:v>9212</c:v>
                </c:pt>
                <c:pt idx="12">
                  <c:v>33342</c:v>
                </c:pt>
                <c:pt idx="13">
                  <c:v>9943</c:v>
                </c:pt>
                <c:pt idx="14">
                  <c:v>15048</c:v>
                </c:pt>
                <c:pt idx="15">
                  <c:v>60446</c:v>
                </c:pt>
                <c:pt idx="16">
                  <c:v>1527</c:v>
                </c:pt>
                <c:pt idx="17">
                  <c:v>6055</c:v>
                </c:pt>
                <c:pt idx="18">
                  <c:v>5806</c:v>
                </c:pt>
                <c:pt idx="19">
                  <c:v>38237</c:v>
                </c:pt>
                <c:pt idx="20">
                  <c:v>54230</c:v>
                </c:pt>
                <c:pt idx="21">
                  <c:v>118074</c:v>
                </c:pt>
                <c:pt idx="22">
                  <c:v>37810</c:v>
                </c:pt>
                <c:pt idx="23">
                  <c:v>56822</c:v>
                </c:pt>
                <c:pt idx="24">
                  <c:v>21872</c:v>
                </c:pt>
                <c:pt idx="25">
                  <c:v>57814</c:v>
                </c:pt>
                <c:pt idx="26">
                  <c:v>11765</c:v>
                </c:pt>
                <c:pt idx="27">
                  <c:v>16773</c:v>
                </c:pt>
                <c:pt idx="28">
                  <c:v>42272</c:v>
                </c:pt>
                <c:pt idx="29">
                  <c:v>96887</c:v>
                </c:pt>
                <c:pt idx="30">
                  <c:v>112899</c:v>
                </c:pt>
                <c:pt idx="31">
                  <c:v>3067</c:v>
                </c:pt>
                <c:pt idx="32">
                  <c:v>11715</c:v>
                </c:pt>
                <c:pt idx="33">
                  <c:v>52858</c:v>
                </c:pt>
                <c:pt idx="34">
                  <c:v>2625</c:v>
                </c:pt>
                <c:pt idx="35">
                  <c:v>8329</c:v>
                </c:pt>
                <c:pt idx="36">
                  <c:v>11642</c:v>
                </c:pt>
                <c:pt idx="37">
                  <c:v>35054</c:v>
                </c:pt>
                <c:pt idx="38">
                  <c:v>23526</c:v>
                </c:pt>
                <c:pt idx="39">
                  <c:v>12452</c:v>
                </c:pt>
                <c:pt idx="40">
                  <c:v>8675</c:v>
                </c:pt>
                <c:pt idx="41">
                  <c:v>14366</c:v>
                </c:pt>
                <c:pt idx="42">
                  <c:v>5135</c:v>
                </c:pt>
                <c:pt idx="43">
                  <c:v>4513</c:v>
                </c:pt>
                <c:pt idx="44">
                  <c:v>42686</c:v>
                </c:pt>
                <c:pt idx="45">
                  <c:v>6426</c:v>
                </c:pt>
                <c:pt idx="46">
                  <c:v>16962</c:v>
                </c:pt>
                <c:pt idx="47">
                  <c:v>623</c:v>
                </c:pt>
                <c:pt idx="48">
                  <c:v>2219</c:v>
                </c:pt>
                <c:pt idx="49">
                  <c:v>2480</c:v>
                </c:pt>
                <c:pt idx="50">
                  <c:v>1959</c:v>
                </c:pt>
                <c:pt idx="51">
                  <c:v>4036</c:v>
                </c:pt>
                <c:pt idx="52">
                  <c:v>51001</c:v>
                </c:pt>
                <c:pt idx="53">
                  <c:v>2589</c:v>
                </c:pt>
                <c:pt idx="54">
                  <c:v>3920</c:v>
                </c:pt>
                <c:pt idx="55">
                  <c:v>2555</c:v>
                </c:pt>
                <c:pt idx="56">
                  <c:v>6685</c:v>
                </c:pt>
                <c:pt idx="57">
                  <c:v>23259</c:v>
                </c:pt>
                <c:pt idx="58">
                  <c:v>49196</c:v>
                </c:pt>
                <c:pt idx="59">
                  <c:v>21034</c:v>
                </c:pt>
                <c:pt idx="60">
                  <c:v>33219</c:v>
                </c:pt>
                <c:pt idx="61">
                  <c:v>33969</c:v>
                </c:pt>
                <c:pt idx="62">
                  <c:v>27161</c:v>
                </c:pt>
                <c:pt idx="63">
                  <c:v>24499</c:v>
                </c:pt>
                <c:pt idx="64">
                  <c:v>141482</c:v>
                </c:pt>
                <c:pt idx="65">
                  <c:v>67592</c:v>
                </c:pt>
                <c:pt idx="66">
                  <c:v>12416</c:v>
                </c:pt>
                <c:pt idx="67">
                  <c:v>3287</c:v>
                </c:pt>
                <c:pt idx="68">
                  <c:v>8495</c:v>
                </c:pt>
                <c:pt idx="69">
                  <c:v>1950</c:v>
                </c:pt>
                <c:pt idx="70">
                  <c:v>9984</c:v>
                </c:pt>
                <c:pt idx="71">
                  <c:v>3650</c:v>
                </c:pt>
                <c:pt idx="72">
                  <c:v>934</c:v>
                </c:pt>
                <c:pt idx="73">
                  <c:v>1629</c:v>
                </c:pt>
                <c:pt idx="74">
                  <c:v>438</c:v>
                </c:pt>
                <c:pt idx="75">
                  <c:v>798</c:v>
                </c:pt>
                <c:pt idx="76">
                  <c:v>1183</c:v>
                </c:pt>
                <c:pt idx="77">
                  <c:v>52361</c:v>
                </c:pt>
                <c:pt idx="78">
                  <c:v>27948</c:v>
                </c:pt>
                <c:pt idx="79">
                  <c:v>28818</c:v>
                </c:pt>
                <c:pt idx="80">
                  <c:v>1818</c:v>
                </c:pt>
                <c:pt idx="81">
                  <c:v>4878</c:v>
                </c:pt>
                <c:pt idx="82">
                  <c:v>2423</c:v>
                </c:pt>
                <c:pt idx="83">
                  <c:v>71357</c:v>
                </c:pt>
                <c:pt idx="84">
                  <c:v>619</c:v>
                </c:pt>
                <c:pt idx="85">
                  <c:v>313916</c:v>
                </c:pt>
                <c:pt idx="86">
                  <c:v>14498</c:v>
                </c:pt>
                <c:pt idx="87">
                  <c:v>4280</c:v>
                </c:pt>
                <c:pt idx="88">
                  <c:v>3128</c:v>
                </c:pt>
                <c:pt idx="89">
                  <c:v>15113</c:v>
                </c:pt>
                <c:pt idx="90">
                  <c:v>1255</c:v>
                </c:pt>
                <c:pt idx="91">
                  <c:v>1711</c:v>
                </c:pt>
                <c:pt idx="92">
                  <c:v>64899</c:v>
                </c:pt>
                <c:pt idx="93">
                  <c:v>2529</c:v>
                </c:pt>
                <c:pt idx="94">
                  <c:v>2989</c:v>
                </c:pt>
                <c:pt idx="95">
                  <c:v>6193</c:v>
                </c:pt>
                <c:pt idx="96">
                  <c:v>117613</c:v>
                </c:pt>
                <c:pt idx="97">
                  <c:v>2473</c:v>
                </c:pt>
                <c:pt idx="98">
                  <c:v>13563</c:v>
                </c:pt>
                <c:pt idx="99">
                  <c:v>59905</c:v>
                </c:pt>
                <c:pt idx="100">
                  <c:v>9955</c:v>
                </c:pt>
                <c:pt idx="101">
                  <c:v>63009</c:v>
                </c:pt>
                <c:pt idx="102">
                  <c:v>7442</c:v>
                </c:pt>
                <c:pt idx="103">
                  <c:v>10903</c:v>
                </c:pt>
                <c:pt idx="104">
                  <c:v>5977</c:v>
                </c:pt>
                <c:pt idx="105">
                  <c:v>665</c:v>
                </c:pt>
                <c:pt idx="106">
                  <c:v>6222</c:v>
                </c:pt>
                <c:pt idx="107">
                  <c:v>9041</c:v>
                </c:pt>
                <c:pt idx="108">
                  <c:v>41340</c:v>
                </c:pt>
                <c:pt idx="109">
                  <c:v>33058</c:v>
                </c:pt>
                <c:pt idx="110">
                  <c:v>6264</c:v>
                </c:pt>
                <c:pt idx="111">
                  <c:v>40834</c:v>
                </c:pt>
                <c:pt idx="112">
                  <c:v>1398</c:v>
                </c:pt>
                <c:pt idx="113">
                  <c:v>1828</c:v>
                </c:pt>
                <c:pt idx="114">
                  <c:v>5548</c:v>
                </c:pt>
                <c:pt idx="115">
                  <c:v>4143</c:v>
                </c:pt>
                <c:pt idx="116">
                  <c:v>1241</c:v>
                </c:pt>
                <c:pt idx="117">
                  <c:v>18711</c:v>
                </c:pt>
                <c:pt idx="118">
                  <c:v>591</c:v>
                </c:pt>
                <c:pt idx="119">
                  <c:v>1098</c:v>
                </c:pt>
                <c:pt idx="120">
                  <c:v>3540</c:v>
                </c:pt>
                <c:pt idx="121">
                  <c:v>551</c:v>
                </c:pt>
                <c:pt idx="122">
                  <c:v>6352</c:v>
                </c:pt>
                <c:pt idx="123">
                  <c:v>4614</c:v>
                </c:pt>
                <c:pt idx="124">
                  <c:v>1337</c:v>
                </c:pt>
                <c:pt idx="125">
                  <c:v>4827</c:v>
                </c:pt>
                <c:pt idx="126">
                  <c:v>215282</c:v>
                </c:pt>
                <c:pt idx="127">
                  <c:v>1996</c:v>
                </c:pt>
                <c:pt idx="128">
                  <c:v>1002</c:v>
                </c:pt>
                <c:pt idx="129">
                  <c:v>515</c:v>
                </c:pt>
                <c:pt idx="130">
                  <c:v>1926</c:v>
                </c:pt>
                <c:pt idx="131">
                  <c:v>5429</c:v>
                </c:pt>
                <c:pt idx="132">
                  <c:v>2386</c:v>
                </c:pt>
                <c:pt idx="133">
                  <c:v>1033</c:v>
                </c:pt>
                <c:pt idx="134">
                  <c:v>8641</c:v>
                </c:pt>
                <c:pt idx="135">
                  <c:v>1651</c:v>
                </c:pt>
                <c:pt idx="136">
                  <c:v>9630</c:v>
                </c:pt>
                <c:pt idx="137">
                  <c:v>65866</c:v>
                </c:pt>
                <c:pt idx="138">
                  <c:v>964</c:v>
                </c:pt>
                <c:pt idx="139">
                  <c:v>10487</c:v>
                </c:pt>
                <c:pt idx="140">
                  <c:v>3527</c:v>
                </c:pt>
                <c:pt idx="141">
                  <c:v>2441</c:v>
                </c:pt>
                <c:pt idx="142">
                  <c:v>59710</c:v>
                </c:pt>
                <c:pt idx="143">
                  <c:v>31089</c:v>
                </c:pt>
                <c:pt idx="144">
                  <c:v>1560</c:v>
                </c:pt>
                <c:pt idx="145">
                  <c:v>774</c:v>
                </c:pt>
                <c:pt idx="146">
                  <c:v>459</c:v>
                </c:pt>
                <c:pt idx="147">
                  <c:v>2011</c:v>
                </c:pt>
                <c:pt idx="148">
                  <c:v>6163</c:v>
                </c:pt>
                <c:pt idx="149">
                  <c:v>633</c:v>
                </c:pt>
                <c:pt idx="150">
                  <c:v>7428</c:v>
                </c:pt>
                <c:pt idx="151">
                  <c:v>424</c:v>
                </c:pt>
                <c:pt idx="152">
                  <c:v>670</c:v>
                </c:pt>
                <c:pt idx="153">
                  <c:v>887</c:v>
                </c:pt>
                <c:pt idx="154">
                  <c:v>58</c:v>
                </c:pt>
                <c:pt idx="155">
                  <c:v>23480</c:v>
                </c:pt>
                <c:pt idx="156">
                  <c:v>173932</c:v>
                </c:pt>
                <c:pt idx="157">
                  <c:v>107038</c:v>
                </c:pt>
                <c:pt idx="158">
                  <c:v>1088</c:v>
                </c:pt>
                <c:pt idx="159">
                  <c:v>6733</c:v>
                </c:pt>
                <c:pt idx="160">
                  <c:v>3634</c:v>
                </c:pt>
                <c:pt idx="161">
                  <c:v>2520</c:v>
                </c:pt>
                <c:pt idx="162">
                  <c:v>28854</c:v>
                </c:pt>
                <c:pt idx="163">
                  <c:v>471</c:v>
                </c:pt>
                <c:pt idx="164">
                  <c:v>1620</c:v>
                </c:pt>
                <c:pt idx="165">
                  <c:v>50590</c:v>
                </c:pt>
                <c:pt idx="166">
                  <c:v>206</c:v>
                </c:pt>
                <c:pt idx="167">
                  <c:v>1840</c:v>
                </c:pt>
                <c:pt idx="168">
                  <c:v>2226</c:v>
                </c:pt>
                <c:pt idx="169">
                  <c:v>1724</c:v>
                </c:pt>
                <c:pt idx="170">
                  <c:v>1853</c:v>
                </c:pt>
                <c:pt idx="171">
                  <c:v>6100</c:v>
                </c:pt>
                <c:pt idx="172">
                  <c:v>7857</c:v>
                </c:pt>
                <c:pt idx="173">
                  <c:v>18337</c:v>
                </c:pt>
                <c:pt idx="174">
                  <c:v>3036</c:v>
                </c:pt>
                <c:pt idx="175">
                  <c:v>4179</c:v>
                </c:pt>
                <c:pt idx="176">
                  <c:v>39898</c:v>
                </c:pt>
                <c:pt idx="177">
                  <c:v>1026</c:v>
                </c:pt>
                <c:pt idx="178">
                  <c:v>1682</c:v>
                </c:pt>
                <c:pt idx="179">
                  <c:v>5060</c:v>
                </c:pt>
                <c:pt idx="180">
                  <c:v>106</c:v>
                </c:pt>
                <c:pt idx="181">
                  <c:v>45511</c:v>
                </c:pt>
                <c:pt idx="182">
                  <c:v>7970</c:v>
                </c:pt>
                <c:pt idx="183">
                  <c:v>1807</c:v>
                </c:pt>
                <c:pt idx="184">
                  <c:v>1264</c:v>
                </c:pt>
                <c:pt idx="185">
                  <c:v>2561</c:v>
                </c:pt>
                <c:pt idx="186">
                  <c:v>133927</c:v>
                </c:pt>
                <c:pt idx="187">
                  <c:v>3317</c:v>
                </c:pt>
                <c:pt idx="188">
                  <c:v>4980</c:v>
                </c:pt>
                <c:pt idx="189">
                  <c:v>20084</c:v>
                </c:pt>
                <c:pt idx="190">
                  <c:v>8577</c:v>
                </c:pt>
                <c:pt idx="191">
                  <c:v>4300</c:v>
                </c:pt>
                <c:pt idx="192">
                  <c:v>2078</c:v>
                </c:pt>
                <c:pt idx="193">
                  <c:v>8083</c:v>
                </c:pt>
                <c:pt idx="194">
                  <c:v>2318</c:v>
                </c:pt>
                <c:pt idx="195">
                  <c:v>28110</c:v>
                </c:pt>
                <c:pt idx="196">
                  <c:v>2169</c:v>
                </c:pt>
                <c:pt idx="197">
                  <c:v>5004</c:v>
                </c:pt>
                <c:pt idx="198">
                  <c:v>3027</c:v>
                </c:pt>
                <c:pt idx="199">
                  <c:v>1706</c:v>
                </c:pt>
                <c:pt idx="200">
                  <c:v>5779</c:v>
                </c:pt>
                <c:pt idx="201">
                  <c:v>3083</c:v>
                </c:pt>
                <c:pt idx="202">
                  <c:v>1117</c:v>
                </c:pt>
                <c:pt idx="203">
                  <c:v>6803</c:v>
                </c:pt>
                <c:pt idx="204">
                  <c:v>19594</c:v>
                </c:pt>
                <c:pt idx="205">
                  <c:v>1678</c:v>
                </c:pt>
                <c:pt idx="206">
                  <c:v>1634</c:v>
                </c:pt>
                <c:pt idx="207">
                  <c:v>2740</c:v>
                </c:pt>
                <c:pt idx="208">
                  <c:v>974</c:v>
                </c:pt>
                <c:pt idx="209">
                  <c:v>5469</c:v>
                </c:pt>
                <c:pt idx="210">
                  <c:v>27745</c:v>
                </c:pt>
                <c:pt idx="211">
                  <c:v>4061</c:v>
                </c:pt>
                <c:pt idx="212">
                  <c:v>468</c:v>
                </c:pt>
                <c:pt idx="213">
                  <c:v>3953</c:v>
                </c:pt>
                <c:pt idx="214">
                  <c:v>24388</c:v>
                </c:pt>
                <c:pt idx="215">
                  <c:v>88666</c:v>
                </c:pt>
                <c:pt idx="216">
                  <c:v>6902</c:v>
                </c:pt>
                <c:pt idx="217">
                  <c:v>3165</c:v>
                </c:pt>
                <c:pt idx="218">
                  <c:v>3419</c:v>
                </c:pt>
                <c:pt idx="219">
                  <c:v>3610</c:v>
                </c:pt>
                <c:pt idx="220">
                  <c:v>11677</c:v>
                </c:pt>
                <c:pt idx="221">
                  <c:v>19229</c:v>
                </c:pt>
                <c:pt idx="222">
                  <c:v>14133</c:v>
                </c:pt>
                <c:pt idx="223">
                  <c:v>62050</c:v>
                </c:pt>
                <c:pt idx="224">
                  <c:v>317243</c:v>
                </c:pt>
                <c:pt idx="225">
                  <c:v>15555</c:v>
                </c:pt>
                <c:pt idx="226">
                  <c:v>53799</c:v>
                </c:pt>
                <c:pt idx="227">
                  <c:v>23222</c:v>
                </c:pt>
                <c:pt idx="228">
                  <c:v>23292</c:v>
                </c:pt>
                <c:pt idx="229">
                  <c:v>25378</c:v>
                </c:pt>
                <c:pt idx="230">
                  <c:v>12341</c:v>
                </c:pt>
                <c:pt idx="231">
                  <c:v>23234</c:v>
                </c:pt>
                <c:pt idx="232">
                  <c:v>6415</c:v>
                </c:pt>
                <c:pt idx="233">
                  <c:v>36688</c:v>
                </c:pt>
                <c:pt idx="234">
                  <c:v>9516</c:v>
                </c:pt>
                <c:pt idx="235">
                  <c:v>14907</c:v>
                </c:pt>
                <c:pt idx="236">
                  <c:v>3699</c:v>
                </c:pt>
                <c:pt idx="237">
                  <c:v>1942</c:v>
                </c:pt>
                <c:pt idx="238">
                  <c:v>7452</c:v>
                </c:pt>
                <c:pt idx="239">
                  <c:v>4053</c:v>
                </c:pt>
                <c:pt idx="240">
                  <c:v>3922</c:v>
                </c:pt>
                <c:pt idx="241">
                  <c:v>10265</c:v>
                </c:pt>
                <c:pt idx="242">
                  <c:v>16476</c:v>
                </c:pt>
                <c:pt idx="243">
                  <c:v>15316</c:v>
                </c:pt>
                <c:pt idx="244">
                  <c:v>6741</c:v>
                </c:pt>
                <c:pt idx="245">
                  <c:v>3182</c:v>
                </c:pt>
                <c:pt idx="246">
                  <c:v>1524</c:v>
                </c:pt>
                <c:pt idx="247">
                  <c:v>3568</c:v>
                </c:pt>
                <c:pt idx="248">
                  <c:v>1805</c:v>
                </c:pt>
                <c:pt idx="249">
                  <c:v>3773</c:v>
                </c:pt>
                <c:pt idx="250">
                  <c:v>1913</c:v>
                </c:pt>
                <c:pt idx="251">
                  <c:v>1229</c:v>
                </c:pt>
                <c:pt idx="252">
                  <c:v>481</c:v>
                </c:pt>
                <c:pt idx="253">
                  <c:v>1303</c:v>
                </c:pt>
                <c:pt idx="254">
                  <c:v>800</c:v>
                </c:pt>
                <c:pt idx="255">
                  <c:v>22064</c:v>
                </c:pt>
                <c:pt idx="256">
                  <c:v>12599</c:v>
                </c:pt>
                <c:pt idx="257">
                  <c:v>11902</c:v>
                </c:pt>
                <c:pt idx="258">
                  <c:v>3607</c:v>
                </c:pt>
                <c:pt idx="259">
                  <c:v>744</c:v>
                </c:pt>
                <c:pt idx="260">
                  <c:v>2444</c:v>
                </c:pt>
                <c:pt idx="261">
                  <c:v>20180</c:v>
                </c:pt>
                <c:pt idx="262">
                  <c:v>680</c:v>
                </c:pt>
                <c:pt idx="263">
                  <c:v>1149</c:v>
                </c:pt>
                <c:pt idx="264">
                  <c:v>188</c:v>
                </c:pt>
                <c:pt idx="265">
                  <c:v>142</c:v>
                </c:pt>
                <c:pt idx="266">
                  <c:v>1051</c:v>
                </c:pt>
                <c:pt idx="267">
                  <c:v>7960</c:v>
                </c:pt>
                <c:pt idx="268">
                  <c:v>597</c:v>
                </c:pt>
                <c:pt idx="269">
                  <c:v>2460</c:v>
                </c:pt>
                <c:pt idx="270">
                  <c:v>1571</c:v>
                </c:pt>
                <c:pt idx="271">
                  <c:v>1180</c:v>
                </c:pt>
                <c:pt idx="272">
                  <c:v>1100</c:v>
                </c:pt>
                <c:pt idx="273">
                  <c:v>4358</c:v>
                </c:pt>
                <c:pt idx="274">
                  <c:v>40934</c:v>
                </c:pt>
                <c:pt idx="275">
                  <c:v>11905</c:v>
                </c:pt>
                <c:pt idx="276">
                  <c:v>11820</c:v>
                </c:pt>
                <c:pt idx="277">
                  <c:v>254</c:v>
                </c:pt>
                <c:pt idx="278">
                  <c:v>6102</c:v>
                </c:pt>
                <c:pt idx="279">
                  <c:v>10803</c:v>
                </c:pt>
                <c:pt idx="280">
                  <c:v>1087</c:v>
                </c:pt>
                <c:pt idx="281">
                  <c:v>24350</c:v>
                </c:pt>
                <c:pt idx="282">
                  <c:v>1559</c:v>
                </c:pt>
                <c:pt idx="283">
                  <c:v>936</c:v>
                </c:pt>
                <c:pt idx="284">
                  <c:v>2832</c:v>
                </c:pt>
                <c:pt idx="285">
                  <c:v>410</c:v>
                </c:pt>
                <c:pt idx="286">
                  <c:v>19326</c:v>
                </c:pt>
                <c:pt idx="287">
                  <c:v>3198</c:v>
                </c:pt>
                <c:pt idx="288">
                  <c:v>3101</c:v>
                </c:pt>
                <c:pt idx="289">
                  <c:v>42991</c:v>
                </c:pt>
                <c:pt idx="290">
                  <c:v>1748</c:v>
                </c:pt>
                <c:pt idx="291">
                  <c:v>2670</c:v>
                </c:pt>
                <c:pt idx="292">
                  <c:v>5239</c:v>
                </c:pt>
                <c:pt idx="293">
                  <c:v>617</c:v>
                </c:pt>
                <c:pt idx="294">
                  <c:v>1228</c:v>
                </c:pt>
                <c:pt idx="295">
                  <c:v>849</c:v>
                </c:pt>
                <c:pt idx="296">
                  <c:v>244</c:v>
                </c:pt>
                <c:pt idx="297">
                  <c:v>2193</c:v>
                </c:pt>
                <c:pt idx="298">
                  <c:v>95</c:v>
                </c:pt>
                <c:pt idx="299">
                  <c:v>1727</c:v>
                </c:pt>
                <c:pt idx="300">
                  <c:v>30180</c:v>
                </c:pt>
                <c:pt idx="301">
                  <c:v>7023</c:v>
                </c:pt>
                <c:pt idx="302">
                  <c:v>786</c:v>
                </c:pt>
                <c:pt idx="303">
                  <c:v>4197</c:v>
                </c:pt>
                <c:pt idx="304">
                  <c:v>696</c:v>
                </c:pt>
                <c:pt idx="305">
                  <c:v>732</c:v>
                </c:pt>
                <c:pt idx="306">
                  <c:v>434</c:v>
                </c:pt>
                <c:pt idx="307">
                  <c:v>1386</c:v>
                </c:pt>
                <c:pt idx="308">
                  <c:v>4477</c:v>
                </c:pt>
                <c:pt idx="309">
                  <c:v>599</c:v>
                </c:pt>
                <c:pt idx="310">
                  <c:v>26750</c:v>
                </c:pt>
                <c:pt idx="311">
                  <c:v>4597</c:v>
                </c:pt>
                <c:pt idx="312">
                  <c:v>1183</c:v>
                </c:pt>
                <c:pt idx="313">
                  <c:v>1259</c:v>
                </c:pt>
                <c:pt idx="314">
                  <c:v>33397</c:v>
                </c:pt>
                <c:pt idx="315">
                  <c:v>7967</c:v>
                </c:pt>
                <c:pt idx="316">
                  <c:v>486</c:v>
                </c:pt>
                <c:pt idx="317">
                  <c:v>227</c:v>
                </c:pt>
                <c:pt idx="318">
                  <c:v>480</c:v>
                </c:pt>
                <c:pt idx="319">
                  <c:v>1922</c:v>
                </c:pt>
                <c:pt idx="320">
                  <c:v>6239</c:v>
                </c:pt>
                <c:pt idx="321">
                  <c:v>2187</c:v>
                </c:pt>
                <c:pt idx="322">
                  <c:v>2301</c:v>
                </c:pt>
                <c:pt idx="323">
                  <c:v>1894</c:v>
                </c:pt>
                <c:pt idx="324">
                  <c:v>2685</c:v>
                </c:pt>
                <c:pt idx="325">
                  <c:v>819</c:v>
                </c:pt>
                <c:pt idx="326">
                  <c:v>2009</c:v>
                </c:pt>
                <c:pt idx="327">
                  <c:v>461</c:v>
                </c:pt>
                <c:pt idx="328">
                  <c:v>2613</c:v>
                </c:pt>
                <c:pt idx="329">
                  <c:v>5618</c:v>
                </c:pt>
                <c:pt idx="330">
                  <c:v>3552</c:v>
                </c:pt>
                <c:pt idx="331">
                  <c:v>1061</c:v>
                </c:pt>
                <c:pt idx="332">
                  <c:v>15981</c:v>
                </c:pt>
                <c:pt idx="333">
                  <c:v>1369</c:v>
                </c:pt>
                <c:pt idx="334">
                  <c:v>37642</c:v>
                </c:pt>
                <c:pt idx="335">
                  <c:v>11264</c:v>
                </c:pt>
                <c:pt idx="336">
                  <c:v>6285</c:v>
                </c:pt>
                <c:pt idx="337">
                  <c:v>1268</c:v>
                </c:pt>
                <c:pt idx="338">
                  <c:v>1119</c:v>
                </c:pt>
                <c:pt idx="339">
                  <c:v>20730</c:v>
                </c:pt>
                <c:pt idx="340">
                  <c:v>13067</c:v>
                </c:pt>
                <c:pt idx="341">
                  <c:v>5183</c:v>
                </c:pt>
                <c:pt idx="342">
                  <c:v>756</c:v>
                </c:pt>
                <c:pt idx="343">
                  <c:v>404</c:v>
                </c:pt>
                <c:pt idx="344">
                  <c:v>33324</c:v>
                </c:pt>
                <c:pt idx="345">
                  <c:v>3397</c:v>
                </c:pt>
                <c:pt idx="346">
                  <c:v>8722</c:v>
                </c:pt>
                <c:pt idx="347">
                  <c:v>597</c:v>
                </c:pt>
                <c:pt idx="348">
                  <c:v>40367</c:v>
                </c:pt>
                <c:pt idx="349">
                  <c:v>320</c:v>
                </c:pt>
                <c:pt idx="350">
                  <c:v>29752</c:v>
                </c:pt>
                <c:pt idx="351">
                  <c:v>3</c:v>
                </c:pt>
                <c:pt idx="352">
                  <c:v>2211</c:v>
                </c:pt>
                <c:pt idx="353">
                  <c:v>956</c:v>
                </c:pt>
                <c:pt idx="354">
                  <c:v>58224</c:v>
                </c:pt>
                <c:pt idx="355">
                  <c:v>1662</c:v>
                </c:pt>
                <c:pt idx="356">
                  <c:v>55558</c:v>
                </c:pt>
                <c:pt idx="357">
                  <c:v>71711</c:v>
                </c:pt>
                <c:pt idx="358">
                  <c:v>133599</c:v>
                </c:pt>
                <c:pt idx="359">
                  <c:v>14252</c:v>
                </c:pt>
                <c:pt idx="360">
                  <c:v>79</c:v>
                </c:pt>
                <c:pt idx="361">
                  <c:v>2253</c:v>
                </c:pt>
                <c:pt idx="362">
                  <c:v>5911</c:v>
                </c:pt>
                <c:pt idx="363">
                  <c:v>6065</c:v>
                </c:pt>
                <c:pt idx="364">
                  <c:v>3115</c:v>
                </c:pt>
                <c:pt idx="365">
                  <c:v>38475</c:v>
                </c:pt>
                <c:pt idx="366">
                  <c:v>218</c:v>
                </c:pt>
                <c:pt idx="367">
                  <c:v>1009</c:v>
                </c:pt>
                <c:pt idx="368">
                  <c:v>863</c:v>
                </c:pt>
                <c:pt idx="369">
                  <c:v>5036</c:v>
                </c:pt>
                <c:pt idx="370">
                  <c:v>4896</c:v>
                </c:pt>
                <c:pt idx="371">
                  <c:v>1095</c:v>
                </c:pt>
                <c:pt idx="372">
                  <c:v>25451</c:v>
                </c:pt>
                <c:pt idx="373">
                  <c:v>2729</c:v>
                </c:pt>
                <c:pt idx="374">
                  <c:v>777</c:v>
                </c:pt>
                <c:pt idx="375">
                  <c:v>1646</c:v>
                </c:pt>
                <c:pt idx="376">
                  <c:v>277</c:v>
                </c:pt>
                <c:pt idx="377">
                  <c:v>1383</c:v>
                </c:pt>
                <c:pt idx="378">
                  <c:v>22714</c:v>
                </c:pt>
                <c:pt idx="379">
                  <c:v>810</c:v>
                </c:pt>
                <c:pt idx="380">
                  <c:v>1593</c:v>
                </c:pt>
                <c:pt idx="381">
                  <c:v>706</c:v>
                </c:pt>
                <c:pt idx="382">
                  <c:v>7609</c:v>
                </c:pt>
                <c:pt idx="383">
                  <c:v>727</c:v>
                </c:pt>
                <c:pt idx="384">
                  <c:v>9514</c:v>
                </c:pt>
                <c:pt idx="385">
                  <c:v>12112</c:v>
                </c:pt>
                <c:pt idx="386">
                  <c:v>25651</c:v>
                </c:pt>
                <c:pt idx="387">
                  <c:v>707</c:v>
                </c:pt>
                <c:pt idx="388">
                  <c:v>740</c:v>
                </c:pt>
                <c:pt idx="389">
                  <c:v>397</c:v>
                </c:pt>
                <c:pt idx="390">
                  <c:v>4092</c:v>
                </c:pt>
                <c:pt idx="391">
                  <c:v>158</c:v>
                </c:pt>
                <c:pt idx="392">
                  <c:v>254</c:v>
                </c:pt>
                <c:pt idx="393">
                  <c:v>4056</c:v>
                </c:pt>
                <c:pt idx="394">
                  <c:v>1075</c:v>
                </c:pt>
                <c:pt idx="395">
                  <c:v>2233</c:v>
                </c:pt>
                <c:pt idx="396">
                  <c:v>632</c:v>
                </c:pt>
                <c:pt idx="397">
                  <c:v>1955</c:v>
                </c:pt>
                <c:pt idx="398">
                  <c:v>3260</c:v>
                </c:pt>
                <c:pt idx="399">
                  <c:v>38625</c:v>
                </c:pt>
                <c:pt idx="400">
                  <c:v>367</c:v>
                </c:pt>
                <c:pt idx="401">
                  <c:v>1095</c:v>
                </c:pt>
                <c:pt idx="402">
                  <c:v>4765</c:v>
                </c:pt>
                <c:pt idx="403">
                  <c:v>562</c:v>
                </c:pt>
                <c:pt idx="404">
                  <c:v>4576</c:v>
                </c:pt>
                <c:pt idx="405">
                  <c:v>3480</c:v>
                </c:pt>
                <c:pt idx="406">
                  <c:v>988</c:v>
                </c:pt>
                <c:pt idx="407">
                  <c:v>93398</c:v>
                </c:pt>
                <c:pt idx="408">
                  <c:v>9252</c:v>
                </c:pt>
                <c:pt idx="409">
                  <c:v>13682</c:v>
                </c:pt>
                <c:pt idx="410">
                  <c:v>8449</c:v>
                </c:pt>
                <c:pt idx="411">
                  <c:v>1687</c:v>
                </c:pt>
                <c:pt idx="412">
                  <c:v>5601</c:v>
                </c:pt>
                <c:pt idx="413">
                  <c:v>6593</c:v>
                </c:pt>
                <c:pt idx="414">
                  <c:v>7630</c:v>
                </c:pt>
                <c:pt idx="415">
                  <c:v>3215</c:v>
                </c:pt>
                <c:pt idx="416">
                  <c:v>3897</c:v>
                </c:pt>
                <c:pt idx="417">
                  <c:v>2560</c:v>
                </c:pt>
                <c:pt idx="418">
                  <c:v>38221</c:v>
                </c:pt>
                <c:pt idx="419">
                  <c:v>5974</c:v>
                </c:pt>
                <c:pt idx="420">
                  <c:v>1153</c:v>
                </c:pt>
                <c:pt idx="421">
                  <c:v>1836</c:v>
                </c:pt>
                <c:pt idx="422">
                  <c:v>969</c:v>
                </c:pt>
                <c:pt idx="423">
                  <c:v>361</c:v>
                </c:pt>
                <c:pt idx="424">
                  <c:v>53637</c:v>
                </c:pt>
                <c:pt idx="425">
                  <c:v>2100</c:v>
                </c:pt>
                <c:pt idx="426">
                  <c:v>2478</c:v>
                </c:pt>
                <c:pt idx="427">
                  <c:v>6892</c:v>
                </c:pt>
                <c:pt idx="428">
                  <c:v>12630</c:v>
                </c:pt>
                <c:pt idx="429">
                  <c:v>1758</c:v>
                </c:pt>
                <c:pt idx="430">
                  <c:v>29435</c:v>
                </c:pt>
                <c:pt idx="431">
                  <c:v>5402</c:v>
                </c:pt>
                <c:pt idx="432">
                  <c:v>6398</c:v>
                </c:pt>
                <c:pt idx="433">
                  <c:v>12377</c:v>
                </c:pt>
                <c:pt idx="434">
                  <c:v>3295</c:v>
                </c:pt>
                <c:pt idx="435">
                  <c:v>7548</c:v>
                </c:pt>
                <c:pt idx="436">
                  <c:v>15193</c:v>
                </c:pt>
                <c:pt idx="437">
                  <c:v>6044</c:v>
                </c:pt>
                <c:pt idx="438">
                  <c:v>6122</c:v>
                </c:pt>
                <c:pt idx="439">
                  <c:v>3281</c:v>
                </c:pt>
                <c:pt idx="440">
                  <c:v>4372</c:v>
                </c:pt>
                <c:pt idx="441">
                  <c:v>2590</c:v>
                </c:pt>
                <c:pt idx="442">
                  <c:v>1378</c:v>
                </c:pt>
                <c:pt idx="443">
                  <c:v>2784</c:v>
                </c:pt>
                <c:pt idx="444">
                  <c:v>1776</c:v>
                </c:pt>
                <c:pt idx="445">
                  <c:v>832</c:v>
                </c:pt>
                <c:pt idx="446">
                  <c:v>3547</c:v>
                </c:pt>
                <c:pt idx="447">
                  <c:v>10097</c:v>
                </c:pt>
                <c:pt idx="448">
                  <c:v>12104</c:v>
                </c:pt>
                <c:pt idx="449">
                  <c:v>30446</c:v>
                </c:pt>
                <c:pt idx="450">
                  <c:v>4483</c:v>
                </c:pt>
                <c:pt idx="451">
                  <c:v>4668</c:v>
                </c:pt>
                <c:pt idx="452">
                  <c:v>1121</c:v>
                </c:pt>
                <c:pt idx="453">
                  <c:v>4933</c:v>
                </c:pt>
                <c:pt idx="454">
                  <c:v>5495</c:v>
                </c:pt>
                <c:pt idx="455">
                  <c:v>3449</c:v>
                </c:pt>
                <c:pt idx="456">
                  <c:v>3230</c:v>
                </c:pt>
                <c:pt idx="457">
                  <c:v>4176</c:v>
                </c:pt>
                <c:pt idx="458">
                  <c:v>11989</c:v>
                </c:pt>
                <c:pt idx="459">
                  <c:v>8628</c:v>
                </c:pt>
                <c:pt idx="460">
                  <c:v>8784</c:v>
                </c:pt>
                <c:pt idx="461">
                  <c:v>5867</c:v>
                </c:pt>
                <c:pt idx="462">
                  <c:v>1123</c:v>
                </c:pt>
                <c:pt idx="463">
                  <c:v>4285</c:v>
                </c:pt>
                <c:pt idx="464">
                  <c:v>10634</c:v>
                </c:pt>
                <c:pt idx="465">
                  <c:v>43117</c:v>
                </c:pt>
                <c:pt idx="466">
                  <c:v>44323</c:v>
                </c:pt>
                <c:pt idx="467">
                  <c:v>47171</c:v>
                </c:pt>
                <c:pt idx="468">
                  <c:v>13474</c:v>
                </c:pt>
                <c:pt idx="469">
                  <c:v>13311</c:v>
                </c:pt>
                <c:pt idx="470">
                  <c:v>3845</c:v>
                </c:pt>
                <c:pt idx="471">
                  <c:v>2560</c:v>
                </c:pt>
                <c:pt idx="472">
                  <c:v>6641</c:v>
                </c:pt>
                <c:pt idx="473">
                  <c:v>15032</c:v>
                </c:pt>
                <c:pt idx="474">
                  <c:v>11763</c:v>
                </c:pt>
                <c:pt idx="475">
                  <c:v>24443</c:v>
                </c:pt>
                <c:pt idx="476">
                  <c:v>43090</c:v>
                </c:pt>
                <c:pt idx="477">
                  <c:v>6141</c:v>
                </c:pt>
                <c:pt idx="478">
                  <c:v>41339</c:v>
                </c:pt>
                <c:pt idx="479">
                  <c:v>45029</c:v>
                </c:pt>
                <c:pt idx="480">
                  <c:v>33715</c:v>
                </c:pt>
                <c:pt idx="481">
                  <c:v>40298</c:v>
                </c:pt>
                <c:pt idx="482">
                  <c:v>15515</c:v>
                </c:pt>
                <c:pt idx="483">
                  <c:v>11406</c:v>
                </c:pt>
                <c:pt idx="484">
                  <c:v>11061</c:v>
                </c:pt>
                <c:pt idx="485">
                  <c:v>11526</c:v>
                </c:pt>
                <c:pt idx="486">
                  <c:v>10986</c:v>
                </c:pt>
                <c:pt idx="487">
                  <c:v>1435</c:v>
                </c:pt>
                <c:pt idx="488">
                  <c:v>67195</c:v>
                </c:pt>
                <c:pt idx="489">
                  <c:v>5929</c:v>
                </c:pt>
                <c:pt idx="490">
                  <c:v>1792</c:v>
                </c:pt>
                <c:pt idx="491">
                  <c:v>1371</c:v>
                </c:pt>
                <c:pt idx="492">
                  <c:v>2583</c:v>
                </c:pt>
                <c:pt idx="493">
                  <c:v>1472</c:v>
                </c:pt>
                <c:pt idx="494">
                  <c:v>17359</c:v>
                </c:pt>
                <c:pt idx="495">
                  <c:v>7993</c:v>
                </c:pt>
                <c:pt idx="496">
                  <c:v>1910</c:v>
                </c:pt>
                <c:pt idx="497">
                  <c:v>9977</c:v>
                </c:pt>
                <c:pt idx="498">
                  <c:v>18180</c:v>
                </c:pt>
                <c:pt idx="499">
                  <c:v>13679</c:v>
                </c:pt>
                <c:pt idx="500">
                  <c:v>35563</c:v>
                </c:pt>
                <c:pt idx="501">
                  <c:v>12704</c:v>
                </c:pt>
                <c:pt idx="502">
                  <c:v>16484</c:v>
                </c:pt>
                <c:pt idx="503">
                  <c:v>3918</c:v>
                </c:pt>
                <c:pt idx="504">
                  <c:v>71972</c:v>
                </c:pt>
                <c:pt idx="505">
                  <c:v>5119</c:v>
                </c:pt>
                <c:pt idx="506">
                  <c:v>8791</c:v>
                </c:pt>
                <c:pt idx="507">
                  <c:v>17166</c:v>
                </c:pt>
                <c:pt idx="508">
                  <c:v>17566</c:v>
                </c:pt>
                <c:pt idx="509">
                  <c:v>421944</c:v>
                </c:pt>
                <c:pt idx="510">
                  <c:v>12080</c:v>
                </c:pt>
                <c:pt idx="511">
                  <c:v>35136</c:v>
                </c:pt>
                <c:pt idx="512">
                  <c:v>34103</c:v>
                </c:pt>
                <c:pt idx="513">
                  <c:v>115641</c:v>
                </c:pt>
                <c:pt idx="514">
                  <c:v>5349</c:v>
                </c:pt>
                <c:pt idx="515">
                  <c:v>8091</c:v>
                </c:pt>
                <c:pt idx="516">
                  <c:v>11622</c:v>
                </c:pt>
                <c:pt idx="517">
                  <c:v>10755</c:v>
                </c:pt>
                <c:pt idx="518">
                  <c:v>13135</c:v>
                </c:pt>
                <c:pt idx="519">
                  <c:v>108818</c:v>
                </c:pt>
                <c:pt idx="520">
                  <c:v>4259</c:v>
                </c:pt>
                <c:pt idx="521">
                  <c:v>2040</c:v>
                </c:pt>
                <c:pt idx="522">
                  <c:v>1717</c:v>
                </c:pt>
                <c:pt idx="523">
                  <c:v>10309</c:v>
                </c:pt>
                <c:pt idx="524">
                  <c:v>57288</c:v>
                </c:pt>
                <c:pt idx="525">
                  <c:v>5031</c:v>
                </c:pt>
                <c:pt idx="526">
                  <c:v>47864</c:v>
                </c:pt>
                <c:pt idx="527">
                  <c:v>8128</c:v>
                </c:pt>
                <c:pt idx="528">
                  <c:v>13869</c:v>
                </c:pt>
                <c:pt idx="529">
                  <c:v>15091</c:v>
                </c:pt>
                <c:pt idx="530">
                  <c:v>13965</c:v>
                </c:pt>
                <c:pt idx="531">
                  <c:v>5374</c:v>
                </c:pt>
                <c:pt idx="532">
                  <c:v>11914</c:v>
                </c:pt>
                <c:pt idx="533">
                  <c:v>13805</c:v>
                </c:pt>
                <c:pt idx="534">
                  <c:v>12740</c:v>
                </c:pt>
                <c:pt idx="535">
                  <c:v>15045</c:v>
                </c:pt>
                <c:pt idx="536">
                  <c:v>2940</c:v>
                </c:pt>
                <c:pt idx="537">
                  <c:v>2810</c:v>
                </c:pt>
                <c:pt idx="538">
                  <c:v>737</c:v>
                </c:pt>
                <c:pt idx="539">
                  <c:v>10689</c:v>
                </c:pt>
                <c:pt idx="540">
                  <c:v>2965</c:v>
                </c:pt>
                <c:pt idx="541">
                  <c:v>455</c:v>
                </c:pt>
                <c:pt idx="542">
                  <c:v>7171</c:v>
                </c:pt>
                <c:pt idx="543">
                  <c:v>46232</c:v>
                </c:pt>
                <c:pt idx="544">
                  <c:v>86408</c:v>
                </c:pt>
                <c:pt idx="545">
                  <c:v>3553</c:v>
                </c:pt>
                <c:pt idx="546">
                  <c:v>13777</c:v>
                </c:pt>
                <c:pt idx="547">
                  <c:v>389</c:v>
                </c:pt>
                <c:pt idx="548">
                  <c:v>343</c:v>
                </c:pt>
                <c:pt idx="549">
                  <c:v>314</c:v>
                </c:pt>
                <c:pt idx="550">
                  <c:v>33628</c:v>
                </c:pt>
                <c:pt idx="551">
                  <c:v>1215</c:v>
                </c:pt>
                <c:pt idx="552">
                  <c:v>2009</c:v>
                </c:pt>
                <c:pt idx="553">
                  <c:v>2458</c:v>
                </c:pt>
                <c:pt idx="554">
                  <c:v>2857</c:v>
                </c:pt>
                <c:pt idx="555">
                  <c:v>43116</c:v>
                </c:pt>
                <c:pt idx="556">
                  <c:v>6527</c:v>
                </c:pt>
                <c:pt idx="557">
                  <c:v>584</c:v>
                </c:pt>
                <c:pt idx="558">
                  <c:v>37646</c:v>
                </c:pt>
                <c:pt idx="559">
                  <c:v>3710</c:v>
                </c:pt>
                <c:pt idx="560">
                  <c:v>4270</c:v>
                </c:pt>
                <c:pt idx="561">
                  <c:v>4478</c:v>
                </c:pt>
                <c:pt idx="562">
                  <c:v>14856</c:v>
                </c:pt>
                <c:pt idx="563">
                  <c:v>1578</c:v>
                </c:pt>
                <c:pt idx="564">
                  <c:v>5657</c:v>
                </c:pt>
                <c:pt idx="565">
                  <c:v>7513</c:v>
                </c:pt>
                <c:pt idx="566">
                  <c:v>4653</c:v>
                </c:pt>
                <c:pt idx="567">
                  <c:v>947</c:v>
                </c:pt>
                <c:pt idx="568">
                  <c:v>6518</c:v>
                </c:pt>
                <c:pt idx="569">
                  <c:v>13252</c:v>
                </c:pt>
                <c:pt idx="570">
                  <c:v>17114</c:v>
                </c:pt>
                <c:pt idx="571">
                  <c:v>11492</c:v>
                </c:pt>
                <c:pt idx="572">
                  <c:v>2354</c:v>
                </c:pt>
                <c:pt idx="573">
                  <c:v>1551</c:v>
                </c:pt>
                <c:pt idx="574">
                  <c:v>3004</c:v>
                </c:pt>
                <c:pt idx="575">
                  <c:v>21887</c:v>
                </c:pt>
                <c:pt idx="576">
                  <c:v>1324</c:v>
                </c:pt>
                <c:pt idx="577">
                  <c:v>1847</c:v>
                </c:pt>
                <c:pt idx="578">
                  <c:v>10047</c:v>
                </c:pt>
                <c:pt idx="579">
                  <c:v>10323</c:v>
                </c:pt>
                <c:pt idx="580">
                  <c:v>1787</c:v>
                </c:pt>
                <c:pt idx="581">
                  <c:v>12669</c:v>
                </c:pt>
                <c:pt idx="582">
                  <c:v>12219</c:v>
                </c:pt>
                <c:pt idx="583">
                  <c:v>3065</c:v>
                </c:pt>
                <c:pt idx="584">
                  <c:v>1583</c:v>
                </c:pt>
                <c:pt idx="585">
                  <c:v>34766</c:v>
                </c:pt>
                <c:pt idx="586">
                  <c:v>6442</c:v>
                </c:pt>
                <c:pt idx="587">
                  <c:v>3310</c:v>
                </c:pt>
                <c:pt idx="588">
                  <c:v>21127</c:v>
                </c:pt>
                <c:pt idx="589">
                  <c:v>1927</c:v>
                </c:pt>
                <c:pt idx="590">
                  <c:v>26697</c:v>
                </c:pt>
                <c:pt idx="591">
                  <c:v>6093</c:v>
                </c:pt>
                <c:pt idx="592">
                  <c:v>6866</c:v>
                </c:pt>
                <c:pt idx="593">
                  <c:v>45281</c:v>
                </c:pt>
                <c:pt idx="594">
                  <c:v>5507</c:v>
                </c:pt>
                <c:pt idx="595">
                  <c:v>1467</c:v>
                </c:pt>
                <c:pt idx="596">
                  <c:v>5489</c:v>
                </c:pt>
                <c:pt idx="597">
                  <c:v>3957</c:v>
                </c:pt>
                <c:pt idx="598">
                  <c:v>6780</c:v>
                </c:pt>
                <c:pt idx="599">
                  <c:v>10408</c:v>
                </c:pt>
                <c:pt idx="600">
                  <c:v>1598</c:v>
                </c:pt>
                <c:pt idx="601">
                  <c:v>3557</c:v>
                </c:pt>
                <c:pt idx="602">
                  <c:v>1765</c:v>
                </c:pt>
                <c:pt idx="603">
                  <c:v>1173</c:v>
                </c:pt>
                <c:pt idx="604">
                  <c:v>1608</c:v>
                </c:pt>
                <c:pt idx="605">
                  <c:v>934</c:v>
                </c:pt>
                <c:pt idx="606">
                  <c:v>25721</c:v>
                </c:pt>
                <c:pt idx="607">
                  <c:v>2332</c:v>
                </c:pt>
                <c:pt idx="608">
                  <c:v>1598</c:v>
                </c:pt>
                <c:pt idx="609">
                  <c:v>16616</c:v>
                </c:pt>
                <c:pt idx="610">
                  <c:v>7298</c:v>
                </c:pt>
                <c:pt idx="611">
                  <c:v>44544</c:v>
                </c:pt>
                <c:pt idx="612">
                  <c:v>46857</c:v>
                </c:pt>
                <c:pt idx="613">
                  <c:v>16241</c:v>
                </c:pt>
                <c:pt idx="614">
                  <c:v>20745</c:v>
                </c:pt>
                <c:pt idx="615">
                  <c:v>3239</c:v>
                </c:pt>
                <c:pt idx="616">
                  <c:v>10572</c:v>
                </c:pt>
                <c:pt idx="617">
                  <c:v>23416</c:v>
                </c:pt>
                <c:pt idx="618">
                  <c:v>3686</c:v>
                </c:pt>
                <c:pt idx="619">
                  <c:v>9132</c:v>
                </c:pt>
                <c:pt idx="620">
                  <c:v>8517</c:v>
                </c:pt>
                <c:pt idx="621">
                  <c:v>3653</c:v>
                </c:pt>
                <c:pt idx="622">
                  <c:v>58740</c:v>
                </c:pt>
                <c:pt idx="623">
                  <c:v>6740</c:v>
                </c:pt>
                <c:pt idx="624">
                  <c:v>21742</c:v>
                </c:pt>
                <c:pt idx="625">
                  <c:v>12411</c:v>
                </c:pt>
                <c:pt idx="626">
                  <c:v>1972</c:v>
                </c:pt>
                <c:pt idx="627">
                  <c:v>901</c:v>
                </c:pt>
                <c:pt idx="628">
                  <c:v>4598</c:v>
                </c:pt>
                <c:pt idx="629">
                  <c:v>3217</c:v>
                </c:pt>
                <c:pt idx="630">
                  <c:v>15631</c:v>
                </c:pt>
                <c:pt idx="631">
                  <c:v>36368</c:v>
                </c:pt>
                <c:pt idx="632">
                  <c:v>10384</c:v>
                </c:pt>
                <c:pt idx="633">
                  <c:v>6307</c:v>
                </c:pt>
                <c:pt idx="634">
                  <c:v>27650</c:v>
                </c:pt>
                <c:pt idx="635">
                  <c:v>10740</c:v>
                </c:pt>
                <c:pt idx="636">
                  <c:v>22441</c:v>
                </c:pt>
                <c:pt idx="637">
                  <c:v>1352</c:v>
                </c:pt>
                <c:pt idx="638">
                  <c:v>1737</c:v>
                </c:pt>
                <c:pt idx="639">
                  <c:v>8061</c:v>
                </c:pt>
                <c:pt idx="640">
                  <c:v>1310</c:v>
                </c:pt>
                <c:pt idx="641">
                  <c:v>5774</c:v>
                </c:pt>
                <c:pt idx="642">
                  <c:v>2985</c:v>
                </c:pt>
                <c:pt idx="643">
                  <c:v>1746</c:v>
                </c:pt>
                <c:pt idx="644">
                  <c:v>1413</c:v>
                </c:pt>
                <c:pt idx="645">
                  <c:v>1515</c:v>
                </c:pt>
                <c:pt idx="646">
                  <c:v>2116</c:v>
                </c:pt>
                <c:pt idx="647">
                  <c:v>4807</c:v>
                </c:pt>
                <c:pt idx="648">
                  <c:v>29524</c:v>
                </c:pt>
                <c:pt idx="649">
                  <c:v>4892</c:v>
                </c:pt>
                <c:pt idx="650">
                  <c:v>30634</c:v>
                </c:pt>
                <c:pt idx="651">
                  <c:v>28771</c:v>
                </c:pt>
                <c:pt idx="652">
                  <c:v>21589</c:v>
                </c:pt>
                <c:pt idx="653">
                  <c:v>5029</c:v>
                </c:pt>
                <c:pt idx="654">
                  <c:v>21591</c:v>
                </c:pt>
                <c:pt idx="655">
                  <c:v>16681</c:v>
                </c:pt>
                <c:pt idx="656">
                  <c:v>11363</c:v>
                </c:pt>
                <c:pt idx="657">
                  <c:v>6540</c:v>
                </c:pt>
                <c:pt idx="658">
                  <c:v>90717</c:v>
                </c:pt>
                <c:pt idx="659">
                  <c:v>4726</c:v>
                </c:pt>
                <c:pt idx="660">
                  <c:v>1066</c:v>
                </c:pt>
                <c:pt idx="661">
                  <c:v>2820</c:v>
                </c:pt>
                <c:pt idx="662">
                  <c:v>88079</c:v>
                </c:pt>
                <c:pt idx="663">
                  <c:v>177126</c:v>
                </c:pt>
                <c:pt idx="664">
                  <c:v>2390</c:v>
                </c:pt>
                <c:pt idx="665">
                  <c:v>5788</c:v>
                </c:pt>
                <c:pt idx="666">
                  <c:v>84857</c:v>
                </c:pt>
                <c:pt idx="667">
                  <c:v>31674</c:v>
                </c:pt>
                <c:pt idx="668">
                  <c:v>56198</c:v>
                </c:pt>
                <c:pt idx="669">
                  <c:v>1374</c:v>
                </c:pt>
                <c:pt idx="670">
                  <c:v>46037</c:v>
                </c:pt>
                <c:pt idx="671">
                  <c:v>5360</c:v>
                </c:pt>
                <c:pt idx="672">
                  <c:v>22306</c:v>
                </c:pt>
                <c:pt idx="673">
                  <c:v>3126</c:v>
                </c:pt>
                <c:pt idx="674">
                  <c:v>3392</c:v>
                </c:pt>
                <c:pt idx="675">
                  <c:v>49524</c:v>
                </c:pt>
                <c:pt idx="676">
                  <c:v>5189</c:v>
                </c:pt>
                <c:pt idx="677">
                  <c:v>3423</c:v>
                </c:pt>
                <c:pt idx="678">
                  <c:v>5561</c:v>
                </c:pt>
                <c:pt idx="679">
                  <c:v>9604</c:v>
                </c:pt>
                <c:pt idx="680">
                  <c:v>2028</c:v>
                </c:pt>
                <c:pt idx="681">
                  <c:v>7527</c:v>
                </c:pt>
                <c:pt idx="682">
                  <c:v>42514</c:v>
                </c:pt>
                <c:pt idx="683">
                  <c:v>2448</c:v>
                </c:pt>
                <c:pt idx="684">
                  <c:v>9237</c:v>
                </c:pt>
                <c:pt idx="685">
                  <c:v>19859</c:v>
                </c:pt>
                <c:pt idx="686">
                  <c:v>46076</c:v>
                </c:pt>
                <c:pt idx="687">
                  <c:v>7031</c:v>
                </c:pt>
                <c:pt idx="688">
                  <c:v>47341</c:v>
                </c:pt>
                <c:pt idx="689">
                  <c:v>3290</c:v>
                </c:pt>
                <c:pt idx="690">
                  <c:v>4577</c:v>
                </c:pt>
                <c:pt idx="691">
                  <c:v>2066</c:v>
                </c:pt>
                <c:pt idx="692">
                  <c:v>16377</c:v>
                </c:pt>
                <c:pt idx="693">
                  <c:v>2685</c:v>
                </c:pt>
                <c:pt idx="694">
                  <c:v>2165</c:v>
                </c:pt>
                <c:pt idx="695">
                  <c:v>4189</c:v>
                </c:pt>
                <c:pt idx="696">
                  <c:v>5872</c:v>
                </c:pt>
                <c:pt idx="697">
                  <c:v>1717</c:v>
                </c:pt>
                <c:pt idx="698">
                  <c:v>6786</c:v>
                </c:pt>
                <c:pt idx="699">
                  <c:v>4871</c:v>
                </c:pt>
                <c:pt idx="700">
                  <c:v>22959</c:v>
                </c:pt>
                <c:pt idx="701">
                  <c:v>6454</c:v>
                </c:pt>
                <c:pt idx="702">
                  <c:v>2340</c:v>
                </c:pt>
                <c:pt idx="703">
                  <c:v>1387</c:v>
                </c:pt>
                <c:pt idx="704">
                  <c:v>10513</c:v>
                </c:pt>
                <c:pt idx="705">
                  <c:v>24550</c:v>
                </c:pt>
                <c:pt idx="706">
                  <c:v>370</c:v>
                </c:pt>
                <c:pt idx="707">
                  <c:v>6123</c:v>
                </c:pt>
                <c:pt idx="708">
                  <c:v>5918</c:v>
                </c:pt>
                <c:pt idx="709">
                  <c:v>14718</c:v>
                </c:pt>
                <c:pt idx="710">
                  <c:v>2689</c:v>
                </c:pt>
                <c:pt idx="711">
                  <c:v>7745</c:v>
                </c:pt>
                <c:pt idx="712">
                  <c:v>7584</c:v>
                </c:pt>
                <c:pt idx="713">
                  <c:v>5088</c:v>
                </c:pt>
                <c:pt idx="714">
                  <c:v>7356</c:v>
                </c:pt>
                <c:pt idx="715">
                  <c:v>7349</c:v>
                </c:pt>
                <c:pt idx="716">
                  <c:v>4299</c:v>
                </c:pt>
                <c:pt idx="717">
                  <c:v>1423</c:v>
                </c:pt>
                <c:pt idx="718">
                  <c:v>5142</c:v>
                </c:pt>
                <c:pt idx="719">
                  <c:v>2422</c:v>
                </c:pt>
                <c:pt idx="720">
                  <c:v>15718</c:v>
                </c:pt>
                <c:pt idx="721">
                  <c:v>33902</c:v>
                </c:pt>
                <c:pt idx="722">
                  <c:v>34363</c:v>
                </c:pt>
                <c:pt idx="723">
                  <c:v>4405</c:v>
                </c:pt>
                <c:pt idx="724">
                  <c:v>25844</c:v>
                </c:pt>
                <c:pt idx="725">
                  <c:v>1084</c:v>
                </c:pt>
                <c:pt idx="726">
                  <c:v>18512</c:v>
                </c:pt>
                <c:pt idx="727">
                  <c:v>23322</c:v>
                </c:pt>
                <c:pt idx="728">
                  <c:v>1197</c:v>
                </c:pt>
                <c:pt idx="729">
                  <c:v>2749</c:v>
                </c:pt>
                <c:pt idx="730">
                  <c:v>1309</c:v>
                </c:pt>
                <c:pt idx="731">
                  <c:v>1763</c:v>
                </c:pt>
                <c:pt idx="732">
                  <c:v>3421</c:v>
                </c:pt>
                <c:pt idx="733">
                  <c:v>3802</c:v>
                </c:pt>
                <c:pt idx="734">
                  <c:v>1687</c:v>
                </c:pt>
                <c:pt idx="735">
                  <c:v>2536</c:v>
                </c:pt>
                <c:pt idx="736">
                  <c:v>1722</c:v>
                </c:pt>
                <c:pt idx="737">
                  <c:v>12042</c:v>
                </c:pt>
                <c:pt idx="738">
                  <c:v>14788</c:v>
                </c:pt>
                <c:pt idx="739">
                  <c:v>6787</c:v>
                </c:pt>
                <c:pt idx="740">
                  <c:v>2482</c:v>
                </c:pt>
                <c:pt idx="741">
                  <c:v>921</c:v>
                </c:pt>
                <c:pt idx="742">
                  <c:v>4216</c:v>
                </c:pt>
                <c:pt idx="743">
                  <c:v>5103</c:v>
                </c:pt>
                <c:pt idx="744">
                  <c:v>20535</c:v>
                </c:pt>
                <c:pt idx="745">
                  <c:v>10828</c:v>
                </c:pt>
                <c:pt idx="746">
                  <c:v>16234</c:v>
                </c:pt>
                <c:pt idx="747">
                  <c:v>7026</c:v>
                </c:pt>
                <c:pt idx="748">
                  <c:v>10693</c:v>
                </c:pt>
                <c:pt idx="749">
                  <c:v>16135</c:v>
                </c:pt>
                <c:pt idx="750">
                  <c:v>96240</c:v>
                </c:pt>
                <c:pt idx="751">
                  <c:v>3354</c:v>
                </c:pt>
                <c:pt idx="752">
                  <c:v>8071</c:v>
                </c:pt>
                <c:pt idx="753">
                  <c:v>10859</c:v>
                </c:pt>
                <c:pt idx="754">
                  <c:v>48114</c:v>
                </c:pt>
                <c:pt idx="755">
                  <c:v>36096</c:v>
                </c:pt>
                <c:pt idx="756">
                  <c:v>516</c:v>
                </c:pt>
                <c:pt idx="757">
                  <c:v>1498</c:v>
                </c:pt>
                <c:pt idx="758">
                  <c:v>5409</c:v>
                </c:pt>
                <c:pt idx="759">
                  <c:v>14610</c:v>
                </c:pt>
                <c:pt idx="760">
                  <c:v>31065</c:v>
                </c:pt>
                <c:pt idx="761">
                  <c:v>3028</c:v>
                </c:pt>
                <c:pt idx="762">
                  <c:v>10087</c:v>
                </c:pt>
                <c:pt idx="763">
                  <c:v>20970</c:v>
                </c:pt>
                <c:pt idx="764">
                  <c:v>4760</c:v>
                </c:pt>
                <c:pt idx="765">
                  <c:v>2452</c:v>
                </c:pt>
                <c:pt idx="766">
                  <c:v>5226</c:v>
                </c:pt>
                <c:pt idx="767">
                  <c:v>13120</c:v>
                </c:pt>
                <c:pt idx="768">
                  <c:v>5435</c:v>
                </c:pt>
                <c:pt idx="769">
                  <c:v>3169</c:v>
                </c:pt>
                <c:pt idx="770">
                  <c:v>2189</c:v>
                </c:pt>
                <c:pt idx="771">
                  <c:v>3289</c:v>
                </c:pt>
                <c:pt idx="772">
                  <c:v>2414</c:v>
                </c:pt>
                <c:pt idx="773">
                  <c:v>3411</c:v>
                </c:pt>
                <c:pt idx="774">
                  <c:v>3426</c:v>
                </c:pt>
                <c:pt idx="775">
                  <c:v>10516</c:v>
                </c:pt>
                <c:pt idx="776">
                  <c:v>5488</c:v>
                </c:pt>
                <c:pt idx="777">
                  <c:v>7927</c:v>
                </c:pt>
                <c:pt idx="778">
                  <c:v>17646</c:v>
                </c:pt>
                <c:pt idx="779">
                  <c:v>3042</c:v>
                </c:pt>
                <c:pt idx="780">
                  <c:v>7611</c:v>
                </c:pt>
                <c:pt idx="781">
                  <c:v>3166</c:v>
                </c:pt>
                <c:pt idx="782">
                  <c:v>13718</c:v>
                </c:pt>
                <c:pt idx="783">
                  <c:v>47366</c:v>
                </c:pt>
                <c:pt idx="784">
                  <c:v>634</c:v>
                </c:pt>
                <c:pt idx="785">
                  <c:v>454</c:v>
                </c:pt>
                <c:pt idx="786">
                  <c:v>4029</c:v>
                </c:pt>
                <c:pt idx="787">
                  <c:v>7570</c:v>
                </c:pt>
                <c:pt idx="788">
                  <c:v>8624</c:v>
                </c:pt>
                <c:pt idx="789">
                  <c:v>2916</c:v>
                </c:pt>
                <c:pt idx="790">
                  <c:v>2483</c:v>
                </c:pt>
                <c:pt idx="791">
                  <c:v>3708</c:v>
                </c:pt>
                <c:pt idx="792">
                  <c:v>970</c:v>
                </c:pt>
                <c:pt idx="793">
                  <c:v>3212</c:v>
                </c:pt>
                <c:pt idx="794">
                  <c:v>1806</c:v>
                </c:pt>
                <c:pt idx="795">
                  <c:v>9727</c:v>
                </c:pt>
                <c:pt idx="796">
                  <c:v>1475</c:v>
                </c:pt>
                <c:pt idx="797">
                  <c:v>9929</c:v>
                </c:pt>
                <c:pt idx="798">
                  <c:v>5003</c:v>
                </c:pt>
                <c:pt idx="799">
                  <c:v>2935</c:v>
                </c:pt>
                <c:pt idx="800">
                  <c:v>3635</c:v>
                </c:pt>
                <c:pt idx="801">
                  <c:v>1599</c:v>
                </c:pt>
                <c:pt idx="802">
                  <c:v>2838</c:v>
                </c:pt>
                <c:pt idx="803">
                  <c:v>28659</c:v>
                </c:pt>
                <c:pt idx="804">
                  <c:v>9658</c:v>
                </c:pt>
                <c:pt idx="805">
                  <c:v>9603</c:v>
                </c:pt>
                <c:pt idx="806">
                  <c:v>4986</c:v>
                </c:pt>
                <c:pt idx="807">
                  <c:v>3241</c:v>
                </c:pt>
                <c:pt idx="808">
                  <c:v>18484</c:v>
                </c:pt>
                <c:pt idx="809">
                  <c:v>1982</c:v>
                </c:pt>
                <c:pt idx="810">
                  <c:v>1868</c:v>
                </c:pt>
                <c:pt idx="811">
                  <c:v>6364</c:v>
                </c:pt>
                <c:pt idx="812">
                  <c:v>1242</c:v>
                </c:pt>
                <c:pt idx="813">
                  <c:v>3147</c:v>
                </c:pt>
                <c:pt idx="814">
                  <c:v>5892</c:v>
                </c:pt>
                <c:pt idx="815">
                  <c:v>35846</c:v>
                </c:pt>
                <c:pt idx="816">
                  <c:v>7136</c:v>
                </c:pt>
                <c:pt idx="817">
                  <c:v>1302</c:v>
                </c:pt>
                <c:pt idx="818">
                  <c:v>5679</c:v>
                </c:pt>
                <c:pt idx="819">
                  <c:v>2203</c:v>
                </c:pt>
                <c:pt idx="820">
                  <c:v>23141</c:v>
                </c:pt>
                <c:pt idx="821">
                  <c:v>14495</c:v>
                </c:pt>
                <c:pt idx="822">
                  <c:v>34563</c:v>
                </c:pt>
                <c:pt idx="823">
                  <c:v>10984</c:v>
                </c:pt>
                <c:pt idx="824">
                  <c:v>9614</c:v>
                </c:pt>
                <c:pt idx="825">
                  <c:v>27186</c:v>
                </c:pt>
                <c:pt idx="826">
                  <c:v>29229</c:v>
                </c:pt>
                <c:pt idx="827">
                  <c:v>63349</c:v>
                </c:pt>
                <c:pt idx="828">
                  <c:v>68105</c:v>
                </c:pt>
                <c:pt idx="829">
                  <c:v>57118</c:v>
                </c:pt>
                <c:pt idx="830">
                  <c:v>12382</c:v>
                </c:pt>
                <c:pt idx="831">
                  <c:v>86055</c:v>
                </c:pt>
                <c:pt idx="832">
                  <c:v>38855</c:v>
                </c:pt>
                <c:pt idx="833">
                  <c:v>51152</c:v>
                </c:pt>
                <c:pt idx="834">
                  <c:v>7180</c:v>
                </c:pt>
                <c:pt idx="835">
                  <c:v>83118</c:v>
                </c:pt>
                <c:pt idx="836">
                  <c:v>97949</c:v>
                </c:pt>
                <c:pt idx="837">
                  <c:v>50928</c:v>
                </c:pt>
                <c:pt idx="838">
                  <c:v>35951</c:v>
                </c:pt>
                <c:pt idx="839">
                  <c:v>62665</c:v>
                </c:pt>
                <c:pt idx="840">
                  <c:v>47851</c:v>
                </c:pt>
                <c:pt idx="841">
                  <c:v>38308</c:v>
                </c:pt>
                <c:pt idx="842">
                  <c:v>18558</c:v>
                </c:pt>
                <c:pt idx="843">
                  <c:v>41024</c:v>
                </c:pt>
                <c:pt idx="844">
                  <c:v>39053</c:v>
                </c:pt>
                <c:pt idx="845">
                  <c:v>30792</c:v>
                </c:pt>
                <c:pt idx="846">
                  <c:v>3799</c:v>
                </c:pt>
                <c:pt idx="847">
                  <c:v>1493</c:v>
                </c:pt>
                <c:pt idx="848">
                  <c:v>21860</c:v>
                </c:pt>
                <c:pt idx="849">
                  <c:v>8943</c:v>
                </c:pt>
                <c:pt idx="850">
                  <c:v>4641</c:v>
                </c:pt>
                <c:pt idx="851">
                  <c:v>6918</c:v>
                </c:pt>
                <c:pt idx="852">
                  <c:v>1136</c:v>
                </c:pt>
                <c:pt idx="853">
                  <c:v>625</c:v>
                </c:pt>
                <c:pt idx="854">
                  <c:v>80311</c:v>
                </c:pt>
                <c:pt idx="855">
                  <c:v>4807</c:v>
                </c:pt>
                <c:pt idx="856">
                  <c:v>5432</c:v>
                </c:pt>
                <c:pt idx="857">
                  <c:v>9268</c:v>
                </c:pt>
                <c:pt idx="858">
                  <c:v>10994</c:v>
                </c:pt>
                <c:pt idx="859">
                  <c:v>4221</c:v>
                </c:pt>
                <c:pt idx="860">
                  <c:v>1174</c:v>
                </c:pt>
                <c:pt idx="861">
                  <c:v>19544</c:v>
                </c:pt>
                <c:pt idx="862">
                  <c:v>2218</c:v>
                </c:pt>
                <c:pt idx="863">
                  <c:v>892</c:v>
                </c:pt>
                <c:pt idx="864">
                  <c:v>8478</c:v>
                </c:pt>
                <c:pt idx="865">
                  <c:v>3195</c:v>
                </c:pt>
                <c:pt idx="866">
                  <c:v>1396</c:v>
                </c:pt>
                <c:pt idx="867">
                  <c:v>20981</c:v>
                </c:pt>
                <c:pt idx="868">
                  <c:v>1396</c:v>
                </c:pt>
                <c:pt idx="869">
                  <c:v>13641</c:v>
                </c:pt>
                <c:pt idx="870">
                  <c:v>6279</c:v>
                </c:pt>
                <c:pt idx="871">
                  <c:v>22392</c:v>
                </c:pt>
                <c:pt idx="872">
                  <c:v>2605</c:v>
                </c:pt>
                <c:pt idx="873">
                  <c:v>7701</c:v>
                </c:pt>
                <c:pt idx="874">
                  <c:v>4795</c:v>
                </c:pt>
                <c:pt idx="875">
                  <c:v>3358</c:v>
                </c:pt>
                <c:pt idx="876">
                  <c:v>94207</c:v>
                </c:pt>
                <c:pt idx="877">
                  <c:v>64950</c:v>
                </c:pt>
                <c:pt idx="878">
                  <c:v>11665</c:v>
                </c:pt>
                <c:pt idx="879">
                  <c:v>16975</c:v>
                </c:pt>
                <c:pt idx="880">
                  <c:v>16036</c:v>
                </c:pt>
                <c:pt idx="881">
                  <c:v>4218</c:v>
                </c:pt>
                <c:pt idx="882">
                  <c:v>6806</c:v>
                </c:pt>
                <c:pt idx="883">
                  <c:v>3323</c:v>
                </c:pt>
                <c:pt idx="884">
                  <c:v>16558</c:v>
                </c:pt>
                <c:pt idx="885">
                  <c:v>11933</c:v>
                </c:pt>
                <c:pt idx="886">
                  <c:v>43282</c:v>
                </c:pt>
                <c:pt idx="887">
                  <c:v>16717</c:v>
                </c:pt>
                <c:pt idx="888">
                  <c:v>53875</c:v>
                </c:pt>
                <c:pt idx="889">
                  <c:v>1362</c:v>
                </c:pt>
                <c:pt idx="890">
                  <c:v>1082</c:v>
                </c:pt>
                <c:pt idx="891">
                  <c:v>16491</c:v>
                </c:pt>
                <c:pt idx="892">
                  <c:v>6203</c:v>
                </c:pt>
                <c:pt idx="893">
                  <c:v>6896</c:v>
                </c:pt>
                <c:pt idx="894">
                  <c:v>14456</c:v>
                </c:pt>
                <c:pt idx="895">
                  <c:v>16055</c:v>
                </c:pt>
                <c:pt idx="896">
                  <c:v>6804</c:v>
                </c:pt>
                <c:pt idx="897">
                  <c:v>8220</c:v>
                </c:pt>
                <c:pt idx="898">
                  <c:v>43798</c:v>
                </c:pt>
                <c:pt idx="899">
                  <c:v>41323</c:v>
                </c:pt>
                <c:pt idx="900">
                  <c:v>90165</c:v>
                </c:pt>
                <c:pt idx="901">
                  <c:v>44849</c:v>
                </c:pt>
                <c:pt idx="902">
                  <c:v>116581</c:v>
                </c:pt>
                <c:pt idx="903">
                  <c:v>12391</c:v>
                </c:pt>
                <c:pt idx="904">
                  <c:v>36601</c:v>
                </c:pt>
                <c:pt idx="905">
                  <c:v>25651</c:v>
                </c:pt>
                <c:pt idx="906">
                  <c:v>22857</c:v>
                </c:pt>
                <c:pt idx="907">
                  <c:v>129297</c:v>
                </c:pt>
                <c:pt idx="908">
                  <c:v>1896</c:v>
                </c:pt>
                <c:pt idx="909">
                  <c:v>10660</c:v>
                </c:pt>
                <c:pt idx="910">
                  <c:v>14053</c:v>
                </c:pt>
                <c:pt idx="911">
                  <c:v>10742</c:v>
                </c:pt>
                <c:pt idx="912">
                  <c:v>44057</c:v>
                </c:pt>
                <c:pt idx="913">
                  <c:v>9946</c:v>
                </c:pt>
                <c:pt idx="914">
                  <c:v>14415</c:v>
                </c:pt>
                <c:pt idx="915">
                  <c:v>7055</c:v>
                </c:pt>
                <c:pt idx="916">
                  <c:v>22148</c:v>
                </c:pt>
                <c:pt idx="917">
                  <c:v>7799</c:v>
                </c:pt>
                <c:pt idx="918">
                  <c:v>17971</c:v>
                </c:pt>
                <c:pt idx="919">
                  <c:v>7502</c:v>
                </c:pt>
                <c:pt idx="920">
                  <c:v>8413</c:v>
                </c:pt>
                <c:pt idx="921">
                  <c:v>6743</c:v>
                </c:pt>
                <c:pt idx="922">
                  <c:v>13237</c:v>
                </c:pt>
                <c:pt idx="923">
                  <c:v>5012</c:v>
                </c:pt>
                <c:pt idx="924">
                  <c:v>43406</c:v>
                </c:pt>
                <c:pt idx="925">
                  <c:v>2647</c:v>
                </c:pt>
                <c:pt idx="926">
                  <c:v>4307</c:v>
                </c:pt>
                <c:pt idx="927">
                  <c:v>6361</c:v>
                </c:pt>
                <c:pt idx="928">
                  <c:v>3694</c:v>
                </c:pt>
                <c:pt idx="929">
                  <c:v>4964</c:v>
                </c:pt>
                <c:pt idx="930">
                  <c:v>1639</c:v>
                </c:pt>
                <c:pt idx="931">
                  <c:v>8877</c:v>
                </c:pt>
                <c:pt idx="932">
                  <c:v>36194</c:v>
                </c:pt>
                <c:pt idx="933">
                  <c:v>13316</c:v>
                </c:pt>
                <c:pt idx="934">
                  <c:v>10653</c:v>
                </c:pt>
                <c:pt idx="935">
                  <c:v>13659</c:v>
                </c:pt>
                <c:pt idx="936">
                  <c:v>17281</c:v>
                </c:pt>
                <c:pt idx="937">
                  <c:v>58819</c:v>
                </c:pt>
                <c:pt idx="938">
                  <c:v>14390</c:v>
                </c:pt>
                <c:pt idx="939">
                  <c:v>9572</c:v>
                </c:pt>
                <c:pt idx="940">
                  <c:v>12361</c:v>
                </c:pt>
                <c:pt idx="941">
                  <c:v>20836</c:v>
                </c:pt>
                <c:pt idx="942">
                  <c:v>19566</c:v>
                </c:pt>
                <c:pt idx="943">
                  <c:v>43919</c:v>
                </c:pt>
                <c:pt idx="944">
                  <c:v>35113</c:v>
                </c:pt>
                <c:pt idx="945">
                  <c:v>26232</c:v>
                </c:pt>
                <c:pt idx="946">
                  <c:v>32174</c:v>
                </c:pt>
                <c:pt idx="947">
                  <c:v>9717</c:v>
                </c:pt>
                <c:pt idx="948">
                  <c:v>5436</c:v>
                </c:pt>
                <c:pt idx="949">
                  <c:v>7293</c:v>
                </c:pt>
                <c:pt idx="950">
                  <c:v>15787</c:v>
                </c:pt>
                <c:pt idx="951">
                  <c:v>19351</c:v>
                </c:pt>
                <c:pt idx="952">
                  <c:v>4591</c:v>
                </c:pt>
                <c:pt idx="953">
                  <c:v>17000</c:v>
                </c:pt>
                <c:pt idx="954">
                  <c:v>14697</c:v>
                </c:pt>
                <c:pt idx="955">
                  <c:v>14181</c:v>
                </c:pt>
                <c:pt idx="956">
                  <c:v>19495</c:v>
                </c:pt>
                <c:pt idx="957">
                  <c:v>7878</c:v>
                </c:pt>
                <c:pt idx="958">
                  <c:v>9113</c:v>
                </c:pt>
                <c:pt idx="959">
                  <c:v>13919</c:v>
                </c:pt>
                <c:pt idx="960">
                  <c:v>6483</c:v>
                </c:pt>
                <c:pt idx="961">
                  <c:v>29658</c:v>
                </c:pt>
                <c:pt idx="962">
                  <c:v>24166</c:v>
                </c:pt>
                <c:pt idx="963">
                  <c:v>5254</c:v>
                </c:pt>
                <c:pt idx="964">
                  <c:v>52382</c:v>
                </c:pt>
                <c:pt idx="965">
                  <c:v>27712</c:v>
                </c:pt>
                <c:pt idx="966">
                  <c:v>8840</c:v>
                </c:pt>
                <c:pt idx="967">
                  <c:v>92440</c:v>
                </c:pt>
                <c:pt idx="968">
                  <c:v>10150</c:v>
                </c:pt>
                <c:pt idx="969">
                  <c:v>14766</c:v>
                </c:pt>
                <c:pt idx="970">
                  <c:v>50830</c:v>
                </c:pt>
                <c:pt idx="971">
                  <c:v>5937</c:v>
                </c:pt>
                <c:pt idx="972">
                  <c:v>34330</c:v>
                </c:pt>
                <c:pt idx="973">
                  <c:v>16701</c:v>
                </c:pt>
                <c:pt idx="974">
                  <c:v>11613</c:v>
                </c:pt>
                <c:pt idx="975">
                  <c:v>20754</c:v>
                </c:pt>
                <c:pt idx="976">
                  <c:v>26776</c:v>
                </c:pt>
                <c:pt idx="977">
                  <c:v>6038</c:v>
                </c:pt>
                <c:pt idx="978">
                  <c:v>37219</c:v>
                </c:pt>
                <c:pt idx="979">
                  <c:v>25152</c:v>
                </c:pt>
                <c:pt idx="980">
                  <c:v>19864</c:v>
                </c:pt>
                <c:pt idx="981">
                  <c:v>21704</c:v>
                </c:pt>
                <c:pt idx="982">
                  <c:v>21905</c:v>
                </c:pt>
                <c:pt idx="983">
                  <c:v>18580</c:v>
                </c:pt>
                <c:pt idx="984">
                  <c:v>8067</c:v>
                </c:pt>
                <c:pt idx="985">
                  <c:v>14818</c:v>
                </c:pt>
                <c:pt idx="986">
                  <c:v>13980</c:v>
                </c:pt>
                <c:pt idx="987">
                  <c:v>12932</c:v>
                </c:pt>
                <c:pt idx="988">
                  <c:v>13903</c:v>
                </c:pt>
                <c:pt idx="989">
                  <c:v>8674</c:v>
                </c:pt>
                <c:pt idx="990">
                  <c:v>4431</c:v>
                </c:pt>
                <c:pt idx="991">
                  <c:v>5894</c:v>
                </c:pt>
                <c:pt idx="992">
                  <c:v>21644</c:v>
                </c:pt>
                <c:pt idx="993">
                  <c:v>9788</c:v>
                </c:pt>
                <c:pt idx="994">
                  <c:v>9550</c:v>
                </c:pt>
                <c:pt idx="995">
                  <c:v>31276</c:v>
                </c:pt>
                <c:pt idx="996">
                  <c:v>12919</c:v>
                </c:pt>
                <c:pt idx="997">
                  <c:v>12844</c:v>
                </c:pt>
                <c:pt idx="998">
                  <c:v>28343</c:v>
                </c:pt>
                <c:pt idx="999">
                  <c:v>9050</c:v>
                </c:pt>
                <c:pt idx="1000">
                  <c:v>6339</c:v>
                </c:pt>
                <c:pt idx="1001">
                  <c:v>17408</c:v>
                </c:pt>
                <c:pt idx="1002">
                  <c:v>10040</c:v>
                </c:pt>
                <c:pt idx="1003">
                  <c:v>12052</c:v>
                </c:pt>
                <c:pt idx="1004">
                  <c:v>21021</c:v>
                </c:pt>
                <c:pt idx="1005">
                  <c:v>5315</c:v>
                </c:pt>
                <c:pt idx="1006">
                  <c:v>15203</c:v>
                </c:pt>
                <c:pt idx="1007">
                  <c:v>17824</c:v>
                </c:pt>
                <c:pt idx="1008">
                  <c:v>2821</c:v>
                </c:pt>
                <c:pt idx="1009">
                  <c:v>33144</c:v>
                </c:pt>
                <c:pt idx="1010">
                  <c:v>12033</c:v>
                </c:pt>
                <c:pt idx="1011">
                  <c:v>9501</c:v>
                </c:pt>
                <c:pt idx="1012">
                  <c:v>15802</c:v>
                </c:pt>
                <c:pt idx="1013">
                  <c:v>9169</c:v>
                </c:pt>
                <c:pt idx="1014">
                  <c:v>14403</c:v>
                </c:pt>
                <c:pt idx="1015">
                  <c:v>34003</c:v>
                </c:pt>
                <c:pt idx="1016">
                  <c:v>19817</c:v>
                </c:pt>
                <c:pt idx="1017">
                  <c:v>9675</c:v>
                </c:pt>
                <c:pt idx="1018">
                  <c:v>5010</c:v>
                </c:pt>
                <c:pt idx="1019">
                  <c:v>9090</c:v>
                </c:pt>
                <c:pt idx="1020">
                  <c:v>3958</c:v>
                </c:pt>
                <c:pt idx="1021">
                  <c:v>8312</c:v>
                </c:pt>
                <c:pt idx="1022">
                  <c:v>6989</c:v>
                </c:pt>
                <c:pt idx="1023">
                  <c:v>10867</c:v>
                </c:pt>
                <c:pt idx="1024">
                  <c:v>10734</c:v>
                </c:pt>
                <c:pt idx="1025">
                  <c:v>19770</c:v>
                </c:pt>
                <c:pt idx="1026">
                  <c:v>4554</c:v>
                </c:pt>
                <c:pt idx="1027">
                  <c:v>7618</c:v>
                </c:pt>
                <c:pt idx="1028">
                  <c:v>10107</c:v>
                </c:pt>
                <c:pt idx="1029">
                  <c:v>9741</c:v>
                </c:pt>
                <c:pt idx="1030">
                  <c:v>10289</c:v>
                </c:pt>
                <c:pt idx="1031">
                  <c:v>6946</c:v>
                </c:pt>
                <c:pt idx="1032">
                  <c:v>12172</c:v>
                </c:pt>
                <c:pt idx="1033">
                  <c:v>2076</c:v>
                </c:pt>
                <c:pt idx="1034">
                  <c:v>9624</c:v>
                </c:pt>
                <c:pt idx="1035">
                  <c:v>11493</c:v>
                </c:pt>
                <c:pt idx="1036">
                  <c:v>17498</c:v>
                </c:pt>
                <c:pt idx="1037">
                  <c:v>3747</c:v>
                </c:pt>
                <c:pt idx="1038">
                  <c:v>27686</c:v>
                </c:pt>
                <c:pt idx="1039">
                  <c:v>46851</c:v>
                </c:pt>
                <c:pt idx="1040">
                  <c:v>9517</c:v>
                </c:pt>
                <c:pt idx="1041">
                  <c:v>9314</c:v>
                </c:pt>
                <c:pt idx="1042">
                  <c:v>45317</c:v>
                </c:pt>
                <c:pt idx="1043">
                  <c:v>35528</c:v>
                </c:pt>
                <c:pt idx="1044">
                  <c:v>12291</c:v>
                </c:pt>
                <c:pt idx="1045">
                  <c:v>16656</c:v>
                </c:pt>
                <c:pt idx="1046">
                  <c:v>3516</c:v>
                </c:pt>
                <c:pt idx="1047">
                  <c:v>5641</c:v>
                </c:pt>
                <c:pt idx="1048">
                  <c:v>24353</c:v>
                </c:pt>
                <c:pt idx="1049">
                  <c:v>3531</c:v>
                </c:pt>
                <c:pt idx="1050">
                  <c:v>1014</c:v>
                </c:pt>
                <c:pt idx="1051">
                  <c:v>5027</c:v>
                </c:pt>
                <c:pt idx="1052">
                  <c:v>7554</c:v>
                </c:pt>
                <c:pt idx="1053">
                  <c:v>17819</c:v>
                </c:pt>
                <c:pt idx="1054">
                  <c:v>32244</c:v>
                </c:pt>
                <c:pt idx="1055">
                  <c:v>18038</c:v>
                </c:pt>
                <c:pt idx="1056">
                  <c:v>32724</c:v>
                </c:pt>
                <c:pt idx="1057">
                  <c:v>9396</c:v>
                </c:pt>
                <c:pt idx="1058">
                  <c:v>13908</c:v>
                </c:pt>
                <c:pt idx="1059">
                  <c:v>6772</c:v>
                </c:pt>
                <c:pt idx="1060">
                  <c:v>13425</c:v>
                </c:pt>
                <c:pt idx="1061">
                  <c:v>17488</c:v>
                </c:pt>
                <c:pt idx="1062">
                  <c:v>24021</c:v>
                </c:pt>
                <c:pt idx="1063">
                  <c:v>7865</c:v>
                </c:pt>
                <c:pt idx="1064">
                  <c:v>19548</c:v>
                </c:pt>
                <c:pt idx="1065">
                  <c:v>16352</c:v>
                </c:pt>
                <c:pt idx="1066">
                  <c:v>7056</c:v>
                </c:pt>
                <c:pt idx="1067">
                  <c:v>20092</c:v>
                </c:pt>
                <c:pt idx="1068">
                  <c:v>19839</c:v>
                </c:pt>
                <c:pt idx="1069">
                  <c:v>43551</c:v>
                </c:pt>
                <c:pt idx="1070">
                  <c:v>34398</c:v>
                </c:pt>
                <c:pt idx="1071">
                  <c:v>47285</c:v>
                </c:pt>
                <c:pt idx="1072">
                  <c:v>12079</c:v>
                </c:pt>
                <c:pt idx="1073">
                  <c:v>12174</c:v>
                </c:pt>
                <c:pt idx="1074">
                  <c:v>8692</c:v>
                </c:pt>
                <c:pt idx="1075">
                  <c:v>27280</c:v>
                </c:pt>
                <c:pt idx="1076">
                  <c:v>13125</c:v>
                </c:pt>
                <c:pt idx="1077">
                  <c:v>21162</c:v>
                </c:pt>
                <c:pt idx="1078">
                  <c:v>40413</c:v>
                </c:pt>
                <c:pt idx="1079">
                  <c:v>15291</c:v>
                </c:pt>
                <c:pt idx="1080">
                  <c:v>19736</c:v>
                </c:pt>
                <c:pt idx="1081">
                  <c:v>20198</c:v>
                </c:pt>
                <c:pt idx="1082">
                  <c:v>13859</c:v>
                </c:pt>
                <c:pt idx="1083">
                  <c:v>18771</c:v>
                </c:pt>
                <c:pt idx="1084">
                  <c:v>9332</c:v>
                </c:pt>
                <c:pt idx="1085">
                  <c:v>4746</c:v>
                </c:pt>
                <c:pt idx="1086">
                  <c:v>2648</c:v>
                </c:pt>
                <c:pt idx="1087">
                  <c:v>8440</c:v>
                </c:pt>
                <c:pt idx="1088">
                  <c:v>26813</c:v>
                </c:pt>
                <c:pt idx="1089">
                  <c:v>11810</c:v>
                </c:pt>
                <c:pt idx="1090">
                  <c:v>2493</c:v>
                </c:pt>
                <c:pt idx="1091">
                  <c:v>74214</c:v>
                </c:pt>
                <c:pt idx="1092">
                  <c:v>2594</c:v>
                </c:pt>
                <c:pt idx="1093">
                  <c:v>3414</c:v>
                </c:pt>
                <c:pt idx="1094">
                  <c:v>2863</c:v>
                </c:pt>
                <c:pt idx="1095">
                  <c:v>17452</c:v>
                </c:pt>
                <c:pt idx="1096">
                  <c:v>10737</c:v>
                </c:pt>
                <c:pt idx="1097">
                  <c:v>17165</c:v>
                </c:pt>
                <c:pt idx="1098">
                  <c:v>8624</c:v>
                </c:pt>
                <c:pt idx="1099">
                  <c:v>3856</c:v>
                </c:pt>
                <c:pt idx="1100">
                  <c:v>7381</c:v>
                </c:pt>
                <c:pt idx="1101">
                  <c:v>48864</c:v>
                </c:pt>
                <c:pt idx="1102">
                  <c:v>5139</c:v>
                </c:pt>
                <c:pt idx="1103">
                  <c:v>6537</c:v>
                </c:pt>
                <c:pt idx="1104">
                  <c:v>16150</c:v>
                </c:pt>
                <c:pt idx="1105">
                  <c:v>2687</c:v>
                </c:pt>
                <c:pt idx="1106">
                  <c:v>5699</c:v>
                </c:pt>
                <c:pt idx="1107">
                  <c:v>46800</c:v>
                </c:pt>
                <c:pt idx="1108">
                  <c:v>8674</c:v>
                </c:pt>
                <c:pt idx="1109">
                  <c:v>3200</c:v>
                </c:pt>
                <c:pt idx="1110">
                  <c:v>4372</c:v>
                </c:pt>
                <c:pt idx="1111">
                  <c:v>4884</c:v>
                </c:pt>
                <c:pt idx="1112">
                  <c:v>8006</c:v>
                </c:pt>
                <c:pt idx="1113">
                  <c:v>236214</c:v>
                </c:pt>
                <c:pt idx="1114">
                  <c:v>5590</c:v>
                </c:pt>
                <c:pt idx="1115">
                  <c:v>6039</c:v>
                </c:pt>
                <c:pt idx="1116">
                  <c:v>4853</c:v>
                </c:pt>
                <c:pt idx="1117">
                  <c:v>8766</c:v>
                </c:pt>
                <c:pt idx="1118">
                  <c:v>9238</c:v>
                </c:pt>
                <c:pt idx="1119">
                  <c:v>60992</c:v>
                </c:pt>
                <c:pt idx="1120">
                  <c:v>19243</c:v>
                </c:pt>
                <c:pt idx="1121">
                  <c:v>21987</c:v>
                </c:pt>
                <c:pt idx="1122">
                  <c:v>7046</c:v>
                </c:pt>
                <c:pt idx="1123">
                  <c:v>4187</c:v>
                </c:pt>
                <c:pt idx="1124">
                  <c:v>5419</c:v>
                </c:pt>
                <c:pt idx="1125">
                  <c:v>11052</c:v>
                </c:pt>
                <c:pt idx="1126">
                  <c:v>30306</c:v>
                </c:pt>
                <c:pt idx="1127">
                  <c:v>23545</c:v>
                </c:pt>
                <c:pt idx="1128">
                  <c:v>51575</c:v>
                </c:pt>
                <c:pt idx="1129">
                  <c:v>19449</c:v>
                </c:pt>
                <c:pt idx="1130">
                  <c:v>4917</c:v>
                </c:pt>
                <c:pt idx="1131">
                  <c:v>40766</c:v>
                </c:pt>
                <c:pt idx="1132">
                  <c:v>9477</c:v>
                </c:pt>
                <c:pt idx="1133">
                  <c:v>10034</c:v>
                </c:pt>
                <c:pt idx="1134">
                  <c:v>12841</c:v>
                </c:pt>
                <c:pt idx="1135">
                  <c:v>63100</c:v>
                </c:pt>
                <c:pt idx="1136">
                  <c:v>26862</c:v>
                </c:pt>
                <c:pt idx="1137">
                  <c:v>25650</c:v>
                </c:pt>
                <c:pt idx="1138">
                  <c:v>143195</c:v>
                </c:pt>
                <c:pt idx="1139">
                  <c:v>14742</c:v>
                </c:pt>
                <c:pt idx="1140">
                  <c:v>40109</c:v>
                </c:pt>
                <c:pt idx="1141">
                  <c:v>15913</c:v>
                </c:pt>
                <c:pt idx="1142">
                  <c:v>34055</c:v>
                </c:pt>
                <c:pt idx="1143">
                  <c:v>20996</c:v>
                </c:pt>
                <c:pt idx="1144">
                  <c:v>23754</c:v>
                </c:pt>
                <c:pt idx="1145">
                  <c:v>232770</c:v>
                </c:pt>
                <c:pt idx="1146">
                  <c:v>13922</c:v>
                </c:pt>
                <c:pt idx="1147">
                  <c:v>48141</c:v>
                </c:pt>
                <c:pt idx="1148">
                  <c:v>106068</c:v>
                </c:pt>
                <c:pt idx="1149">
                  <c:v>58895</c:v>
                </c:pt>
                <c:pt idx="1150">
                  <c:v>16357</c:v>
                </c:pt>
                <c:pt idx="1151">
                  <c:v>26278</c:v>
                </c:pt>
                <c:pt idx="1152">
                  <c:v>9531</c:v>
                </c:pt>
                <c:pt idx="1153">
                  <c:v>5946</c:v>
                </c:pt>
                <c:pt idx="1154">
                  <c:v>4453</c:v>
                </c:pt>
                <c:pt idx="1155">
                  <c:v>12383</c:v>
                </c:pt>
                <c:pt idx="1156">
                  <c:v>7131</c:v>
                </c:pt>
                <c:pt idx="1157">
                  <c:v>5913</c:v>
                </c:pt>
                <c:pt idx="1158">
                  <c:v>32930</c:v>
                </c:pt>
                <c:pt idx="1159">
                  <c:v>70873</c:v>
                </c:pt>
                <c:pt idx="1160">
                  <c:v>24579</c:v>
                </c:pt>
                <c:pt idx="1161">
                  <c:v>34615</c:v>
                </c:pt>
                <c:pt idx="1162">
                  <c:v>65793</c:v>
                </c:pt>
                <c:pt idx="1163">
                  <c:v>181235</c:v>
                </c:pt>
                <c:pt idx="1164">
                  <c:v>45943</c:v>
                </c:pt>
                <c:pt idx="1165">
                  <c:v>38978</c:v>
                </c:pt>
                <c:pt idx="1166">
                  <c:v>39454</c:v>
                </c:pt>
                <c:pt idx="1167">
                  <c:v>31209</c:v>
                </c:pt>
                <c:pt idx="1168">
                  <c:v>22402</c:v>
                </c:pt>
                <c:pt idx="1169">
                  <c:v>47604</c:v>
                </c:pt>
                <c:pt idx="1170">
                  <c:v>39607</c:v>
                </c:pt>
                <c:pt idx="1171">
                  <c:v>85734</c:v>
                </c:pt>
                <c:pt idx="1172">
                  <c:v>42847</c:v>
                </c:pt>
                <c:pt idx="1173">
                  <c:v>13248</c:v>
                </c:pt>
                <c:pt idx="1174">
                  <c:v>14875</c:v>
                </c:pt>
                <c:pt idx="1175">
                  <c:v>28159</c:v>
                </c:pt>
                <c:pt idx="1176">
                  <c:v>30194</c:v>
                </c:pt>
                <c:pt idx="1177">
                  <c:v>15330</c:v>
                </c:pt>
                <c:pt idx="1178">
                  <c:v>22000</c:v>
                </c:pt>
                <c:pt idx="1179">
                  <c:v>10843</c:v>
                </c:pt>
                <c:pt idx="1180">
                  <c:v>15066</c:v>
                </c:pt>
                <c:pt idx="1181">
                  <c:v>22887</c:v>
                </c:pt>
                <c:pt idx="1182">
                  <c:v>35546</c:v>
                </c:pt>
                <c:pt idx="1183">
                  <c:v>22077</c:v>
                </c:pt>
                <c:pt idx="1184">
                  <c:v>17605</c:v>
                </c:pt>
                <c:pt idx="1185">
                  <c:v>12051</c:v>
                </c:pt>
                <c:pt idx="1186">
                  <c:v>12454</c:v>
                </c:pt>
                <c:pt idx="1187">
                  <c:v>10006</c:v>
                </c:pt>
                <c:pt idx="1188">
                  <c:v>28263</c:v>
                </c:pt>
                <c:pt idx="1189">
                  <c:v>24008</c:v>
                </c:pt>
                <c:pt idx="1190">
                  <c:v>19755</c:v>
                </c:pt>
                <c:pt idx="1191">
                  <c:v>14071</c:v>
                </c:pt>
                <c:pt idx="1192">
                  <c:v>31541</c:v>
                </c:pt>
                <c:pt idx="1193">
                  <c:v>32208</c:v>
                </c:pt>
                <c:pt idx="1194">
                  <c:v>103123</c:v>
                </c:pt>
                <c:pt idx="1195">
                  <c:v>32962</c:v>
                </c:pt>
                <c:pt idx="1196">
                  <c:v>37985</c:v>
                </c:pt>
                <c:pt idx="1197">
                  <c:v>26283</c:v>
                </c:pt>
                <c:pt idx="1198">
                  <c:v>20220</c:v>
                </c:pt>
                <c:pt idx="1199">
                  <c:v>7584</c:v>
                </c:pt>
                <c:pt idx="1200">
                  <c:v>5712</c:v>
                </c:pt>
                <c:pt idx="1201">
                  <c:v>56060</c:v>
                </c:pt>
                <c:pt idx="1202">
                  <c:v>21539</c:v>
                </c:pt>
                <c:pt idx="1203">
                  <c:v>27471</c:v>
                </c:pt>
                <c:pt idx="1204">
                  <c:v>27667</c:v>
                </c:pt>
                <c:pt idx="1205">
                  <c:v>34100</c:v>
                </c:pt>
                <c:pt idx="1206">
                  <c:v>34665</c:v>
                </c:pt>
                <c:pt idx="1207">
                  <c:v>25916</c:v>
                </c:pt>
                <c:pt idx="1208">
                  <c:v>32096</c:v>
                </c:pt>
                <c:pt idx="1209">
                  <c:v>30770</c:v>
                </c:pt>
                <c:pt idx="1210">
                  <c:v>48262</c:v>
                </c:pt>
                <c:pt idx="1211">
                  <c:v>36358</c:v>
                </c:pt>
                <c:pt idx="1212">
                  <c:v>149669</c:v>
                </c:pt>
                <c:pt idx="1213">
                  <c:v>15418</c:v>
                </c:pt>
                <c:pt idx="1214">
                  <c:v>40470</c:v>
                </c:pt>
                <c:pt idx="1215">
                  <c:v>21246</c:v>
                </c:pt>
                <c:pt idx="1216">
                  <c:v>34307</c:v>
                </c:pt>
                <c:pt idx="1217">
                  <c:v>142679</c:v>
                </c:pt>
                <c:pt idx="1218">
                  <c:v>11255</c:v>
                </c:pt>
                <c:pt idx="1219">
                  <c:v>34519</c:v>
                </c:pt>
                <c:pt idx="1220">
                  <c:v>74093</c:v>
                </c:pt>
                <c:pt idx="1221">
                  <c:v>8427</c:v>
                </c:pt>
                <c:pt idx="1222">
                  <c:v>35852</c:v>
                </c:pt>
                <c:pt idx="1223">
                  <c:v>42317</c:v>
                </c:pt>
                <c:pt idx="1224">
                  <c:v>11664</c:v>
                </c:pt>
                <c:pt idx="1225">
                  <c:v>23481</c:v>
                </c:pt>
                <c:pt idx="1226">
                  <c:v>17532</c:v>
                </c:pt>
                <c:pt idx="1227">
                  <c:v>43676</c:v>
                </c:pt>
                <c:pt idx="1228">
                  <c:v>40073</c:v>
                </c:pt>
                <c:pt idx="1229">
                  <c:v>20621</c:v>
                </c:pt>
                <c:pt idx="1230">
                  <c:v>41831</c:v>
                </c:pt>
                <c:pt idx="1231">
                  <c:v>23852</c:v>
                </c:pt>
                <c:pt idx="1232">
                  <c:v>14371</c:v>
                </c:pt>
                <c:pt idx="1233">
                  <c:v>25965</c:v>
                </c:pt>
                <c:pt idx="1234">
                  <c:v>25064</c:v>
                </c:pt>
                <c:pt idx="1235">
                  <c:v>31596</c:v>
                </c:pt>
                <c:pt idx="1236">
                  <c:v>11631</c:v>
                </c:pt>
                <c:pt idx="1237">
                  <c:v>74273</c:v>
                </c:pt>
                <c:pt idx="1238">
                  <c:v>7498</c:v>
                </c:pt>
                <c:pt idx="1239">
                  <c:v>35852</c:v>
                </c:pt>
                <c:pt idx="1240">
                  <c:v>35869</c:v>
                </c:pt>
                <c:pt idx="1241">
                  <c:v>49172</c:v>
                </c:pt>
                <c:pt idx="1242">
                  <c:v>90047</c:v>
                </c:pt>
                <c:pt idx="1243">
                  <c:v>13390</c:v>
                </c:pt>
                <c:pt idx="1244">
                  <c:v>17175</c:v>
                </c:pt>
                <c:pt idx="1245">
                  <c:v>58537</c:v>
                </c:pt>
                <c:pt idx="1246">
                  <c:v>99398</c:v>
                </c:pt>
                <c:pt idx="1247">
                  <c:v>45210</c:v>
                </c:pt>
                <c:pt idx="1248">
                  <c:v>33022</c:v>
                </c:pt>
                <c:pt idx="1249">
                  <c:v>18241</c:v>
                </c:pt>
                <c:pt idx="1250">
                  <c:v>47993</c:v>
                </c:pt>
                <c:pt idx="1251">
                  <c:v>50647</c:v>
                </c:pt>
                <c:pt idx="1252">
                  <c:v>48761</c:v>
                </c:pt>
                <c:pt idx="1253">
                  <c:v>13839</c:v>
                </c:pt>
                <c:pt idx="1254">
                  <c:v>19143</c:v>
                </c:pt>
                <c:pt idx="1255">
                  <c:v>25098</c:v>
                </c:pt>
                <c:pt idx="1256">
                  <c:v>29005</c:v>
                </c:pt>
                <c:pt idx="1257">
                  <c:v>18109</c:v>
                </c:pt>
                <c:pt idx="1258">
                  <c:v>36768</c:v>
                </c:pt>
                <c:pt idx="1259">
                  <c:v>25857</c:v>
                </c:pt>
                <c:pt idx="1260">
                  <c:v>28968</c:v>
                </c:pt>
                <c:pt idx="1261">
                  <c:v>19074</c:v>
                </c:pt>
                <c:pt idx="1262">
                  <c:v>12911</c:v>
                </c:pt>
                <c:pt idx="1263">
                  <c:v>12877</c:v>
                </c:pt>
                <c:pt idx="1264">
                  <c:v>18623</c:v>
                </c:pt>
                <c:pt idx="1265">
                  <c:v>104180</c:v>
                </c:pt>
                <c:pt idx="1266">
                  <c:v>45202</c:v>
                </c:pt>
                <c:pt idx="1267">
                  <c:v>23211</c:v>
                </c:pt>
                <c:pt idx="1268">
                  <c:v>8466</c:v>
                </c:pt>
                <c:pt idx="1269">
                  <c:v>13459</c:v>
                </c:pt>
                <c:pt idx="1270">
                  <c:v>25759</c:v>
                </c:pt>
                <c:pt idx="1271">
                  <c:v>26838</c:v>
                </c:pt>
                <c:pt idx="1272">
                  <c:v>23511</c:v>
                </c:pt>
                <c:pt idx="1273">
                  <c:v>42398</c:v>
                </c:pt>
                <c:pt idx="1274">
                  <c:v>33259</c:v>
                </c:pt>
                <c:pt idx="1275">
                  <c:v>28584</c:v>
                </c:pt>
                <c:pt idx="1276">
                  <c:v>11174</c:v>
                </c:pt>
                <c:pt idx="1277">
                  <c:v>47368</c:v>
                </c:pt>
                <c:pt idx="1278">
                  <c:v>48717</c:v>
                </c:pt>
                <c:pt idx="1279">
                  <c:v>10701</c:v>
                </c:pt>
                <c:pt idx="1280">
                  <c:v>33139</c:v>
                </c:pt>
                <c:pt idx="1281">
                  <c:v>41759</c:v>
                </c:pt>
                <c:pt idx="1282">
                  <c:v>9913</c:v>
                </c:pt>
                <c:pt idx="1283">
                  <c:v>87348</c:v>
                </c:pt>
                <c:pt idx="1284">
                  <c:v>12627</c:v>
                </c:pt>
                <c:pt idx="1285">
                  <c:v>7167</c:v>
                </c:pt>
                <c:pt idx="1286">
                  <c:v>11230</c:v>
                </c:pt>
                <c:pt idx="1287">
                  <c:v>93873</c:v>
                </c:pt>
                <c:pt idx="1288">
                  <c:v>16259</c:v>
                </c:pt>
                <c:pt idx="1289">
                  <c:v>39553</c:v>
                </c:pt>
                <c:pt idx="1290">
                  <c:v>112360</c:v>
                </c:pt>
                <c:pt idx="1291">
                  <c:v>130934</c:v>
                </c:pt>
                <c:pt idx="1292">
                  <c:v>39437</c:v>
                </c:pt>
                <c:pt idx="1293">
                  <c:v>3596</c:v>
                </c:pt>
                <c:pt idx="1294">
                  <c:v>41534</c:v>
                </c:pt>
                <c:pt idx="1295">
                  <c:v>13355</c:v>
                </c:pt>
                <c:pt idx="1296">
                  <c:v>17199</c:v>
                </c:pt>
                <c:pt idx="1297">
                  <c:v>10928</c:v>
                </c:pt>
                <c:pt idx="1298">
                  <c:v>11162</c:v>
                </c:pt>
                <c:pt idx="1299">
                  <c:v>60726</c:v>
                </c:pt>
                <c:pt idx="1300">
                  <c:v>7835</c:v>
                </c:pt>
                <c:pt idx="1301">
                  <c:v>51937</c:v>
                </c:pt>
                <c:pt idx="1302">
                  <c:v>8340</c:v>
                </c:pt>
                <c:pt idx="1303">
                  <c:v>67697</c:v>
                </c:pt>
                <c:pt idx="1304">
                  <c:v>13122</c:v>
                </c:pt>
                <c:pt idx="1305">
                  <c:v>39185</c:v>
                </c:pt>
                <c:pt idx="1306">
                  <c:v>27264</c:v>
                </c:pt>
                <c:pt idx="1307">
                  <c:v>7807</c:v>
                </c:pt>
                <c:pt idx="1308">
                  <c:v>13747</c:v>
                </c:pt>
                <c:pt idx="1309">
                  <c:v>22396</c:v>
                </c:pt>
                <c:pt idx="1310">
                  <c:v>31316</c:v>
                </c:pt>
                <c:pt idx="1311">
                  <c:v>21663</c:v>
                </c:pt>
                <c:pt idx="1312">
                  <c:v>18596</c:v>
                </c:pt>
                <c:pt idx="1313">
                  <c:v>14260</c:v>
                </c:pt>
                <c:pt idx="1314">
                  <c:v>107787</c:v>
                </c:pt>
                <c:pt idx="1315">
                  <c:v>31903</c:v>
                </c:pt>
                <c:pt idx="1316">
                  <c:v>17398</c:v>
                </c:pt>
                <c:pt idx="1317">
                  <c:v>8332</c:v>
                </c:pt>
                <c:pt idx="1318">
                  <c:v>30224</c:v>
                </c:pt>
                <c:pt idx="1319">
                  <c:v>17183</c:v>
                </c:pt>
                <c:pt idx="1320">
                  <c:v>30587</c:v>
                </c:pt>
                <c:pt idx="1321">
                  <c:v>25602</c:v>
                </c:pt>
                <c:pt idx="1322">
                  <c:v>24952</c:v>
                </c:pt>
                <c:pt idx="1323">
                  <c:v>67702</c:v>
                </c:pt>
                <c:pt idx="1324">
                  <c:v>77419</c:v>
                </c:pt>
                <c:pt idx="1325">
                  <c:v>45363</c:v>
                </c:pt>
                <c:pt idx="1326">
                  <c:v>71266</c:v>
                </c:pt>
                <c:pt idx="1327">
                  <c:v>48529</c:v>
                </c:pt>
                <c:pt idx="1328">
                  <c:v>35453</c:v>
                </c:pt>
                <c:pt idx="1329">
                  <c:v>66233</c:v>
                </c:pt>
                <c:pt idx="1330">
                  <c:v>29766</c:v>
                </c:pt>
                <c:pt idx="1331">
                  <c:v>28132</c:v>
                </c:pt>
                <c:pt idx="1332">
                  <c:v>34552</c:v>
                </c:pt>
                <c:pt idx="1333">
                  <c:v>22392</c:v>
                </c:pt>
                <c:pt idx="1334">
                  <c:v>20713</c:v>
                </c:pt>
                <c:pt idx="1335">
                  <c:v>15877</c:v>
                </c:pt>
                <c:pt idx="1336">
                  <c:v>26574</c:v>
                </c:pt>
                <c:pt idx="1337">
                  <c:v>145101</c:v>
                </c:pt>
                <c:pt idx="1338">
                  <c:v>54979</c:v>
                </c:pt>
                <c:pt idx="1339">
                  <c:v>122177</c:v>
                </c:pt>
                <c:pt idx="1340">
                  <c:v>54444</c:v>
                </c:pt>
                <c:pt idx="1341">
                  <c:v>61445</c:v>
                </c:pt>
                <c:pt idx="1342">
                  <c:v>111635</c:v>
                </c:pt>
                <c:pt idx="1343">
                  <c:v>41745</c:v>
                </c:pt>
                <c:pt idx="1344">
                  <c:v>38316</c:v>
                </c:pt>
                <c:pt idx="1345">
                  <c:v>80024</c:v>
                </c:pt>
                <c:pt idx="1346">
                  <c:v>69815</c:v>
                </c:pt>
                <c:pt idx="1347">
                  <c:v>141405</c:v>
                </c:pt>
                <c:pt idx="1348">
                  <c:v>45772</c:v>
                </c:pt>
                <c:pt idx="1349">
                  <c:v>35281</c:v>
                </c:pt>
                <c:pt idx="1350">
                  <c:v>34771</c:v>
                </c:pt>
                <c:pt idx="1351">
                  <c:v>22552</c:v>
                </c:pt>
                <c:pt idx="1352">
                  <c:v>48672</c:v>
                </c:pt>
                <c:pt idx="1353">
                  <c:v>35778</c:v>
                </c:pt>
                <c:pt idx="1354">
                  <c:v>45923</c:v>
                </c:pt>
                <c:pt idx="1355">
                  <c:v>48856</c:v>
                </c:pt>
                <c:pt idx="1356">
                  <c:v>41736</c:v>
                </c:pt>
                <c:pt idx="1357">
                  <c:v>33227</c:v>
                </c:pt>
                <c:pt idx="1358">
                  <c:v>19859</c:v>
                </c:pt>
                <c:pt idx="1359">
                  <c:v>32432</c:v>
                </c:pt>
                <c:pt idx="1360">
                  <c:v>62091</c:v>
                </c:pt>
                <c:pt idx="1361">
                  <c:v>46903</c:v>
                </c:pt>
                <c:pt idx="1362">
                  <c:v>23401</c:v>
                </c:pt>
                <c:pt idx="1363">
                  <c:v>27394</c:v>
                </c:pt>
                <c:pt idx="1364">
                  <c:v>67535</c:v>
                </c:pt>
                <c:pt idx="1365">
                  <c:v>20949</c:v>
                </c:pt>
                <c:pt idx="1366">
                  <c:v>40741</c:v>
                </c:pt>
                <c:pt idx="1367">
                  <c:v>6251</c:v>
                </c:pt>
              </c:numCache>
            </c:numRef>
          </c:val>
          <c:extLst>
            <c:ext xmlns:c16="http://schemas.microsoft.com/office/drawing/2014/chart" uri="{C3380CC4-5D6E-409C-BE32-E72D297353CC}">
              <c16:uniqueId val="{00000000-6371-419F-A4C8-7EF294CFEBD4}"/>
            </c:ext>
          </c:extLst>
        </c:ser>
        <c:dLbls>
          <c:showLegendKey val="0"/>
          <c:showVal val="0"/>
          <c:showCatName val="0"/>
          <c:showSerName val="0"/>
          <c:showPercent val="0"/>
          <c:showBubbleSize val="0"/>
        </c:dLbls>
        <c:gapWidth val="150"/>
        <c:axId val="402023936"/>
        <c:axId val="402023552"/>
      </c:barChart>
      <c:lineChart>
        <c:grouping val="standard"/>
        <c:varyColors val="0"/>
        <c:ser>
          <c:idx val="0"/>
          <c:order val="0"/>
          <c:tx>
            <c:strRef>
              <c:f>Arkusz1!$B$1</c:f>
              <c:strCache>
                <c:ptCount val="1"/>
                <c:pt idx="0">
                  <c:v>price</c:v>
                </c:pt>
              </c:strCache>
            </c:strRef>
          </c:tx>
          <c:spPr>
            <a:ln w="12700">
              <a:solidFill>
                <a:schemeClr val="accent2">
                  <a:lumMod val="75000"/>
                </a:schemeClr>
              </a:solidFill>
            </a:ln>
          </c:spPr>
          <c:marker>
            <c:symbol val="none"/>
          </c:marker>
          <c:cat>
            <c:numRef>
              <c:f>Arkusz1!$A$2:$A$1369</c:f>
              <c:numCache>
                <c:formatCode>[$-415]mmm\ yy;@</c:formatCode>
                <c:ptCount val="1368"/>
                <c:pt idx="0">
                  <c:v>40673</c:v>
                </c:pt>
                <c:pt idx="1">
                  <c:v>40674</c:v>
                </c:pt>
                <c:pt idx="2">
                  <c:v>40675</c:v>
                </c:pt>
                <c:pt idx="3">
                  <c:v>40676</c:v>
                </c:pt>
                <c:pt idx="4">
                  <c:v>40679</c:v>
                </c:pt>
                <c:pt idx="5">
                  <c:v>40680</c:v>
                </c:pt>
                <c:pt idx="6">
                  <c:v>40681</c:v>
                </c:pt>
                <c:pt idx="7">
                  <c:v>40682</c:v>
                </c:pt>
                <c:pt idx="8">
                  <c:v>40683</c:v>
                </c:pt>
                <c:pt idx="9">
                  <c:v>40686</c:v>
                </c:pt>
                <c:pt idx="10">
                  <c:v>40687</c:v>
                </c:pt>
                <c:pt idx="11">
                  <c:v>40688</c:v>
                </c:pt>
                <c:pt idx="12">
                  <c:v>40689</c:v>
                </c:pt>
                <c:pt idx="13">
                  <c:v>40690</c:v>
                </c:pt>
                <c:pt idx="14">
                  <c:v>40693</c:v>
                </c:pt>
                <c:pt idx="15">
                  <c:v>40694</c:v>
                </c:pt>
                <c:pt idx="16">
                  <c:v>40695</c:v>
                </c:pt>
                <c:pt idx="17">
                  <c:v>40696</c:v>
                </c:pt>
                <c:pt idx="18">
                  <c:v>40697</c:v>
                </c:pt>
                <c:pt idx="19">
                  <c:v>40700</c:v>
                </c:pt>
                <c:pt idx="20">
                  <c:v>40701</c:v>
                </c:pt>
                <c:pt idx="21">
                  <c:v>40702</c:v>
                </c:pt>
                <c:pt idx="22">
                  <c:v>40703</c:v>
                </c:pt>
                <c:pt idx="23">
                  <c:v>40704</c:v>
                </c:pt>
                <c:pt idx="24">
                  <c:v>40707</c:v>
                </c:pt>
                <c:pt idx="25">
                  <c:v>40708</c:v>
                </c:pt>
                <c:pt idx="26">
                  <c:v>40709</c:v>
                </c:pt>
                <c:pt idx="27">
                  <c:v>40710</c:v>
                </c:pt>
                <c:pt idx="28">
                  <c:v>40711</c:v>
                </c:pt>
                <c:pt idx="29">
                  <c:v>40714</c:v>
                </c:pt>
                <c:pt idx="30">
                  <c:v>40715</c:v>
                </c:pt>
                <c:pt idx="31">
                  <c:v>40716</c:v>
                </c:pt>
                <c:pt idx="32">
                  <c:v>40718</c:v>
                </c:pt>
                <c:pt idx="33">
                  <c:v>40721</c:v>
                </c:pt>
                <c:pt idx="34">
                  <c:v>40722</c:v>
                </c:pt>
                <c:pt idx="35">
                  <c:v>40723</c:v>
                </c:pt>
                <c:pt idx="36">
                  <c:v>40724</c:v>
                </c:pt>
                <c:pt idx="37">
                  <c:v>40725</c:v>
                </c:pt>
                <c:pt idx="38">
                  <c:v>40728</c:v>
                </c:pt>
                <c:pt idx="39">
                  <c:v>40729</c:v>
                </c:pt>
                <c:pt idx="40">
                  <c:v>40730</c:v>
                </c:pt>
                <c:pt idx="41">
                  <c:v>40731</c:v>
                </c:pt>
                <c:pt idx="42">
                  <c:v>40732</c:v>
                </c:pt>
                <c:pt idx="43">
                  <c:v>40735</c:v>
                </c:pt>
                <c:pt idx="44">
                  <c:v>40736</c:v>
                </c:pt>
                <c:pt idx="45">
                  <c:v>40737</c:v>
                </c:pt>
                <c:pt idx="46">
                  <c:v>40738</c:v>
                </c:pt>
                <c:pt idx="47">
                  <c:v>40739</c:v>
                </c:pt>
                <c:pt idx="48">
                  <c:v>40742</c:v>
                </c:pt>
                <c:pt idx="49">
                  <c:v>40743</c:v>
                </c:pt>
                <c:pt idx="50">
                  <c:v>40744</c:v>
                </c:pt>
                <c:pt idx="51">
                  <c:v>40745</c:v>
                </c:pt>
                <c:pt idx="52">
                  <c:v>40746</c:v>
                </c:pt>
                <c:pt idx="53">
                  <c:v>40749</c:v>
                </c:pt>
                <c:pt idx="54">
                  <c:v>40750</c:v>
                </c:pt>
                <c:pt idx="55">
                  <c:v>40751</c:v>
                </c:pt>
                <c:pt idx="56">
                  <c:v>40752</c:v>
                </c:pt>
                <c:pt idx="57">
                  <c:v>40753</c:v>
                </c:pt>
                <c:pt idx="58">
                  <c:v>40756</c:v>
                </c:pt>
                <c:pt idx="59">
                  <c:v>40757</c:v>
                </c:pt>
                <c:pt idx="60">
                  <c:v>40758</c:v>
                </c:pt>
                <c:pt idx="61">
                  <c:v>40759</c:v>
                </c:pt>
                <c:pt idx="62">
                  <c:v>40760</c:v>
                </c:pt>
                <c:pt idx="63">
                  <c:v>40763</c:v>
                </c:pt>
                <c:pt idx="64">
                  <c:v>40764</c:v>
                </c:pt>
                <c:pt idx="65">
                  <c:v>40765</c:v>
                </c:pt>
                <c:pt idx="66">
                  <c:v>40766</c:v>
                </c:pt>
                <c:pt idx="67">
                  <c:v>40767</c:v>
                </c:pt>
                <c:pt idx="68">
                  <c:v>40771</c:v>
                </c:pt>
                <c:pt idx="69">
                  <c:v>40772</c:v>
                </c:pt>
                <c:pt idx="70">
                  <c:v>40773</c:v>
                </c:pt>
                <c:pt idx="71">
                  <c:v>40774</c:v>
                </c:pt>
                <c:pt idx="72">
                  <c:v>40777</c:v>
                </c:pt>
                <c:pt idx="73">
                  <c:v>40778</c:v>
                </c:pt>
                <c:pt idx="74">
                  <c:v>40779</c:v>
                </c:pt>
                <c:pt idx="75">
                  <c:v>40780</c:v>
                </c:pt>
                <c:pt idx="76">
                  <c:v>40781</c:v>
                </c:pt>
                <c:pt idx="77">
                  <c:v>40784</c:v>
                </c:pt>
                <c:pt idx="78">
                  <c:v>40785</c:v>
                </c:pt>
                <c:pt idx="79">
                  <c:v>40786</c:v>
                </c:pt>
                <c:pt idx="80">
                  <c:v>40787</c:v>
                </c:pt>
                <c:pt idx="81">
                  <c:v>40788</c:v>
                </c:pt>
                <c:pt idx="82">
                  <c:v>40791</c:v>
                </c:pt>
                <c:pt idx="83">
                  <c:v>40792</c:v>
                </c:pt>
                <c:pt idx="84">
                  <c:v>40793</c:v>
                </c:pt>
                <c:pt idx="85">
                  <c:v>40794</c:v>
                </c:pt>
                <c:pt idx="86">
                  <c:v>40795</c:v>
                </c:pt>
                <c:pt idx="87">
                  <c:v>40798</c:v>
                </c:pt>
                <c:pt idx="88">
                  <c:v>40799</c:v>
                </c:pt>
                <c:pt idx="89">
                  <c:v>40800</c:v>
                </c:pt>
                <c:pt idx="90">
                  <c:v>40801</c:v>
                </c:pt>
                <c:pt idx="91">
                  <c:v>40802</c:v>
                </c:pt>
                <c:pt idx="92">
                  <c:v>40805</c:v>
                </c:pt>
                <c:pt idx="93">
                  <c:v>40806</c:v>
                </c:pt>
                <c:pt idx="94">
                  <c:v>40807</c:v>
                </c:pt>
                <c:pt idx="95">
                  <c:v>40808</c:v>
                </c:pt>
                <c:pt idx="96">
                  <c:v>40809</c:v>
                </c:pt>
                <c:pt idx="97">
                  <c:v>40812</c:v>
                </c:pt>
                <c:pt idx="98">
                  <c:v>40813</c:v>
                </c:pt>
                <c:pt idx="99">
                  <c:v>40814</c:v>
                </c:pt>
                <c:pt idx="100">
                  <c:v>40815</c:v>
                </c:pt>
                <c:pt idx="101">
                  <c:v>40816</c:v>
                </c:pt>
                <c:pt idx="102">
                  <c:v>40819</c:v>
                </c:pt>
                <c:pt idx="103">
                  <c:v>40820</c:v>
                </c:pt>
                <c:pt idx="104">
                  <c:v>40821</c:v>
                </c:pt>
                <c:pt idx="105">
                  <c:v>40822</c:v>
                </c:pt>
                <c:pt idx="106">
                  <c:v>40823</c:v>
                </c:pt>
                <c:pt idx="107">
                  <c:v>40826</c:v>
                </c:pt>
                <c:pt idx="108">
                  <c:v>40827</c:v>
                </c:pt>
                <c:pt idx="109">
                  <c:v>40828</c:v>
                </c:pt>
                <c:pt idx="110">
                  <c:v>40829</c:v>
                </c:pt>
                <c:pt idx="111">
                  <c:v>40830</c:v>
                </c:pt>
                <c:pt idx="112">
                  <c:v>40833</c:v>
                </c:pt>
                <c:pt idx="113">
                  <c:v>40834</c:v>
                </c:pt>
                <c:pt idx="114">
                  <c:v>40835</c:v>
                </c:pt>
                <c:pt idx="115">
                  <c:v>40836</c:v>
                </c:pt>
                <c:pt idx="116">
                  <c:v>40837</c:v>
                </c:pt>
                <c:pt idx="117">
                  <c:v>40840</c:v>
                </c:pt>
                <c:pt idx="118">
                  <c:v>40841</c:v>
                </c:pt>
                <c:pt idx="119">
                  <c:v>40842</c:v>
                </c:pt>
                <c:pt idx="120">
                  <c:v>40843</c:v>
                </c:pt>
                <c:pt idx="121">
                  <c:v>40844</c:v>
                </c:pt>
                <c:pt idx="122">
                  <c:v>40847</c:v>
                </c:pt>
                <c:pt idx="123">
                  <c:v>40849</c:v>
                </c:pt>
                <c:pt idx="124">
                  <c:v>40850</c:v>
                </c:pt>
                <c:pt idx="125">
                  <c:v>40851</c:v>
                </c:pt>
                <c:pt idx="126">
                  <c:v>40854</c:v>
                </c:pt>
                <c:pt idx="127">
                  <c:v>40855</c:v>
                </c:pt>
                <c:pt idx="128">
                  <c:v>40856</c:v>
                </c:pt>
                <c:pt idx="129">
                  <c:v>40857</c:v>
                </c:pt>
                <c:pt idx="130">
                  <c:v>40861</c:v>
                </c:pt>
                <c:pt idx="131">
                  <c:v>40862</c:v>
                </c:pt>
                <c:pt idx="132">
                  <c:v>40863</c:v>
                </c:pt>
                <c:pt idx="133">
                  <c:v>40864</c:v>
                </c:pt>
                <c:pt idx="134">
                  <c:v>40865</c:v>
                </c:pt>
                <c:pt idx="135">
                  <c:v>40868</c:v>
                </c:pt>
                <c:pt idx="136">
                  <c:v>40869</c:v>
                </c:pt>
                <c:pt idx="137">
                  <c:v>40870</c:v>
                </c:pt>
                <c:pt idx="138">
                  <c:v>40871</c:v>
                </c:pt>
                <c:pt idx="139">
                  <c:v>40872</c:v>
                </c:pt>
                <c:pt idx="140">
                  <c:v>40875</c:v>
                </c:pt>
                <c:pt idx="141">
                  <c:v>40876</c:v>
                </c:pt>
                <c:pt idx="142">
                  <c:v>40877</c:v>
                </c:pt>
                <c:pt idx="143">
                  <c:v>40878</c:v>
                </c:pt>
                <c:pt idx="144">
                  <c:v>40879</c:v>
                </c:pt>
                <c:pt idx="145">
                  <c:v>40882</c:v>
                </c:pt>
                <c:pt idx="146">
                  <c:v>40883</c:v>
                </c:pt>
                <c:pt idx="147">
                  <c:v>40884</c:v>
                </c:pt>
                <c:pt idx="148">
                  <c:v>40885</c:v>
                </c:pt>
                <c:pt idx="149">
                  <c:v>40886</c:v>
                </c:pt>
                <c:pt idx="150">
                  <c:v>40889</c:v>
                </c:pt>
                <c:pt idx="151">
                  <c:v>40890</c:v>
                </c:pt>
                <c:pt idx="152">
                  <c:v>40891</c:v>
                </c:pt>
                <c:pt idx="153">
                  <c:v>40892</c:v>
                </c:pt>
                <c:pt idx="154">
                  <c:v>40893</c:v>
                </c:pt>
                <c:pt idx="155">
                  <c:v>40896</c:v>
                </c:pt>
                <c:pt idx="156">
                  <c:v>40897</c:v>
                </c:pt>
                <c:pt idx="157">
                  <c:v>40898</c:v>
                </c:pt>
                <c:pt idx="158">
                  <c:v>40899</c:v>
                </c:pt>
                <c:pt idx="159">
                  <c:v>40900</c:v>
                </c:pt>
                <c:pt idx="160">
                  <c:v>40904</c:v>
                </c:pt>
                <c:pt idx="161">
                  <c:v>40905</c:v>
                </c:pt>
                <c:pt idx="162">
                  <c:v>40906</c:v>
                </c:pt>
                <c:pt idx="163">
                  <c:v>40907</c:v>
                </c:pt>
                <c:pt idx="164">
                  <c:v>40910</c:v>
                </c:pt>
                <c:pt idx="165">
                  <c:v>40911</c:v>
                </c:pt>
                <c:pt idx="166">
                  <c:v>40912</c:v>
                </c:pt>
                <c:pt idx="167">
                  <c:v>40913</c:v>
                </c:pt>
                <c:pt idx="168">
                  <c:v>40917</c:v>
                </c:pt>
                <c:pt idx="169">
                  <c:v>40918</c:v>
                </c:pt>
                <c:pt idx="170">
                  <c:v>40919</c:v>
                </c:pt>
                <c:pt idx="171">
                  <c:v>40920</c:v>
                </c:pt>
                <c:pt idx="172">
                  <c:v>40921</c:v>
                </c:pt>
                <c:pt idx="173">
                  <c:v>40924</c:v>
                </c:pt>
                <c:pt idx="174">
                  <c:v>40925</c:v>
                </c:pt>
                <c:pt idx="175">
                  <c:v>40926</c:v>
                </c:pt>
                <c:pt idx="176">
                  <c:v>40927</c:v>
                </c:pt>
                <c:pt idx="177">
                  <c:v>40928</c:v>
                </c:pt>
                <c:pt idx="178">
                  <c:v>40931</c:v>
                </c:pt>
                <c:pt idx="179">
                  <c:v>40932</c:v>
                </c:pt>
                <c:pt idx="180">
                  <c:v>40933</c:v>
                </c:pt>
                <c:pt idx="181">
                  <c:v>40934</c:v>
                </c:pt>
                <c:pt idx="182">
                  <c:v>40935</c:v>
                </c:pt>
                <c:pt idx="183">
                  <c:v>40938</c:v>
                </c:pt>
                <c:pt idx="184">
                  <c:v>40939</c:v>
                </c:pt>
                <c:pt idx="185">
                  <c:v>40940</c:v>
                </c:pt>
                <c:pt idx="186">
                  <c:v>40941</c:v>
                </c:pt>
                <c:pt idx="187">
                  <c:v>40942</c:v>
                </c:pt>
                <c:pt idx="188">
                  <c:v>40945</c:v>
                </c:pt>
                <c:pt idx="189">
                  <c:v>40946</c:v>
                </c:pt>
                <c:pt idx="190">
                  <c:v>40947</c:v>
                </c:pt>
                <c:pt idx="191">
                  <c:v>40948</c:v>
                </c:pt>
                <c:pt idx="192">
                  <c:v>40949</c:v>
                </c:pt>
                <c:pt idx="193">
                  <c:v>40952</c:v>
                </c:pt>
                <c:pt idx="194">
                  <c:v>40953</c:v>
                </c:pt>
                <c:pt idx="195">
                  <c:v>40954</c:v>
                </c:pt>
                <c:pt idx="196">
                  <c:v>40955</c:v>
                </c:pt>
                <c:pt idx="197">
                  <c:v>40956</c:v>
                </c:pt>
                <c:pt idx="198">
                  <c:v>40959</c:v>
                </c:pt>
                <c:pt idx="199">
                  <c:v>40960</c:v>
                </c:pt>
                <c:pt idx="200">
                  <c:v>40961</c:v>
                </c:pt>
                <c:pt idx="201">
                  <c:v>40962</c:v>
                </c:pt>
                <c:pt idx="202">
                  <c:v>40963</c:v>
                </c:pt>
                <c:pt idx="203">
                  <c:v>40966</c:v>
                </c:pt>
                <c:pt idx="204">
                  <c:v>40967</c:v>
                </c:pt>
                <c:pt idx="205">
                  <c:v>40968</c:v>
                </c:pt>
                <c:pt idx="206">
                  <c:v>40969</c:v>
                </c:pt>
                <c:pt idx="207">
                  <c:v>40970</c:v>
                </c:pt>
                <c:pt idx="208">
                  <c:v>40973</c:v>
                </c:pt>
                <c:pt idx="209">
                  <c:v>40974</c:v>
                </c:pt>
                <c:pt idx="210">
                  <c:v>40975</c:v>
                </c:pt>
                <c:pt idx="211">
                  <c:v>40976</c:v>
                </c:pt>
                <c:pt idx="212">
                  <c:v>40977</c:v>
                </c:pt>
                <c:pt idx="213">
                  <c:v>40980</c:v>
                </c:pt>
                <c:pt idx="214">
                  <c:v>40981</c:v>
                </c:pt>
                <c:pt idx="215">
                  <c:v>40982</c:v>
                </c:pt>
                <c:pt idx="216">
                  <c:v>40983</c:v>
                </c:pt>
                <c:pt idx="217">
                  <c:v>40984</c:v>
                </c:pt>
                <c:pt idx="218">
                  <c:v>40987</c:v>
                </c:pt>
                <c:pt idx="219">
                  <c:v>40988</c:v>
                </c:pt>
                <c:pt idx="220">
                  <c:v>40989</c:v>
                </c:pt>
                <c:pt idx="221">
                  <c:v>40990</c:v>
                </c:pt>
                <c:pt idx="222">
                  <c:v>40991</c:v>
                </c:pt>
                <c:pt idx="223">
                  <c:v>40994</c:v>
                </c:pt>
                <c:pt idx="224">
                  <c:v>40995</c:v>
                </c:pt>
                <c:pt idx="225">
                  <c:v>40996</c:v>
                </c:pt>
                <c:pt idx="226">
                  <c:v>40997</c:v>
                </c:pt>
                <c:pt idx="227">
                  <c:v>40998</c:v>
                </c:pt>
                <c:pt idx="228">
                  <c:v>41001</c:v>
                </c:pt>
                <c:pt idx="229">
                  <c:v>41002</c:v>
                </c:pt>
                <c:pt idx="230">
                  <c:v>41003</c:v>
                </c:pt>
                <c:pt idx="231">
                  <c:v>41004</c:v>
                </c:pt>
                <c:pt idx="232">
                  <c:v>41009</c:v>
                </c:pt>
                <c:pt idx="233">
                  <c:v>41010</c:v>
                </c:pt>
                <c:pt idx="234">
                  <c:v>41011</c:v>
                </c:pt>
                <c:pt idx="235">
                  <c:v>41012</c:v>
                </c:pt>
                <c:pt idx="236">
                  <c:v>41015</c:v>
                </c:pt>
                <c:pt idx="237">
                  <c:v>41016</c:v>
                </c:pt>
                <c:pt idx="238">
                  <c:v>41017</c:v>
                </c:pt>
                <c:pt idx="239">
                  <c:v>41018</c:v>
                </c:pt>
                <c:pt idx="240">
                  <c:v>41019</c:v>
                </c:pt>
                <c:pt idx="241">
                  <c:v>41022</c:v>
                </c:pt>
                <c:pt idx="242">
                  <c:v>41023</c:v>
                </c:pt>
                <c:pt idx="243">
                  <c:v>41024</c:v>
                </c:pt>
                <c:pt idx="244">
                  <c:v>41025</c:v>
                </c:pt>
                <c:pt idx="245">
                  <c:v>41026</c:v>
                </c:pt>
                <c:pt idx="246">
                  <c:v>41029</c:v>
                </c:pt>
                <c:pt idx="247">
                  <c:v>41031</c:v>
                </c:pt>
                <c:pt idx="248">
                  <c:v>41033</c:v>
                </c:pt>
                <c:pt idx="249">
                  <c:v>41036</c:v>
                </c:pt>
                <c:pt idx="250">
                  <c:v>41037</c:v>
                </c:pt>
                <c:pt idx="251">
                  <c:v>41038</c:v>
                </c:pt>
                <c:pt idx="252">
                  <c:v>41039</c:v>
                </c:pt>
                <c:pt idx="253">
                  <c:v>41040</c:v>
                </c:pt>
                <c:pt idx="254">
                  <c:v>41043</c:v>
                </c:pt>
                <c:pt idx="255">
                  <c:v>41044</c:v>
                </c:pt>
                <c:pt idx="256">
                  <c:v>41045</c:v>
                </c:pt>
                <c:pt idx="257">
                  <c:v>41046</c:v>
                </c:pt>
                <c:pt idx="258">
                  <c:v>41047</c:v>
                </c:pt>
                <c:pt idx="259">
                  <c:v>41050</c:v>
                </c:pt>
                <c:pt idx="260">
                  <c:v>41051</c:v>
                </c:pt>
                <c:pt idx="261">
                  <c:v>41052</c:v>
                </c:pt>
                <c:pt idx="262">
                  <c:v>41053</c:v>
                </c:pt>
                <c:pt idx="263">
                  <c:v>41054</c:v>
                </c:pt>
                <c:pt idx="264">
                  <c:v>41057</c:v>
                </c:pt>
                <c:pt idx="265">
                  <c:v>41058</c:v>
                </c:pt>
                <c:pt idx="266">
                  <c:v>41059</c:v>
                </c:pt>
                <c:pt idx="267">
                  <c:v>41060</c:v>
                </c:pt>
                <c:pt idx="268">
                  <c:v>41061</c:v>
                </c:pt>
                <c:pt idx="269">
                  <c:v>41064</c:v>
                </c:pt>
                <c:pt idx="270">
                  <c:v>41065</c:v>
                </c:pt>
                <c:pt idx="271">
                  <c:v>41066</c:v>
                </c:pt>
                <c:pt idx="272">
                  <c:v>41068</c:v>
                </c:pt>
                <c:pt idx="273">
                  <c:v>41071</c:v>
                </c:pt>
                <c:pt idx="274">
                  <c:v>41072</c:v>
                </c:pt>
                <c:pt idx="275">
                  <c:v>41073</c:v>
                </c:pt>
                <c:pt idx="276">
                  <c:v>41074</c:v>
                </c:pt>
                <c:pt idx="277">
                  <c:v>41075</c:v>
                </c:pt>
                <c:pt idx="278">
                  <c:v>41078</c:v>
                </c:pt>
                <c:pt idx="279">
                  <c:v>41079</c:v>
                </c:pt>
                <c:pt idx="280">
                  <c:v>41080</c:v>
                </c:pt>
                <c:pt idx="281">
                  <c:v>41081</c:v>
                </c:pt>
                <c:pt idx="282">
                  <c:v>41082</c:v>
                </c:pt>
                <c:pt idx="283">
                  <c:v>41085</c:v>
                </c:pt>
                <c:pt idx="284">
                  <c:v>41086</c:v>
                </c:pt>
                <c:pt idx="285">
                  <c:v>41087</c:v>
                </c:pt>
                <c:pt idx="286">
                  <c:v>41088</c:v>
                </c:pt>
                <c:pt idx="287">
                  <c:v>41089</c:v>
                </c:pt>
                <c:pt idx="288">
                  <c:v>41092</c:v>
                </c:pt>
                <c:pt idx="289">
                  <c:v>41093</c:v>
                </c:pt>
                <c:pt idx="290">
                  <c:v>41094</c:v>
                </c:pt>
                <c:pt idx="291">
                  <c:v>41095</c:v>
                </c:pt>
                <c:pt idx="292">
                  <c:v>41096</c:v>
                </c:pt>
                <c:pt idx="293">
                  <c:v>41099</c:v>
                </c:pt>
                <c:pt idx="294">
                  <c:v>41100</c:v>
                </c:pt>
                <c:pt idx="295">
                  <c:v>41101</c:v>
                </c:pt>
                <c:pt idx="296">
                  <c:v>41102</c:v>
                </c:pt>
                <c:pt idx="297">
                  <c:v>41103</c:v>
                </c:pt>
                <c:pt idx="298">
                  <c:v>41106</c:v>
                </c:pt>
                <c:pt idx="299">
                  <c:v>41107</c:v>
                </c:pt>
                <c:pt idx="300">
                  <c:v>41108</c:v>
                </c:pt>
                <c:pt idx="301">
                  <c:v>41109</c:v>
                </c:pt>
                <c:pt idx="302">
                  <c:v>41110</c:v>
                </c:pt>
                <c:pt idx="303">
                  <c:v>41114</c:v>
                </c:pt>
                <c:pt idx="304">
                  <c:v>41115</c:v>
                </c:pt>
                <c:pt idx="305">
                  <c:v>41116</c:v>
                </c:pt>
                <c:pt idx="306">
                  <c:v>41117</c:v>
                </c:pt>
                <c:pt idx="307">
                  <c:v>41120</c:v>
                </c:pt>
                <c:pt idx="308">
                  <c:v>41121</c:v>
                </c:pt>
                <c:pt idx="309">
                  <c:v>41122</c:v>
                </c:pt>
                <c:pt idx="310">
                  <c:v>41123</c:v>
                </c:pt>
                <c:pt idx="311">
                  <c:v>41124</c:v>
                </c:pt>
                <c:pt idx="312">
                  <c:v>41127</c:v>
                </c:pt>
                <c:pt idx="313">
                  <c:v>41128</c:v>
                </c:pt>
                <c:pt idx="314">
                  <c:v>41129</c:v>
                </c:pt>
                <c:pt idx="315">
                  <c:v>41130</c:v>
                </c:pt>
                <c:pt idx="316">
                  <c:v>41131</c:v>
                </c:pt>
                <c:pt idx="317">
                  <c:v>41134</c:v>
                </c:pt>
                <c:pt idx="318">
                  <c:v>41135</c:v>
                </c:pt>
                <c:pt idx="319">
                  <c:v>41137</c:v>
                </c:pt>
                <c:pt idx="320">
                  <c:v>41138</c:v>
                </c:pt>
                <c:pt idx="321">
                  <c:v>41141</c:v>
                </c:pt>
                <c:pt idx="322">
                  <c:v>41142</c:v>
                </c:pt>
                <c:pt idx="323">
                  <c:v>41143</c:v>
                </c:pt>
                <c:pt idx="324">
                  <c:v>41144</c:v>
                </c:pt>
                <c:pt idx="325">
                  <c:v>41145</c:v>
                </c:pt>
                <c:pt idx="326">
                  <c:v>41148</c:v>
                </c:pt>
                <c:pt idx="327">
                  <c:v>41149</c:v>
                </c:pt>
                <c:pt idx="328">
                  <c:v>41150</c:v>
                </c:pt>
                <c:pt idx="329">
                  <c:v>41151</c:v>
                </c:pt>
                <c:pt idx="330">
                  <c:v>41152</c:v>
                </c:pt>
                <c:pt idx="331">
                  <c:v>41155</c:v>
                </c:pt>
                <c:pt idx="332">
                  <c:v>41156</c:v>
                </c:pt>
                <c:pt idx="333">
                  <c:v>41157</c:v>
                </c:pt>
                <c:pt idx="334">
                  <c:v>41158</c:v>
                </c:pt>
                <c:pt idx="335">
                  <c:v>41159</c:v>
                </c:pt>
                <c:pt idx="336">
                  <c:v>41162</c:v>
                </c:pt>
                <c:pt idx="337">
                  <c:v>41163</c:v>
                </c:pt>
                <c:pt idx="338">
                  <c:v>41164</c:v>
                </c:pt>
                <c:pt idx="339">
                  <c:v>41165</c:v>
                </c:pt>
                <c:pt idx="340">
                  <c:v>41166</c:v>
                </c:pt>
                <c:pt idx="341">
                  <c:v>41169</c:v>
                </c:pt>
                <c:pt idx="342">
                  <c:v>41170</c:v>
                </c:pt>
                <c:pt idx="343">
                  <c:v>41171</c:v>
                </c:pt>
                <c:pt idx="344">
                  <c:v>41172</c:v>
                </c:pt>
                <c:pt idx="345">
                  <c:v>41173</c:v>
                </c:pt>
                <c:pt idx="346">
                  <c:v>41176</c:v>
                </c:pt>
                <c:pt idx="347">
                  <c:v>41177</c:v>
                </c:pt>
                <c:pt idx="348">
                  <c:v>41178</c:v>
                </c:pt>
                <c:pt idx="349">
                  <c:v>41179</c:v>
                </c:pt>
                <c:pt idx="350">
                  <c:v>41180</c:v>
                </c:pt>
                <c:pt idx="351">
                  <c:v>41183</c:v>
                </c:pt>
                <c:pt idx="352">
                  <c:v>41184</c:v>
                </c:pt>
                <c:pt idx="353">
                  <c:v>41185</c:v>
                </c:pt>
                <c:pt idx="354">
                  <c:v>41186</c:v>
                </c:pt>
                <c:pt idx="355">
                  <c:v>41187</c:v>
                </c:pt>
                <c:pt idx="356">
                  <c:v>41190</c:v>
                </c:pt>
                <c:pt idx="357">
                  <c:v>41191</c:v>
                </c:pt>
                <c:pt idx="358">
                  <c:v>41192</c:v>
                </c:pt>
                <c:pt idx="359">
                  <c:v>41193</c:v>
                </c:pt>
                <c:pt idx="360">
                  <c:v>41194</c:v>
                </c:pt>
                <c:pt idx="361">
                  <c:v>41197</c:v>
                </c:pt>
                <c:pt idx="362">
                  <c:v>41198</c:v>
                </c:pt>
                <c:pt idx="363">
                  <c:v>41199</c:v>
                </c:pt>
                <c:pt idx="364">
                  <c:v>41200</c:v>
                </c:pt>
                <c:pt idx="365">
                  <c:v>41201</c:v>
                </c:pt>
                <c:pt idx="366">
                  <c:v>41204</c:v>
                </c:pt>
                <c:pt idx="367">
                  <c:v>41205</c:v>
                </c:pt>
                <c:pt idx="368">
                  <c:v>41206</c:v>
                </c:pt>
                <c:pt idx="369">
                  <c:v>41207</c:v>
                </c:pt>
                <c:pt idx="370">
                  <c:v>41208</c:v>
                </c:pt>
                <c:pt idx="371">
                  <c:v>41211</c:v>
                </c:pt>
                <c:pt idx="372">
                  <c:v>41212</c:v>
                </c:pt>
                <c:pt idx="373">
                  <c:v>41213</c:v>
                </c:pt>
                <c:pt idx="374">
                  <c:v>41215</c:v>
                </c:pt>
                <c:pt idx="375">
                  <c:v>41218</c:v>
                </c:pt>
                <c:pt idx="376">
                  <c:v>41219</c:v>
                </c:pt>
                <c:pt idx="377">
                  <c:v>41220</c:v>
                </c:pt>
                <c:pt idx="378">
                  <c:v>41221</c:v>
                </c:pt>
                <c:pt idx="379">
                  <c:v>41222</c:v>
                </c:pt>
                <c:pt idx="380">
                  <c:v>41225</c:v>
                </c:pt>
                <c:pt idx="381">
                  <c:v>41226</c:v>
                </c:pt>
                <c:pt idx="382">
                  <c:v>41227</c:v>
                </c:pt>
                <c:pt idx="383">
                  <c:v>41228</c:v>
                </c:pt>
                <c:pt idx="384">
                  <c:v>41229</c:v>
                </c:pt>
                <c:pt idx="385">
                  <c:v>41232</c:v>
                </c:pt>
                <c:pt idx="386">
                  <c:v>41233</c:v>
                </c:pt>
                <c:pt idx="387">
                  <c:v>41234</c:v>
                </c:pt>
                <c:pt idx="388">
                  <c:v>41235</c:v>
                </c:pt>
                <c:pt idx="389">
                  <c:v>41236</c:v>
                </c:pt>
                <c:pt idx="390">
                  <c:v>41239</c:v>
                </c:pt>
                <c:pt idx="391">
                  <c:v>41240</c:v>
                </c:pt>
                <c:pt idx="392">
                  <c:v>41241</c:v>
                </c:pt>
                <c:pt idx="393">
                  <c:v>41242</c:v>
                </c:pt>
                <c:pt idx="394">
                  <c:v>41243</c:v>
                </c:pt>
                <c:pt idx="395">
                  <c:v>41246</c:v>
                </c:pt>
                <c:pt idx="396">
                  <c:v>41247</c:v>
                </c:pt>
                <c:pt idx="397">
                  <c:v>41248</c:v>
                </c:pt>
                <c:pt idx="398">
                  <c:v>41249</c:v>
                </c:pt>
                <c:pt idx="399">
                  <c:v>41250</c:v>
                </c:pt>
                <c:pt idx="400">
                  <c:v>41253</c:v>
                </c:pt>
                <c:pt idx="401">
                  <c:v>41254</c:v>
                </c:pt>
                <c:pt idx="402">
                  <c:v>41255</c:v>
                </c:pt>
                <c:pt idx="403">
                  <c:v>41256</c:v>
                </c:pt>
                <c:pt idx="404">
                  <c:v>41257</c:v>
                </c:pt>
                <c:pt idx="405">
                  <c:v>41260</c:v>
                </c:pt>
                <c:pt idx="406">
                  <c:v>41261</c:v>
                </c:pt>
                <c:pt idx="407">
                  <c:v>41262</c:v>
                </c:pt>
                <c:pt idx="408">
                  <c:v>41263</c:v>
                </c:pt>
                <c:pt idx="409">
                  <c:v>41264</c:v>
                </c:pt>
                <c:pt idx="410">
                  <c:v>41270</c:v>
                </c:pt>
                <c:pt idx="411">
                  <c:v>41271</c:v>
                </c:pt>
                <c:pt idx="412">
                  <c:v>41276</c:v>
                </c:pt>
                <c:pt idx="413">
                  <c:v>41277</c:v>
                </c:pt>
                <c:pt idx="414">
                  <c:v>41278</c:v>
                </c:pt>
                <c:pt idx="415">
                  <c:v>41281</c:v>
                </c:pt>
                <c:pt idx="416">
                  <c:v>41282</c:v>
                </c:pt>
                <c:pt idx="417">
                  <c:v>41283</c:v>
                </c:pt>
                <c:pt idx="418">
                  <c:v>41284</c:v>
                </c:pt>
                <c:pt idx="419">
                  <c:v>41285</c:v>
                </c:pt>
                <c:pt idx="420">
                  <c:v>41288</c:v>
                </c:pt>
                <c:pt idx="421">
                  <c:v>41289</c:v>
                </c:pt>
                <c:pt idx="422">
                  <c:v>41290</c:v>
                </c:pt>
                <c:pt idx="423">
                  <c:v>41291</c:v>
                </c:pt>
                <c:pt idx="424">
                  <c:v>41292</c:v>
                </c:pt>
                <c:pt idx="425">
                  <c:v>41295</c:v>
                </c:pt>
                <c:pt idx="426">
                  <c:v>41296</c:v>
                </c:pt>
                <c:pt idx="427">
                  <c:v>41297</c:v>
                </c:pt>
                <c:pt idx="428">
                  <c:v>41298</c:v>
                </c:pt>
                <c:pt idx="429">
                  <c:v>41299</c:v>
                </c:pt>
                <c:pt idx="430">
                  <c:v>41302</c:v>
                </c:pt>
                <c:pt idx="431">
                  <c:v>41303</c:v>
                </c:pt>
                <c:pt idx="432">
                  <c:v>41304</c:v>
                </c:pt>
                <c:pt idx="433">
                  <c:v>41305</c:v>
                </c:pt>
                <c:pt idx="434">
                  <c:v>41306</c:v>
                </c:pt>
                <c:pt idx="435">
                  <c:v>41309</c:v>
                </c:pt>
                <c:pt idx="436">
                  <c:v>41310</c:v>
                </c:pt>
                <c:pt idx="437">
                  <c:v>41311</c:v>
                </c:pt>
                <c:pt idx="438">
                  <c:v>41312</c:v>
                </c:pt>
                <c:pt idx="439">
                  <c:v>41313</c:v>
                </c:pt>
                <c:pt idx="440">
                  <c:v>41316</c:v>
                </c:pt>
                <c:pt idx="441">
                  <c:v>41317</c:v>
                </c:pt>
                <c:pt idx="442">
                  <c:v>41318</c:v>
                </c:pt>
                <c:pt idx="443">
                  <c:v>41319</c:v>
                </c:pt>
                <c:pt idx="444">
                  <c:v>41320</c:v>
                </c:pt>
                <c:pt idx="445">
                  <c:v>41323</c:v>
                </c:pt>
                <c:pt idx="446">
                  <c:v>41324</c:v>
                </c:pt>
                <c:pt idx="447">
                  <c:v>41325</c:v>
                </c:pt>
                <c:pt idx="448">
                  <c:v>41326</c:v>
                </c:pt>
                <c:pt idx="449">
                  <c:v>41327</c:v>
                </c:pt>
                <c:pt idx="450">
                  <c:v>41330</c:v>
                </c:pt>
                <c:pt idx="451">
                  <c:v>41331</c:v>
                </c:pt>
                <c:pt idx="452">
                  <c:v>41332</c:v>
                </c:pt>
                <c:pt idx="453">
                  <c:v>41333</c:v>
                </c:pt>
                <c:pt idx="454">
                  <c:v>41334</c:v>
                </c:pt>
                <c:pt idx="455">
                  <c:v>41337</c:v>
                </c:pt>
                <c:pt idx="456">
                  <c:v>41338</c:v>
                </c:pt>
                <c:pt idx="457">
                  <c:v>41339</c:v>
                </c:pt>
                <c:pt idx="458">
                  <c:v>41340</c:v>
                </c:pt>
                <c:pt idx="459">
                  <c:v>41341</c:v>
                </c:pt>
                <c:pt idx="460">
                  <c:v>41344</c:v>
                </c:pt>
                <c:pt idx="461">
                  <c:v>41345</c:v>
                </c:pt>
                <c:pt idx="462">
                  <c:v>41346</c:v>
                </c:pt>
                <c:pt idx="463">
                  <c:v>41347</c:v>
                </c:pt>
                <c:pt idx="464">
                  <c:v>41348</c:v>
                </c:pt>
                <c:pt idx="465">
                  <c:v>41351</c:v>
                </c:pt>
                <c:pt idx="466">
                  <c:v>41352</c:v>
                </c:pt>
                <c:pt idx="467">
                  <c:v>41353</c:v>
                </c:pt>
                <c:pt idx="468">
                  <c:v>41354</c:v>
                </c:pt>
                <c:pt idx="469">
                  <c:v>41355</c:v>
                </c:pt>
                <c:pt idx="470">
                  <c:v>41358</c:v>
                </c:pt>
                <c:pt idx="471">
                  <c:v>41359</c:v>
                </c:pt>
                <c:pt idx="472">
                  <c:v>41360</c:v>
                </c:pt>
                <c:pt idx="473">
                  <c:v>41361</c:v>
                </c:pt>
                <c:pt idx="474">
                  <c:v>41366</c:v>
                </c:pt>
                <c:pt idx="475">
                  <c:v>41367</c:v>
                </c:pt>
                <c:pt idx="476">
                  <c:v>41368</c:v>
                </c:pt>
                <c:pt idx="477">
                  <c:v>41369</c:v>
                </c:pt>
                <c:pt idx="478">
                  <c:v>41372</c:v>
                </c:pt>
                <c:pt idx="479">
                  <c:v>41373</c:v>
                </c:pt>
                <c:pt idx="480">
                  <c:v>41374</c:v>
                </c:pt>
                <c:pt idx="481">
                  <c:v>41375</c:v>
                </c:pt>
                <c:pt idx="482">
                  <c:v>41376</c:v>
                </c:pt>
                <c:pt idx="483">
                  <c:v>41379</c:v>
                </c:pt>
                <c:pt idx="484">
                  <c:v>41381</c:v>
                </c:pt>
                <c:pt idx="485">
                  <c:v>41382</c:v>
                </c:pt>
                <c:pt idx="486">
                  <c:v>41383</c:v>
                </c:pt>
                <c:pt idx="487">
                  <c:v>41386</c:v>
                </c:pt>
                <c:pt idx="488">
                  <c:v>41387</c:v>
                </c:pt>
                <c:pt idx="489">
                  <c:v>41388</c:v>
                </c:pt>
                <c:pt idx="490">
                  <c:v>41389</c:v>
                </c:pt>
                <c:pt idx="491">
                  <c:v>41390</c:v>
                </c:pt>
                <c:pt idx="492">
                  <c:v>41393</c:v>
                </c:pt>
                <c:pt idx="493">
                  <c:v>41394</c:v>
                </c:pt>
                <c:pt idx="494">
                  <c:v>41396</c:v>
                </c:pt>
                <c:pt idx="495">
                  <c:v>41400</c:v>
                </c:pt>
                <c:pt idx="496">
                  <c:v>41401</c:v>
                </c:pt>
                <c:pt idx="497">
                  <c:v>41402</c:v>
                </c:pt>
                <c:pt idx="498">
                  <c:v>41403</c:v>
                </c:pt>
                <c:pt idx="499">
                  <c:v>41404</c:v>
                </c:pt>
                <c:pt idx="500">
                  <c:v>41407</c:v>
                </c:pt>
                <c:pt idx="501">
                  <c:v>41408</c:v>
                </c:pt>
                <c:pt idx="502">
                  <c:v>41409</c:v>
                </c:pt>
                <c:pt idx="503">
                  <c:v>41410</c:v>
                </c:pt>
                <c:pt idx="504">
                  <c:v>41411</c:v>
                </c:pt>
                <c:pt idx="505">
                  <c:v>41414</c:v>
                </c:pt>
                <c:pt idx="506">
                  <c:v>41415</c:v>
                </c:pt>
                <c:pt idx="507">
                  <c:v>41416</c:v>
                </c:pt>
                <c:pt idx="508">
                  <c:v>41417</c:v>
                </c:pt>
                <c:pt idx="509">
                  <c:v>41418</c:v>
                </c:pt>
                <c:pt idx="510">
                  <c:v>41421</c:v>
                </c:pt>
                <c:pt idx="511">
                  <c:v>41422</c:v>
                </c:pt>
                <c:pt idx="512">
                  <c:v>41423</c:v>
                </c:pt>
                <c:pt idx="513">
                  <c:v>41425</c:v>
                </c:pt>
                <c:pt idx="514">
                  <c:v>41428</c:v>
                </c:pt>
                <c:pt idx="515">
                  <c:v>41429</c:v>
                </c:pt>
                <c:pt idx="516">
                  <c:v>41430</c:v>
                </c:pt>
                <c:pt idx="517">
                  <c:v>41431</c:v>
                </c:pt>
                <c:pt idx="518">
                  <c:v>41432</c:v>
                </c:pt>
                <c:pt idx="519">
                  <c:v>41435</c:v>
                </c:pt>
                <c:pt idx="520">
                  <c:v>41436</c:v>
                </c:pt>
                <c:pt idx="521">
                  <c:v>41437</c:v>
                </c:pt>
                <c:pt idx="522">
                  <c:v>41438</c:v>
                </c:pt>
                <c:pt idx="523">
                  <c:v>41439</c:v>
                </c:pt>
                <c:pt idx="524">
                  <c:v>41442</c:v>
                </c:pt>
                <c:pt idx="525">
                  <c:v>41443</c:v>
                </c:pt>
                <c:pt idx="526">
                  <c:v>41444</c:v>
                </c:pt>
                <c:pt idx="527">
                  <c:v>41445</c:v>
                </c:pt>
                <c:pt idx="528">
                  <c:v>41446</c:v>
                </c:pt>
                <c:pt idx="529">
                  <c:v>41449</c:v>
                </c:pt>
                <c:pt idx="530">
                  <c:v>41450</c:v>
                </c:pt>
                <c:pt idx="531">
                  <c:v>41451</c:v>
                </c:pt>
                <c:pt idx="532">
                  <c:v>41452</c:v>
                </c:pt>
                <c:pt idx="533">
                  <c:v>41453</c:v>
                </c:pt>
                <c:pt idx="534">
                  <c:v>41456</c:v>
                </c:pt>
                <c:pt idx="535">
                  <c:v>41457</c:v>
                </c:pt>
                <c:pt idx="536">
                  <c:v>41458</c:v>
                </c:pt>
                <c:pt idx="537">
                  <c:v>41459</c:v>
                </c:pt>
                <c:pt idx="538">
                  <c:v>41460</c:v>
                </c:pt>
                <c:pt idx="539">
                  <c:v>41463</c:v>
                </c:pt>
                <c:pt idx="540">
                  <c:v>41464</c:v>
                </c:pt>
                <c:pt idx="541">
                  <c:v>41465</c:v>
                </c:pt>
                <c:pt idx="542">
                  <c:v>41466</c:v>
                </c:pt>
                <c:pt idx="543">
                  <c:v>41467</c:v>
                </c:pt>
                <c:pt idx="544">
                  <c:v>41470</c:v>
                </c:pt>
                <c:pt idx="545">
                  <c:v>41471</c:v>
                </c:pt>
                <c:pt idx="546">
                  <c:v>41472</c:v>
                </c:pt>
                <c:pt idx="547">
                  <c:v>41473</c:v>
                </c:pt>
                <c:pt idx="548">
                  <c:v>41474</c:v>
                </c:pt>
                <c:pt idx="549">
                  <c:v>41477</c:v>
                </c:pt>
                <c:pt idx="550">
                  <c:v>41478</c:v>
                </c:pt>
                <c:pt idx="551">
                  <c:v>41479</c:v>
                </c:pt>
                <c:pt idx="552">
                  <c:v>41480</c:v>
                </c:pt>
                <c:pt idx="553">
                  <c:v>41481</c:v>
                </c:pt>
                <c:pt idx="554">
                  <c:v>41484</c:v>
                </c:pt>
                <c:pt idx="555">
                  <c:v>41485</c:v>
                </c:pt>
                <c:pt idx="556">
                  <c:v>41486</c:v>
                </c:pt>
                <c:pt idx="557">
                  <c:v>41487</c:v>
                </c:pt>
                <c:pt idx="558">
                  <c:v>41488</c:v>
                </c:pt>
                <c:pt idx="559">
                  <c:v>41491</c:v>
                </c:pt>
                <c:pt idx="560">
                  <c:v>41492</c:v>
                </c:pt>
                <c:pt idx="561">
                  <c:v>41493</c:v>
                </c:pt>
                <c:pt idx="562">
                  <c:v>41494</c:v>
                </c:pt>
                <c:pt idx="563">
                  <c:v>41495</c:v>
                </c:pt>
                <c:pt idx="564">
                  <c:v>41498</c:v>
                </c:pt>
                <c:pt idx="565">
                  <c:v>41499</c:v>
                </c:pt>
                <c:pt idx="566">
                  <c:v>41500</c:v>
                </c:pt>
                <c:pt idx="567">
                  <c:v>41502</c:v>
                </c:pt>
                <c:pt idx="568">
                  <c:v>41505</c:v>
                </c:pt>
                <c:pt idx="569">
                  <c:v>41506</c:v>
                </c:pt>
                <c:pt idx="570">
                  <c:v>41507</c:v>
                </c:pt>
                <c:pt idx="571">
                  <c:v>41508</c:v>
                </c:pt>
                <c:pt idx="572">
                  <c:v>41509</c:v>
                </c:pt>
                <c:pt idx="573">
                  <c:v>41512</c:v>
                </c:pt>
                <c:pt idx="574">
                  <c:v>41513</c:v>
                </c:pt>
                <c:pt idx="575">
                  <c:v>41514</c:v>
                </c:pt>
                <c:pt idx="576">
                  <c:v>41515</c:v>
                </c:pt>
                <c:pt idx="577">
                  <c:v>41516</c:v>
                </c:pt>
                <c:pt idx="578">
                  <c:v>41519</c:v>
                </c:pt>
                <c:pt idx="579">
                  <c:v>41520</c:v>
                </c:pt>
                <c:pt idx="580">
                  <c:v>41521</c:v>
                </c:pt>
                <c:pt idx="581">
                  <c:v>41522</c:v>
                </c:pt>
                <c:pt idx="582">
                  <c:v>41523</c:v>
                </c:pt>
                <c:pt idx="583">
                  <c:v>41526</c:v>
                </c:pt>
                <c:pt idx="584">
                  <c:v>41527</c:v>
                </c:pt>
                <c:pt idx="585">
                  <c:v>41528</c:v>
                </c:pt>
                <c:pt idx="586">
                  <c:v>41529</c:v>
                </c:pt>
                <c:pt idx="587">
                  <c:v>41530</c:v>
                </c:pt>
                <c:pt idx="588">
                  <c:v>41533</c:v>
                </c:pt>
                <c:pt idx="589">
                  <c:v>41534</c:v>
                </c:pt>
                <c:pt idx="590">
                  <c:v>41535</c:v>
                </c:pt>
                <c:pt idx="591">
                  <c:v>41536</c:v>
                </c:pt>
                <c:pt idx="592">
                  <c:v>41537</c:v>
                </c:pt>
                <c:pt idx="593">
                  <c:v>41540</c:v>
                </c:pt>
                <c:pt idx="594">
                  <c:v>41541</c:v>
                </c:pt>
                <c:pt idx="595">
                  <c:v>41542</c:v>
                </c:pt>
                <c:pt idx="596">
                  <c:v>41543</c:v>
                </c:pt>
                <c:pt idx="597">
                  <c:v>41544</c:v>
                </c:pt>
                <c:pt idx="598">
                  <c:v>41547</c:v>
                </c:pt>
                <c:pt idx="599">
                  <c:v>41548</c:v>
                </c:pt>
                <c:pt idx="600">
                  <c:v>41549</c:v>
                </c:pt>
                <c:pt idx="601">
                  <c:v>41550</c:v>
                </c:pt>
                <c:pt idx="602">
                  <c:v>41551</c:v>
                </c:pt>
                <c:pt idx="603">
                  <c:v>41554</c:v>
                </c:pt>
                <c:pt idx="604">
                  <c:v>41555</c:v>
                </c:pt>
                <c:pt idx="605">
                  <c:v>41556</c:v>
                </c:pt>
                <c:pt idx="606">
                  <c:v>41557</c:v>
                </c:pt>
                <c:pt idx="607">
                  <c:v>41558</c:v>
                </c:pt>
                <c:pt idx="608">
                  <c:v>41561</c:v>
                </c:pt>
                <c:pt idx="609">
                  <c:v>41562</c:v>
                </c:pt>
                <c:pt idx="610">
                  <c:v>41563</c:v>
                </c:pt>
                <c:pt idx="611">
                  <c:v>41564</c:v>
                </c:pt>
                <c:pt idx="612">
                  <c:v>41565</c:v>
                </c:pt>
                <c:pt idx="613">
                  <c:v>41568</c:v>
                </c:pt>
                <c:pt idx="614">
                  <c:v>41569</c:v>
                </c:pt>
                <c:pt idx="615">
                  <c:v>41570</c:v>
                </c:pt>
                <c:pt idx="616">
                  <c:v>41571</c:v>
                </c:pt>
                <c:pt idx="617">
                  <c:v>41572</c:v>
                </c:pt>
                <c:pt idx="618">
                  <c:v>41575</c:v>
                </c:pt>
                <c:pt idx="619">
                  <c:v>41576</c:v>
                </c:pt>
                <c:pt idx="620">
                  <c:v>41577</c:v>
                </c:pt>
                <c:pt idx="621">
                  <c:v>41578</c:v>
                </c:pt>
                <c:pt idx="622">
                  <c:v>41582</c:v>
                </c:pt>
                <c:pt idx="623">
                  <c:v>41583</c:v>
                </c:pt>
                <c:pt idx="624">
                  <c:v>41584</c:v>
                </c:pt>
                <c:pt idx="625">
                  <c:v>41585</c:v>
                </c:pt>
                <c:pt idx="626">
                  <c:v>41586</c:v>
                </c:pt>
                <c:pt idx="627">
                  <c:v>41590</c:v>
                </c:pt>
                <c:pt idx="628">
                  <c:v>41591</c:v>
                </c:pt>
                <c:pt idx="629">
                  <c:v>41592</c:v>
                </c:pt>
                <c:pt idx="630">
                  <c:v>41593</c:v>
                </c:pt>
                <c:pt idx="631">
                  <c:v>41596</c:v>
                </c:pt>
                <c:pt idx="632">
                  <c:v>41597</c:v>
                </c:pt>
                <c:pt idx="633">
                  <c:v>41598</c:v>
                </c:pt>
                <c:pt idx="634">
                  <c:v>41599</c:v>
                </c:pt>
                <c:pt idx="635">
                  <c:v>41600</c:v>
                </c:pt>
                <c:pt idx="636">
                  <c:v>41603</c:v>
                </c:pt>
                <c:pt idx="637">
                  <c:v>41604</c:v>
                </c:pt>
                <c:pt idx="638">
                  <c:v>41605</c:v>
                </c:pt>
                <c:pt idx="639">
                  <c:v>41606</c:v>
                </c:pt>
                <c:pt idx="640">
                  <c:v>41607</c:v>
                </c:pt>
                <c:pt idx="641">
                  <c:v>41610</c:v>
                </c:pt>
                <c:pt idx="642">
                  <c:v>41611</c:v>
                </c:pt>
                <c:pt idx="643">
                  <c:v>41612</c:v>
                </c:pt>
                <c:pt idx="644">
                  <c:v>41613</c:v>
                </c:pt>
                <c:pt idx="645">
                  <c:v>41614</c:v>
                </c:pt>
                <c:pt idx="646">
                  <c:v>41617</c:v>
                </c:pt>
                <c:pt idx="647">
                  <c:v>41618</c:v>
                </c:pt>
                <c:pt idx="648">
                  <c:v>41619</c:v>
                </c:pt>
                <c:pt idx="649">
                  <c:v>41620</c:v>
                </c:pt>
                <c:pt idx="650">
                  <c:v>41621</c:v>
                </c:pt>
                <c:pt idx="651">
                  <c:v>41624</c:v>
                </c:pt>
                <c:pt idx="652">
                  <c:v>41625</c:v>
                </c:pt>
                <c:pt idx="653">
                  <c:v>41626</c:v>
                </c:pt>
                <c:pt idx="654">
                  <c:v>41627</c:v>
                </c:pt>
                <c:pt idx="655">
                  <c:v>41628</c:v>
                </c:pt>
                <c:pt idx="656">
                  <c:v>41631</c:v>
                </c:pt>
                <c:pt idx="657">
                  <c:v>41635</c:v>
                </c:pt>
                <c:pt idx="658">
                  <c:v>41638</c:v>
                </c:pt>
                <c:pt idx="659">
                  <c:v>41641</c:v>
                </c:pt>
                <c:pt idx="660">
                  <c:v>41642</c:v>
                </c:pt>
                <c:pt idx="661">
                  <c:v>41646</c:v>
                </c:pt>
                <c:pt idx="662">
                  <c:v>41647</c:v>
                </c:pt>
                <c:pt idx="663">
                  <c:v>41648</c:v>
                </c:pt>
                <c:pt idx="664">
                  <c:v>41649</c:v>
                </c:pt>
                <c:pt idx="665">
                  <c:v>41652</c:v>
                </c:pt>
                <c:pt idx="666">
                  <c:v>41653</c:v>
                </c:pt>
                <c:pt idx="667">
                  <c:v>41654</c:v>
                </c:pt>
                <c:pt idx="668">
                  <c:v>41655</c:v>
                </c:pt>
                <c:pt idx="669">
                  <c:v>41656</c:v>
                </c:pt>
                <c:pt idx="670">
                  <c:v>41659</c:v>
                </c:pt>
                <c:pt idx="671">
                  <c:v>41660</c:v>
                </c:pt>
                <c:pt idx="672">
                  <c:v>41661</c:v>
                </c:pt>
                <c:pt idx="673">
                  <c:v>41662</c:v>
                </c:pt>
                <c:pt idx="674">
                  <c:v>41663</c:v>
                </c:pt>
                <c:pt idx="675">
                  <c:v>41666</c:v>
                </c:pt>
                <c:pt idx="676">
                  <c:v>41667</c:v>
                </c:pt>
                <c:pt idx="677">
                  <c:v>41668</c:v>
                </c:pt>
                <c:pt idx="678">
                  <c:v>41669</c:v>
                </c:pt>
                <c:pt idx="679">
                  <c:v>41670</c:v>
                </c:pt>
                <c:pt idx="680">
                  <c:v>41673</c:v>
                </c:pt>
                <c:pt idx="681">
                  <c:v>41674</c:v>
                </c:pt>
                <c:pt idx="682">
                  <c:v>41675</c:v>
                </c:pt>
                <c:pt idx="683">
                  <c:v>41676</c:v>
                </c:pt>
                <c:pt idx="684">
                  <c:v>41677</c:v>
                </c:pt>
                <c:pt idx="685">
                  <c:v>41680</c:v>
                </c:pt>
                <c:pt idx="686">
                  <c:v>41681</c:v>
                </c:pt>
                <c:pt idx="687">
                  <c:v>41682</c:v>
                </c:pt>
                <c:pt idx="688">
                  <c:v>41683</c:v>
                </c:pt>
                <c:pt idx="689">
                  <c:v>41684</c:v>
                </c:pt>
                <c:pt idx="690">
                  <c:v>41687</c:v>
                </c:pt>
                <c:pt idx="691">
                  <c:v>41688</c:v>
                </c:pt>
                <c:pt idx="692">
                  <c:v>41689</c:v>
                </c:pt>
                <c:pt idx="693">
                  <c:v>41690</c:v>
                </c:pt>
                <c:pt idx="694">
                  <c:v>41691</c:v>
                </c:pt>
                <c:pt idx="695">
                  <c:v>41694</c:v>
                </c:pt>
                <c:pt idx="696">
                  <c:v>41695</c:v>
                </c:pt>
                <c:pt idx="697">
                  <c:v>41696</c:v>
                </c:pt>
                <c:pt idx="698">
                  <c:v>41697</c:v>
                </c:pt>
                <c:pt idx="699">
                  <c:v>41698</c:v>
                </c:pt>
                <c:pt idx="700">
                  <c:v>41701</c:v>
                </c:pt>
                <c:pt idx="701">
                  <c:v>41702</c:v>
                </c:pt>
                <c:pt idx="702">
                  <c:v>41703</c:v>
                </c:pt>
                <c:pt idx="703">
                  <c:v>41704</c:v>
                </c:pt>
                <c:pt idx="704">
                  <c:v>41705</c:v>
                </c:pt>
                <c:pt idx="705">
                  <c:v>41708</c:v>
                </c:pt>
                <c:pt idx="706">
                  <c:v>41709</c:v>
                </c:pt>
                <c:pt idx="707">
                  <c:v>41710</c:v>
                </c:pt>
                <c:pt idx="708">
                  <c:v>41711</c:v>
                </c:pt>
                <c:pt idx="709">
                  <c:v>41712</c:v>
                </c:pt>
                <c:pt idx="710">
                  <c:v>41715</c:v>
                </c:pt>
                <c:pt idx="711">
                  <c:v>41716</c:v>
                </c:pt>
                <c:pt idx="712">
                  <c:v>41717</c:v>
                </c:pt>
                <c:pt idx="713">
                  <c:v>41718</c:v>
                </c:pt>
                <c:pt idx="714">
                  <c:v>41719</c:v>
                </c:pt>
                <c:pt idx="715">
                  <c:v>41722</c:v>
                </c:pt>
                <c:pt idx="716">
                  <c:v>41723</c:v>
                </c:pt>
                <c:pt idx="717">
                  <c:v>41724</c:v>
                </c:pt>
                <c:pt idx="718">
                  <c:v>41725</c:v>
                </c:pt>
                <c:pt idx="719">
                  <c:v>41726</c:v>
                </c:pt>
                <c:pt idx="720">
                  <c:v>41729</c:v>
                </c:pt>
                <c:pt idx="721">
                  <c:v>41730</c:v>
                </c:pt>
                <c:pt idx="722">
                  <c:v>41731</c:v>
                </c:pt>
                <c:pt idx="723">
                  <c:v>41732</c:v>
                </c:pt>
                <c:pt idx="724">
                  <c:v>41733</c:v>
                </c:pt>
                <c:pt idx="725">
                  <c:v>41736</c:v>
                </c:pt>
                <c:pt idx="726">
                  <c:v>41737</c:v>
                </c:pt>
                <c:pt idx="727">
                  <c:v>41738</c:v>
                </c:pt>
                <c:pt idx="728">
                  <c:v>41739</c:v>
                </c:pt>
                <c:pt idx="729">
                  <c:v>41740</c:v>
                </c:pt>
                <c:pt idx="730">
                  <c:v>41743</c:v>
                </c:pt>
                <c:pt idx="731">
                  <c:v>41744</c:v>
                </c:pt>
                <c:pt idx="732">
                  <c:v>41745</c:v>
                </c:pt>
                <c:pt idx="733">
                  <c:v>41746</c:v>
                </c:pt>
                <c:pt idx="734">
                  <c:v>41751</c:v>
                </c:pt>
                <c:pt idx="735">
                  <c:v>41752</c:v>
                </c:pt>
                <c:pt idx="736">
                  <c:v>41753</c:v>
                </c:pt>
                <c:pt idx="737">
                  <c:v>41754</c:v>
                </c:pt>
                <c:pt idx="738">
                  <c:v>41757</c:v>
                </c:pt>
                <c:pt idx="739">
                  <c:v>41758</c:v>
                </c:pt>
                <c:pt idx="740">
                  <c:v>41759</c:v>
                </c:pt>
                <c:pt idx="741">
                  <c:v>41761</c:v>
                </c:pt>
                <c:pt idx="742">
                  <c:v>41764</c:v>
                </c:pt>
                <c:pt idx="743">
                  <c:v>41765</c:v>
                </c:pt>
                <c:pt idx="744">
                  <c:v>41766</c:v>
                </c:pt>
                <c:pt idx="745">
                  <c:v>41767</c:v>
                </c:pt>
                <c:pt idx="746">
                  <c:v>41768</c:v>
                </c:pt>
                <c:pt idx="747">
                  <c:v>41771</c:v>
                </c:pt>
                <c:pt idx="748">
                  <c:v>41772</c:v>
                </c:pt>
                <c:pt idx="749">
                  <c:v>41773</c:v>
                </c:pt>
                <c:pt idx="750">
                  <c:v>41774</c:v>
                </c:pt>
                <c:pt idx="751">
                  <c:v>41775</c:v>
                </c:pt>
                <c:pt idx="752">
                  <c:v>41778</c:v>
                </c:pt>
                <c:pt idx="753">
                  <c:v>41779</c:v>
                </c:pt>
                <c:pt idx="754">
                  <c:v>41780</c:v>
                </c:pt>
                <c:pt idx="755">
                  <c:v>41781</c:v>
                </c:pt>
                <c:pt idx="756">
                  <c:v>41782</c:v>
                </c:pt>
                <c:pt idx="757">
                  <c:v>41785</c:v>
                </c:pt>
                <c:pt idx="758">
                  <c:v>41786</c:v>
                </c:pt>
                <c:pt idx="759">
                  <c:v>41787</c:v>
                </c:pt>
                <c:pt idx="760">
                  <c:v>41788</c:v>
                </c:pt>
                <c:pt idx="761">
                  <c:v>41789</c:v>
                </c:pt>
                <c:pt idx="762">
                  <c:v>41792</c:v>
                </c:pt>
                <c:pt idx="763">
                  <c:v>41793</c:v>
                </c:pt>
                <c:pt idx="764">
                  <c:v>41794</c:v>
                </c:pt>
                <c:pt idx="765">
                  <c:v>41795</c:v>
                </c:pt>
                <c:pt idx="766">
                  <c:v>41796</c:v>
                </c:pt>
                <c:pt idx="767">
                  <c:v>41799</c:v>
                </c:pt>
                <c:pt idx="768">
                  <c:v>41800</c:v>
                </c:pt>
                <c:pt idx="769">
                  <c:v>41801</c:v>
                </c:pt>
                <c:pt idx="770">
                  <c:v>41802</c:v>
                </c:pt>
                <c:pt idx="771">
                  <c:v>41803</c:v>
                </c:pt>
                <c:pt idx="772">
                  <c:v>41806</c:v>
                </c:pt>
                <c:pt idx="773">
                  <c:v>41807</c:v>
                </c:pt>
                <c:pt idx="774">
                  <c:v>41808</c:v>
                </c:pt>
                <c:pt idx="775">
                  <c:v>41810</c:v>
                </c:pt>
                <c:pt idx="776">
                  <c:v>41813</c:v>
                </c:pt>
                <c:pt idx="777">
                  <c:v>41814</c:v>
                </c:pt>
                <c:pt idx="778">
                  <c:v>41815</c:v>
                </c:pt>
                <c:pt idx="779">
                  <c:v>41816</c:v>
                </c:pt>
                <c:pt idx="780">
                  <c:v>41817</c:v>
                </c:pt>
                <c:pt idx="781">
                  <c:v>41820</c:v>
                </c:pt>
                <c:pt idx="782">
                  <c:v>41821</c:v>
                </c:pt>
                <c:pt idx="783">
                  <c:v>41822</c:v>
                </c:pt>
                <c:pt idx="784">
                  <c:v>41823</c:v>
                </c:pt>
                <c:pt idx="785">
                  <c:v>41824</c:v>
                </c:pt>
                <c:pt idx="786">
                  <c:v>41827</c:v>
                </c:pt>
                <c:pt idx="787">
                  <c:v>41828</c:v>
                </c:pt>
                <c:pt idx="788">
                  <c:v>41829</c:v>
                </c:pt>
                <c:pt idx="789">
                  <c:v>41830</c:v>
                </c:pt>
                <c:pt idx="790">
                  <c:v>41831</c:v>
                </c:pt>
                <c:pt idx="791">
                  <c:v>41834</c:v>
                </c:pt>
                <c:pt idx="792">
                  <c:v>41835</c:v>
                </c:pt>
                <c:pt idx="793">
                  <c:v>41836</c:v>
                </c:pt>
                <c:pt idx="794">
                  <c:v>41837</c:v>
                </c:pt>
                <c:pt idx="795">
                  <c:v>41838</c:v>
                </c:pt>
                <c:pt idx="796">
                  <c:v>41841</c:v>
                </c:pt>
                <c:pt idx="797">
                  <c:v>41842</c:v>
                </c:pt>
                <c:pt idx="798">
                  <c:v>41843</c:v>
                </c:pt>
                <c:pt idx="799">
                  <c:v>41844</c:v>
                </c:pt>
                <c:pt idx="800">
                  <c:v>41845</c:v>
                </c:pt>
                <c:pt idx="801">
                  <c:v>41848</c:v>
                </c:pt>
                <c:pt idx="802">
                  <c:v>41849</c:v>
                </c:pt>
                <c:pt idx="803">
                  <c:v>41850</c:v>
                </c:pt>
                <c:pt idx="804">
                  <c:v>41851</c:v>
                </c:pt>
                <c:pt idx="805">
                  <c:v>41852</c:v>
                </c:pt>
                <c:pt idx="806">
                  <c:v>41855</c:v>
                </c:pt>
                <c:pt idx="807">
                  <c:v>41856</c:v>
                </c:pt>
                <c:pt idx="808">
                  <c:v>41857</c:v>
                </c:pt>
                <c:pt idx="809">
                  <c:v>41858</c:v>
                </c:pt>
                <c:pt idx="810">
                  <c:v>41859</c:v>
                </c:pt>
                <c:pt idx="811">
                  <c:v>41862</c:v>
                </c:pt>
                <c:pt idx="812">
                  <c:v>41863</c:v>
                </c:pt>
                <c:pt idx="813">
                  <c:v>41864</c:v>
                </c:pt>
                <c:pt idx="814">
                  <c:v>41865</c:v>
                </c:pt>
                <c:pt idx="815">
                  <c:v>41869</c:v>
                </c:pt>
                <c:pt idx="816">
                  <c:v>41870</c:v>
                </c:pt>
                <c:pt idx="817">
                  <c:v>41871</c:v>
                </c:pt>
                <c:pt idx="818">
                  <c:v>41872</c:v>
                </c:pt>
                <c:pt idx="819">
                  <c:v>41873</c:v>
                </c:pt>
                <c:pt idx="820">
                  <c:v>41876</c:v>
                </c:pt>
                <c:pt idx="821">
                  <c:v>41877</c:v>
                </c:pt>
                <c:pt idx="822">
                  <c:v>41878</c:v>
                </c:pt>
                <c:pt idx="823">
                  <c:v>41879</c:v>
                </c:pt>
                <c:pt idx="824">
                  <c:v>41880</c:v>
                </c:pt>
                <c:pt idx="825">
                  <c:v>41883</c:v>
                </c:pt>
                <c:pt idx="826">
                  <c:v>41884</c:v>
                </c:pt>
                <c:pt idx="827">
                  <c:v>41885</c:v>
                </c:pt>
                <c:pt idx="828">
                  <c:v>41886</c:v>
                </c:pt>
                <c:pt idx="829">
                  <c:v>41887</c:v>
                </c:pt>
                <c:pt idx="830">
                  <c:v>41890</c:v>
                </c:pt>
                <c:pt idx="831">
                  <c:v>41891</c:v>
                </c:pt>
                <c:pt idx="832">
                  <c:v>41892</c:v>
                </c:pt>
                <c:pt idx="833">
                  <c:v>41893</c:v>
                </c:pt>
                <c:pt idx="834">
                  <c:v>41894</c:v>
                </c:pt>
                <c:pt idx="835">
                  <c:v>41897</c:v>
                </c:pt>
                <c:pt idx="836">
                  <c:v>41898</c:v>
                </c:pt>
                <c:pt idx="837">
                  <c:v>41899</c:v>
                </c:pt>
                <c:pt idx="838">
                  <c:v>41900</c:v>
                </c:pt>
                <c:pt idx="839">
                  <c:v>41901</c:v>
                </c:pt>
                <c:pt idx="840">
                  <c:v>41904</c:v>
                </c:pt>
                <c:pt idx="841">
                  <c:v>41905</c:v>
                </c:pt>
                <c:pt idx="842">
                  <c:v>41906</c:v>
                </c:pt>
                <c:pt idx="843">
                  <c:v>41907</c:v>
                </c:pt>
                <c:pt idx="844">
                  <c:v>41908</c:v>
                </c:pt>
                <c:pt idx="845">
                  <c:v>41911</c:v>
                </c:pt>
                <c:pt idx="846">
                  <c:v>41912</c:v>
                </c:pt>
                <c:pt idx="847">
                  <c:v>41913</c:v>
                </c:pt>
                <c:pt idx="848">
                  <c:v>41914</c:v>
                </c:pt>
                <c:pt idx="849">
                  <c:v>41915</c:v>
                </c:pt>
                <c:pt idx="850">
                  <c:v>41918</c:v>
                </c:pt>
                <c:pt idx="851">
                  <c:v>41919</c:v>
                </c:pt>
                <c:pt idx="852">
                  <c:v>41920</c:v>
                </c:pt>
                <c:pt idx="853">
                  <c:v>41921</c:v>
                </c:pt>
                <c:pt idx="854">
                  <c:v>41922</c:v>
                </c:pt>
                <c:pt idx="855">
                  <c:v>41925</c:v>
                </c:pt>
                <c:pt idx="856">
                  <c:v>41926</c:v>
                </c:pt>
                <c:pt idx="857">
                  <c:v>41927</c:v>
                </c:pt>
                <c:pt idx="858">
                  <c:v>41928</c:v>
                </c:pt>
                <c:pt idx="859">
                  <c:v>41929</c:v>
                </c:pt>
                <c:pt idx="860">
                  <c:v>41932</c:v>
                </c:pt>
                <c:pt idx="861">
                  <c:v>41933</c:v>
                </c:pt>
                <c:pt idx="862">
                  <c:v>41934</c:v>
                </c:pt>
                <c:pt idx="863">
                  <c:v>41935</c:v>
                </c:pt>
                <c:pt idx="864">
                  <c:v>41936</c:v>
                </c:pt>
                <c:pt idx="865">
                  <c:v>41939</c:v>
                </c:pt>
                <c:pt idx="866">
                  <c:v>41940</c:v>
                </c:pt>
                <c:pt idx="867">
                  <c:v>41941</c:v>
                </c:pt>
                <c:pt idx="868">
                  <c:v>41942</c:v>
                </c:pt>
                <c:pt idx="869">
                  <c:v>41943</c:v>
                </c:pt>
                <c:pt idx="870">
                  <c:v>41946</c:v>
                </c:pt>
                <c:pt idx="871">
                  <c:v>41947</c:v>
                </c:pt>
                <c:pt idx="872">
                  <c:v>41948</c:v>
                </c:pt>
                <c:pt idx="873">
                  <c:v>41949</c:v>
                </c:pt>
                <c:pt idx="874">
                  <c:v>41950</c:v>
                </c:pt>
                <c:pt idx="875">
                  <c:v>41953</c:v>
                </c:pt>
                <c:pt idx="876">
                  <c:v>41955</c:v>
                </c:pt>
                <c:pt idx="877">
                  <c:v>41956</c:v>
                </c:pt>
                <c:pt idx="878">
                  <c:v>41957</c:v>
                </c:pt>
                <c:pt idx="879">
                  <c:v>41960</c:v>
                </c:pt>
                <c:pt idx="880">
                  <c:v>41961</c:v>
                </c:pt>
                <c:pt idx="881">
                  <c:v>41962</c:v>
                </c:pt>
                <c:pt idx="882">
                  <c:v>41963</c:v>
                </c:pt>
                <c:pt idx="883">
                  <c:v>41964</c:v>
                </c:pt>
                <c:pt idx="884">
                  <c:v>41967</c:v>
                </c:pt>
                <c:pt idx="885">
                  <c:v>41968</c:v>
                </c:pt>
                <c:pt idx="886">
                  <c:v>41969</c:v>
                </c:pt>
                <c:pt idx="887">
                  <c:v>41970</c:v>
                </c:pt>
                <c:pt idx="888">
                  <c:v>41971</c:v>
                </c:pt>
                <c:pt idx="889">
                  <c:v>41974</c:v>
                </c:pt>
                <c:pt idx="890">
                  <c:v>41975</c:v>
                </c:pt>
                <c:pt idx="891">
                  <c:v>41976</c:v>
                </c:pt>
                <c:pt idx="892">
                  <c:v>41977</c:v>
                </c:pt>
                <c:pt idx="893">
                  <c:v>41978</c:v>
                </c:pt>
                <c:pt idx="894">
                  <c:v>41981</c:v>
                </c:pt>
                <c:pt idx="895">
                  <c:v>41982</c:v>
                </c:pt>
                <c:pt idx="896">
                  <c:v>41983</c:v>
                </c:pt>
                <c:pt idx="897">
                  <c:v>41984</c:v>
                </c:pt>
                <c:pt idx="898">
                  <c:v>41985</c:v>
                </c:pt>
                <c:pt idx="899">
                  <c:v>41988</c:v>
                </c:pt>
                <c:pt idx="900">
                  <c:v>41989</c:v>
                </c:pt>
                <c:pt idx="901">
                  <c:v>41990</c:v>
                </c:pt>
                <c:pt idx="902">
                  <c:v>41991</c:v>
                </c:pt>
                <c:pt idx="903">
                  <c:v>41992</c:v>
                </c:pt>
                <c:pt idx="904">
                  <c:v>41995</c:v>
                </c:pt>
                <c:pt idx="905">
                  <c:v>41996</c:v>
                </c:pt>
                <c:pt idx="906">
                  <c:v>42002</c:v>
                </c:pt>
                <c:pt idx="907">
                  <c:v>42003</c:v>
                </c:pt>
                <c:pt idx="908">
                  <c:v>42006</c:v>
                </c:pt>
                <c:pt idx="909">
                  <c:v>42009</c:v>
                </c:pt>
                <c:pt idx="910">
                  <c:v>42011</c:v>
                </c:pt>
                <c:pt idx="911">
                  <c:v>42012</c:v>
                </c:pt>
                <c:pt idx="912">
                  <c:v>42013</c:v>
                </c:pt>
                <c:pt idx="913">
                  <c:v>42016</c:v>
                </c:pt>
                <c:pt idx="914">
                  <c:v>42017</c:v>
                </c:pt>
                <c:pt idx="915">
                  <c:v>42018</c:v>
                </c:pt>
                <c:pt idx="916">
                  <c:v>42019</c:v>
                </c:pt>
                <c:pt idx="917">
                  <c:v>42020</c:v>
                </c:pt>
                <c:pt idx="918">
                  <c:v>42023</c:v>
                </c:pt>
                <c:pt idx="919">
                  <c:v>42024</c:v>
                </c:pt>
                <c:pt idx="920">
                  <c:v>42025</c:v>
                </c:pt>
                <c:pt idx="921">
                  <c:v>42026</c:v>
                </c:pt>
                <c:pt idx="922">
                  <c:v>42027</c:v>
                </c:pt>
                <c:pt idx="923">
                  <c:v>42030</c:v>
                </c:pt>
                <c:pt idx="924">
                  <c:v>42031</c:v>
                </c:pt>
                <c:pt idx="925">
                  <c:v>42032</c:v>
                </c:pt>
                <c:pt idx="926">
                  <c:v>42033</c:v>
                </c:pt>
                <c:pt idx="927">
                  <c:v>42034</c:v>
                </c:pt>
                <c:pt idx="928">
                  <c:v>42037</c:v>
                </c:pt>
                <c:pt idx="929">
                  <c:v>42038</c:v>
                </c:pt>
                <c:pt idx="930">
                  <c:v>42039</c:v>
                </c:pt>
                <c:pt idx="931">
                  <c:v>42040</c:v>
                </c:pt>
                <c:pt idx="932">
                  <c:v>42041</c:v>
                </c:pt>
                <c:pt idx="933">
                  <c:v>42044</c:v>
                </c:pt>
                <c:pt idx="934">
                  <c:v>42045</c:v>
                </c:pt>
                <c:pt idx="935">
                  <c:v>42046</c:v>
                </c:pt>
                <c:pt idx="936">
                  <c:v>42047</c:v>
                </c:pt>
                <c:pt idx="937">
                  <c:v>42048</c:v>
                </c:pt>
                <c:pt idx="938">
                  <c:v>42051</c:v>
                </c:pt>
                <c:pt idx="939">
                  <c:v>42052</c:v>
                </c:pt>
                <c:pt idx="940">
                  <c:v>42053</c:v>
                </c:pt>
                <c:pt idx="941">
                  <c:v>42054</c:v>
                </c:pt>
                <c:pt idx="942">
                  <c:v>42055</c:v>
                </c:pt>
                <c:pt idx="943">
                  <c:v>42058</c:v>
                </c:pt>
                <c:pt idx="944">
                  <c:v>42059</c:v>
                </c:pt>
                <c:pt idx="945">
                  <c:v>42060</c:v>
                </c:pt>
                <c:pt idx="946">
                  <c:v>42061</c:v>
                </c:pt>
                <c:pt idx="947">
                  <c:v>42062</c:v>
                </c:pt>
                <c:pt idx="948">
                  <c:v>42065</c:v>
                </c:pt>
                <c:pt idx="949">
                  <c:v>42066</c:v>
                </c:pt>
                <c:pt idx="950">
                  <c:v>42067</c:v>
                </c:pt>
                <c:pt idx="951">
                  <c:v>42068</c:v>
                </c:pt>
                <c:pt idx="952">
                  <c:v>42069</c:v>
                </c:pt>
                <c:pt idx="953">
                  <c:v>42072</c:v>
                </c:pt>
                <c:pt idx="954">
                  <c:v>42073</c:v>
                </c:pt>
                <c:pt idx="955">
                  <c:v>42074</c:v>
                </c:pt>
                <c:pt idx="956">
                  <c:v>42075</c:v>
                </c:pt>
                <c:pt idx="957">
                  <c:v>42076</c:v>
                </c:pt>
                <c:pt idx="958">
                  <c:v>42079</c:v>
                </c:pt>
                <c:pt idx="959">
                  <c:v>42080</c:v>
                </c:pt>
                <c:pt idx="960">
                  <c:v>42081</c:v>
                </c:pt>
                <c:pt idx="961">
                  <c:v>42082</c:v>
                </c:pt>
                <c:pt idx="962">
                  <c:v>42083</c:v>
                </c:pt>
                <c:pt idx="963">
                  <c:v>42086</c:v>
                </c:pt>
                <c:pt idx="964">
                  <c:v>42087</c:v>
                </c:pt>
                <c:pt idx="965">
                  <c:v>42088</c:v>
                </c:pt>
                <c:pt idx="966">
                  <c:v>42089</c:v>
                </c:pt>
                <c:pt idx="967">
                  <c:v>42090</c:v>
                </c:pt>
                <c:pt idx="968">
                  <c:v>42093</c:v>
                </c:pt>
                <c:pt idx="969">
                  <c:v>42094</c:v>
                </c:pt>
                <c:pt idx="970">
                  <c:v>42095</c:v>
                </c:pt>
                <c:pt idx="971">
                  <c:v>42096</c:v>
                </c:pt>
                <c:pt idx="972">
                  <c:v>42101</c:v>
                </c:pt>
                <c:pt idx="973">
                  <c:v>42102</c:v>
                </c:pt>
                <c:pt idx="974">
                  <c:v>42103</c:v>
                </c:pt>
                <c:pt idx="975">
                  <c:v>42104</c:v>
                </c:pt>
                <c:pt idx="976">
                  <c:v>42107</c:v>
                </c:pt>
                <c:pt idx="977">
                  <c:v>42108</c:v>
                </c:pt>
                <c:pt idx="978">
                  <c:v>42109</c:v>
                </c:pt>
                <c:pt idx="979">
                  <c:v>42110</c:v>
                </c:pt>
                <c:pt idx="980">
                  <c:v>42111</c:v>
                </c:pt>
                <c:pt idx="981">
                  <c:v>42114</c:v>
                </c:pt>
                <c:pt idx="982">
                  <c:v>42115</c:v>
                </c:pt>
                <c:pt idx="983">
                  <c:v>42116</c:v>
                </c:pt>
                <c:pt idx="984">
                  <c:v>42117</c:v>
                </c:pt>
                <c:pt idx="985">
                  <c:v>42118</c:v>
                </c:pt>
                <c:pt idx="986">
                  <c:v>42121</c:v>
                </c:pt>
                <c:pt idx="987">
                  <c:v>42122</c:v>
                </c:pt>
                <c:pt idx="988">
                  <c:v>42123</c:v>
                </c:pt>
                <c:pt idx="989">
                  <c:v>42124</c:v>
                </c:pt>
                <c:pt idx="990">
                  <c:v>42128</c:v>
                </c:pt>
                <c:pt idx="991">
                  <c:v>42129</c:v>
                </c:pt>
                <c:pt idx="992">
                  <c:v>42130</c:v>
                </c:pt>
                <c:pt idx="993">
                  <c:v>42131</c:v>
                </c:pt>
                <c:pt idx="994">
                  <c:v>42132</c:v>
                </c:pt>
                <c:pt idx="995">
                  <c:v>42135</c:v>
                </c:pt>
                <c:pt idx="996">
                  <c:v>42136</c:v>
                </c:pt>
                <c:pt idx="997">
                  <c:v>42137</c:v>
                </c:pt>
                <c:pt idx="998">
                  <c:v>42138</c:v>
                </c:pt>
                <c:pt idx="999">
                  <c:v>42139</c:v>
                </c:pt>
                <c:pt idx="1000">
                  <c:v>42142</c:v>
                </c:pt>
                <c:pt idx="1001">
                  <c:v>42143</c:v>
                </c:pt>
                <c:pt idx="1002">
                  <c:v>42144</c:v>
                </c:pt>
                <c:pt idx="1003">
                  <c:v>42145</c:v>
                </c:pt>
                <c:pt idx="1004">
                  <c:v>42146</c:v>
                </c:pt>
                <c:pt idx="1005">
                  <c:v>42149</c:v>
                </c:pt>
                <c:pt idx="1006">
                  <c:v>42150</c:v>
                </c:pt>
                <c:pt idx="1007">
                  <c:v>42151</c:v>
                </c:pt>
                <c:pt idx="1008">
                  <c:v>42152</c:v>
                </c:pt>
                <c:pt idx="1009">
                  <c:v>42153</c:v>
                </c:pt>
                <c:pt idx="1010">
                  <c:v>42156</c:v>
                </c:pt>
                <c:pt idx="1011">
                  <c:v>42157</c:v>
                </c:pt>
                <c:pt idx="1012">
                  <c:v>42158</c:v>
                </c:pt>
                <c:pt idx="1013">
                  <c:v>42160</c:v>
                </c:pt>
                <c:pt idx="1014">
                  <c:v>42163</c:v>
                </c:pt>
                <c:pt idx="1015">
                  <c:v>42164</c:v>
                </c:pt>
                <c:pt idx="1016">
                  <c:v>42165</c:v>
                </c:pt>
                <c:pt idx="1017">
                  <c:v>42166</c:v>
                </c:pt>
                <c:pt idx="1018">
                  <c:v>42167</c:v>
                </c:pt>
                <c:pt idx="1019">
                  <c:v>42170</c:v>
                </c:pt>
                <c:pt idx="1020">
                  <c:v>42171</c:v>
                </c:pt>
                <c:pt idx="1021">
                  <c:v>42172</c:v>
                </c:pt>
                <c:pt idx="1022">
                  <c:v>42173</c:v>
                </c:pt>
                <c:pt idx="1023">
                  <c:v>42174</c:v>
                </c:pt>
                <c:pt idx="1024">
                  <c:v>42177</c:v>
                </c:pt>
                <c:pt idx="1025">
                  <c:v>42178</c:v>
                </c:pt>
                <c:pt idx="1026">
                  <c:v>42179</c:v>
                </c:pt>
                <c:pt idx="1027">
                  <c:v>42180</c:v>
                </c:pt>
                <c:pt idx="1028">
                  <c:v>42181</c:v>
                </c:pt>
                <c:pt idx="1029">
                  <c:v>42184</c:v>
                </c:pt>
                <c:pt idx="1030">
                  <c:v>42185</c:v>
                </c:pt>
                <c:pt idx="1031">
                  <c:v>42186</c:v>
                </c:pt>
                <c:pt idx="1032">
                  <c:v>42187</c:v>
                </c:pt>
                <c:pt idx="1033">
                  <c:v>42188</c:v>
                </c:pt>
                <c:pt idx="1034">
                  <c:v>42191</c:v>
                </c:pt>
                <c:pt idx="1035">
                  <c:v>42192</c:v>
                </c:pt>
                <c:pt idx="1036">
                  <c:v>42193</c:v>
                </c:pt>
                <c:pt idx="1037">
                  <c:v>42194</c:v>
                </c:pt>
                <c:pt idx="1038">
                  <c:v>42195</c:v>
                </c:pt>
                <c:pt idx="1039">
                  <c:v>42198</c:v>
                </c:pt>
                <c:pt idx="1040">
                  <c:v>42199</c:v>
                </c:pt>
                <c:pt idx="1041">
                  <c:v>42200</c:v>
                </c:pt>
                <c:pt idx="1042">
                  <c:v>42201</c:v>
                </c:pt>
                <c:pt idx="1043">
                  <c:v>42202</c:v>
                </c:pt>
                <c:pt idx="1044">
                  <c:v>42205</c:v>
                </c:pt>
                <c:pt idx="1045">
                  <c:v>42206</c:v>
                </c:pt>
                <c:pt idx="1046">
                  <c:v>42207</c:v>
                </c:pt>
                <c:pt idx="1047">
                  <c:v>42208</c:v>
                </c:pt>
                <c:pt idx="1048">
                  <c:v>42209</c:v>
                </c:pt>
                <c:pt idx="1049">
                  <c:v>42212</c:v>
                </c:pt>
                <c:pt idx="1050">
                  <c:v>42213</c:v>
                </c:pt>
                <c:pt idx="1051">
                  <c:v>42214</c:v>
                </c:pt>
                <c:pt idx="1052">
                  <c:v>42215</c:v>
                </c:pt>
                <c:pt idx="1053">
                  <c:v>42216</c:v>
                </c:pt>
                <c:pt idx="1054">
                  <c:v>42219</c:v>
                </c:pt>
                <c:pt idx="1055">
                  <c:v>42220</c:v>
                </c:pt>
                <c:pt idx="1056">
                  <c:v>42221</c:v>
                </c:pt>
                <c:pt idx="1057">
                  <c:v>42222</c:v>
                </c:pt>
                <c:pt idx="1058">
                  <c:v>42223</c:v>
                </c:pt>
                <c:pt idx="1059">
                  <c:v>42226</c:v>
                </c:pt>
                <c:pt idx="1060">
                  <c:v>42227</c:v>
                </c:pt>
                <c:pt idx="1061">
                  <c:v>42228</c:v>
                </c:pt>
                <c:pt idx="1062">
                  <c:v>42229</c:v>
                </c:pt>
                <c:pt idx="1063">
                  <c:v>42230</c:v>
                </c:pt>
                <c:pt idx="1064">
                  <c:v>42233</c:v>
                </c:pt>
                <c:pt idx="1065">
                  <c:v>42234</c:v>
                </c:pt>
                <c:pt idx="1066">
                  <c:v>42235</c:v>
                </c:pt>
                <c:pt idx="1067">
                  <c:v>42236</c:v>
                </c:pt>
                <c:pt idx="1068">
                  <c:v>42237</c:v>
                </c:pt>
                <c:pt idx="1069">
                  <c:v>42240</c:v>
                </c:pt>
                <c:pt idx="1070">
                  <c:v>42241</c:v>
                </c:pt>
                <c:pt idx="1071">
                  <c:v>42242</c:v>
                </c:pt>
                <c:pt idx="1072">
                  <c:v>42243</c:v>
                </c:pt>
                <c:pt idx="1073">
                  <c:v>42244</c:v>
                </c:pt>
                <c:pt idx="1074">
                  <c:v>42247</c:v>
                </c:pt>
                <c:pt idx="1075">
                  <c:v>42248</c:v>
                </c:pt>
                <c:pt idx="1076">
                  <c:v>42249</c:v>
                </c:pt>
                <c:pt idx="1077">
                  <c:v>42250</c:v>
                </c:pt>
                <c:pt idx="1078">
                  <c:v>42251</c:v>
                </c:pt>
                <c:pt idx="1079">
                  <c:v>42254</c:v>
                </c:pt>
                <c:pt idx="1080">
                  <c:v>42255</c:v>
                </c:pt>
                <c:pt idx="1081">
                  <c:v>42256</c:v>
                </c:pt>
                <c:pt idx="1082">
                  <c:v>42257</c:v>
                </c:pt>
                <c:pt idx="1083">
                  <c:v>42258</c:v>
                </c:pt>
                <c:pt idx="1084">
                  <c:v>42261</c:v>
                </c:pt>
                <c:pt idx="1085">
                  <c:v>42262</c:v>
                </c:pt>
                <c:pt idx="1086">
                  <c:v>42263</c:v>
                </c:pt>
                <c:pt idx="1087">
                  <c:v>42264</c:v>
                </c:pt>
                <c:pt idx="1088">
                  <c:v>42265</c:v>
                </c:pt>
                <c:pt idx="1089">
                  <c:v>42268</c:v>
                </c:pt>
                <c:pt idx="1090">
                  <c:v>42269</c:v>
                </c:pt>
                <c:pt idx="1091">
                  <c:v>42270</c:v>
                </c:pt>
                <c:pt idx="1092">
                  <c:v>42271</c:v>
                </c:pt>
                <c:pt idx="1093">
                  <c:v>42272</c:v>
                </c:pt>
                <c:pt idx="1094">
                  <c:v>42275</c:v>
                </c:pt>
                <c:pt idx="1095">
                  <c:v>42276</c:v>
                </c:pt>
                <c:pt idx="1096">
                  <c:v>42277</c:v>
                </c:pt>
                <c:pt idx="1097">
                  <c:v>42278</c:v>
                </c:pt>
                <c:pt idx="1098">
                  <c:v>42279</c:v>
                </c:pt>
                <c:pt idx="1099">
                  <c:v>42282</c:v>
                </c:pt>
                <c:pt idx="1100">
                  <c:v>42283</c:v>
                </c:pt>
                <c:pt idx="1101">
                  <c:v>42284</c:v>
                </c:pt>
                <c:pt idx="1102">
                  <c:v>42285</c:v>
                </c:pt>
                <c:pt idx="1103">
                  <c:v>42286</c:v>
                </c:pt>
                <c:pt idx="1104">
                  <c:v>42289</c:v>
                </c:pt>
                <c:pt idx="1105">
                  <c:v>42290</c:v>
                </c:pt>
                <c:pt idx="1106">
                  <c:v>42291</c:v>
                </c:pt>
                <c:pt idx="1107">
                  <c:v>42292</c:v>
                </c:pt>
                <c:pt idx="1108">
                  <c:v>42293</c:v>
                </c:pt>
                <c:pt idx="1109">
                  <c:v>42296</c:v>
                </c:pt>
                <c:pt idx="1110">
                  <c:v>42297</c:v>
                </c:pt>
                <c:pt idx="1111">
                  <c:v>42298</c:v>
                </c:pt>
                <c:pt idx="1112">
                  <c:v>42299</c:v>
                </c:pt>
                <c:pt idx="1113">
                  <c:v>42300</c:v>
                </c:pt>
                <c:pt idx="1114">
                  <c:v>42303</c:v>
                </c:pt>
                <c:pt idx="1115">
                  <c:v>42304</c:v>
                </c:pt>
                <c:pt idx="1116">
                  <c:v>42305</c:v>
                </c:pt>
                <c:pt idx="1117">
                  <c:v>42306</c:v>
                </c:pt>
                <c:pt idx="1118">
                  <c:v>42307</c:v>
                </c:pt>
                <c:pt idx="1119">
                  <c:v>42310</c:v>
                </c:pt>
                <c:pt idx="1120">
                  <c:v>42311</c:v>
                </c:pt>
                <c:pt idx="1121">
                  <c:v>42312</c:v>
                </c:pt>
                <c:pt idx="1122">
                  <c:v>42313</c:v>
                </c:pt>
                <c:pt idx="1123">
                  <c:v>42314</c:v>
                </c:pt>
                <c:pt idx="1124">
                  <c:v>42317</c:v>
                </c:pt>
                <c:pt idx="1125">
                  <c:v>42318</c:v>
                </c:pt>
                <c:pt idx="1126">
                  <c:v>42320</c:v>
                </c:pt>
                <c:pt idx="1127">
                  <c:v>42321</c:v>
                </c:pt>
                <c:pt idx="1128">
                  <c:v>42324</c:v>
                </c:pt>
                <c:pt idx="1129">
                  <c:v>42325</c:v>
                </c:pt>
                <c:pt idx="1130">
                  <c:v>42326</c:v>
                </c:pt>
                <c:pt idx="1131">
                  <c:v>42327</c:v>
                </c:pt>
                <c:pt idx="1132">
                  <c:v>42328</c:v>
                </c:pt>
                <c:pt idx="1133">
                  <c:v>42331</c:v>
                </c:pt>
                <c:pt idx="1134">
                  <c:v>42332</c:v>
                </c:pt>
                <c:pt idx="1135">
                  <c:v>42333</c:v>
                </c:pt>
                <c:pt idx="1136">
                  <c:v>42334</c:v>
                </c:pt>
                <c:pt idx="1137">
                  <c:v>42335</c:v>
                </c:pt>
                <c:pt idx="1138">
                  <c:v>42338</c:v>
                </c:pt>
                <c:pt idx="1139">
                  <c:v>42339</c:v>
                </c:pt>
                <c:pt idx="1140">
                  <c:v>42340</c:v>
                </c:pt>
                <c:pt idx="1141">
                  <c:v>42341</c:v>
                </c:pt>
                <c:pt idx="1142">
                  <c:v>42342</c:v>
                </c:pt>
                <c:pt idx="1143">
                  <c:v>42345</c:v>
                </c:pt>
                <c:pt idx="1144">
                  <c:v>42346</c:v>
                </c:pt>
                <c:pt idx="1145">
                  <c:v>42347</c:v>
                </c:pt>
                <c:pt idx="1146">
                  <c:v>42348</c:v>
                </c:pt>
                <c:pt idx="1147">
                  <c:v>42349</c:v>
                </c:pt>
                <c:pt idx="1148">
                  <c:v>42352</c:v>
                </c:pt>
                <c:pt idx="1149">
                  <c:v>42353</c:v>
                </c:pt>
                <c:pt idx="1150">
                  <c:v>42354</c:v>
                </c:pt>
                <c:pt idx="1151">
                  <c:v>42355</c:v>
                </c:pt>
                <c:pt idx="1152">
                  <c:v>42356</c:v>
                </c:pt>
                <c:pt idx="1153">
                  <c:v>42359</c:v>
                </c:pt>
                <c:pt idx="1154">
                  <c:v>42360</c:v>
                </c:pt>
                <c:pt idx="1155">
                  <c:v>42361</c:v>
                </c:pt>
                <c:pt idx="1156">
                  <c:v>42366</c:v>
                </c:pt>
                <c:pt idx="1157">
                  <c:v>42367</c:v>
                </c:pt>
                <c:pt idx="1158">
                  <c:v>42368</c:v>
                </c:pt>
                <c:pt idx="1159">
                  <c:v>42373</c:v>
                </c:pt>
                <c:pt idx="1160">
                  <c:v>42374</c:v>
                </c:pt>
                <c:pt idx="1161">
                  <c:v>42376</c:v>
                </c:pt>
                <c:pt idx="1162">
                  <c:v>42377</c:v>
                </c:pt>
                <c:pt idx="1163">
                  <c:v>42380</c:v>
                </c:pt>
                <c:pt idx="1164">
                  <c:v>42381</c:v>
                </c:pt>
                <c:pt idx="1165">
                  <c:v>42382</c:v>
                </c:pt>
                <c:pt idx="1166">
                  <c:v>42383</c:v>
                </c:pt>
                <c:pt idx="1167">
                  <c:v>42384</c:v>
                </c:pt>
                <c:pt idx="1168">
                  <c:v>42387</c:v>
                </c:pt>
                <c:pt idx="1169">
                  <c:v>42388</c:v>
                </c:pt>
                <c:pt idx="1170">
                  <c:v>42389</c:v>
                </c:pt>
                <c:pt idx="1171">
                  <c:v>42390</c:v>
                </c:pt>
                <c:pt idx="1172">
                  <c:v>42391</c:v>
                </c:pt>
                <c:pt idx="1173">
                  <c:v>42394</c:v>
                </c:pt>
                <c:pt idx="1174">
                  <c:v>42395</c:v>
                </c:pt>
                <c:pt idx="1175">
                  <c:v>42396</c:v>
                </c:pt>
                <c:pt idx="1176">
                  <c:v>42397</c:v>
                </c:pt>
                <c:pt idx="1177">
                  <c:v>42398</c:v>
                </c:pt>
                <c:pt idx="1178">
                  <c:v>42401</c:v>
                </c:pt>
                <c:pt idx="1179">
                  <c:v>42402</c:v>
                </c:pt>
                <c:pt idx="1180">
                  <c:v>42403</c:v>
                </c:pt>
                <c:pt idx="1181">
                  <c:v>42404</c:v>
                </c:pt>
                <c:pt idx="1182">
                  <c:v>42405</c:v>
                </c:pt>
                <c:pt idx="1183">
                  <c:v>42408</c:v>
                </c:pt>
                <c:pt idx="1184">
                  <c:v>42409</c:v>
                </c:pt>
                <c:pt idx="1185">
                  <c:v>42410</c:v>
                </c:pt>
                <c:pt idx="1186">
                  <c:v>42411</c:v>
                </c:pt>
                <c:pt idx="1187">
                  <c:v>42412</c:v>
                </c:pt>
                <c:pt idx="1188">
                  <c:v>42415</c:v>
                </c:pt>
                <c:pt idx="1189">
                  <c:v>42416</c:v>
                </c:pt>
                <c:pt idx="1190">
                  <c:v>42417</c:v>
                </c:pt>
                <c:pt idx="1191">
                  <c:v>42418</c:v>
                </c:pt>
                <c:pt idx="1192">
                  <c:v>42419</c:v>
                </c:pt>
                <c:pt idx="1193">
                  <c:v>42422</c:v>
                </c:pt>
                <c:pt idx="1194">
                  <c:v>42423</c:v>
                </c:pt>
                <c:pt idx="1195">
                  <c:v>42424</c:v>
                </c:pt>
                <c:pt idx="1196">
                  <c:v>42425</c:v>
                </c:pt>
                <c:pt idx="1197">
                  <c:v>42426</c:v>
                </c:pt>
                <c:pt idx="1198">
                  <c:v>42429</c:v>
                </c:pt>
                <c:pt idx="1199">
                  <c:v>42430</c:v>
                </c:pt>
                <c:pt idx="1200">
                  <c:v>42431</c:v>
                </c:pt>
                <c:pt idx="1201">
                  <c:v>42432</c:v>
                </c:pt>
                <c:pt idx="1202">
                  <c:v>42433</c:v>
                </c:pt>
                <c:pt idx="1203">
                  <c:v>42436</c:v>
                </c:pt>
                <c:pt idx="1204">
                  <c:v>42437</c:v>
                </c:pt>
                <c:pt idx="1205">
                  <c:v>42438</c:v>
                </c:pt>
                <c:pt idx="1206">
                  <c:v>42439</c:v>
                </c:pt>
                <c:pt idx="1207">
                  <c:v>42440</c:v>
                </c:pt>
                <c:pt idx="1208">
                  <c:v>42443</c:v>
                </c:pt>
                <c:pt idx="1209">
                  <c:v>42444</c:v>
                </c:pt>
                <c:pt idx="1210">
                  <c:v>42445</c:v>
                </c:pt>
                <c:pt idx="1211">
                  <c:v>42446</c:v>
                </c:pt>
                <c:pt idx="1212">
                  <c:v>42447</c:v>
                </c:pt>
                <c:pt idx="1213">
                  <c:v>42450</c:v>
                </c:pt>
                <c:pt idx="1214">
                  <c:v>42451</c:v>
                </c:pt>
                <c:pt idx="1215">
                  <c:v>42452</c:v>
                </c:pt>
                <c:pt idx="1216">
                  <c:v>42453</c:v>
                </c:pt>
                <c:pt idx="1217">
                  <c:v>42458</c:v>
                </c:pt>
                <c:pt idx="1218">
                  <c:v>42459</c:v>
                </c:pt>
                <c:pt idx="1219">
                  <c:v>42460</c:v>
                </c:pt>
                <c:pt idx="1220">
                  <c:v>42461</c:v>
                </c:pt>
                <c:pt idx="1221">
                  <c:v>42464</c:v>
                </c:pt>
                <c:pt idx="1222">
                  <c:v>42465</c:v>
                </c:pt>
                <c:pt idx="1223">
                  <c:v>42466</c:v>
                </c:pt>
                <c:pt idx="1224">
                  <c:v>42467</c:v>
                </c:pt>
                <c:pt idx="1225">
                  <c:v>42468</c:v>
                </c:pt>
                <c:pt idx="1226">
                  <c:v>42471</c:v>
                </c:pt>
                <c:pt idx="1227">
                  <c:v>42472</c:v>
                </c:pt>
                <c:pt idx="1228">
                  <c:v>42473</c:v>
                </c:pt>
                <c:pt idx="1229">
                  <c:v>42474</c:v>
                </c:pt>
                <c:pt idx="1230">
                  <c:v>42475</c:v>
                </c:pt>
                <c:pt idx="1231">
                  <c:v>42478</c:v>
                </c:pt>
                <c:pt idx="1232">
                  <c:v>42479</c:v>
                </c:pt>
                <c:pt idx="1233">
                  <c:v>42480</c:v>
                </c:pt>
                <c:pt idx="1234">
                  <c:v>42481</c:v>
                </c:pt>
                <c:pt idx="1235">
                  <c:v>42482</c:v>
                </c:pt>
                <c:pt idx="1236">
                  <c:v>42485</c:v>
                </c:pt>
                <c:pt idx="1237">
                  <c:v>42486</c:v>
                </c:pt>
                <c:pt idx="1238">
                  <c:v>42487</c:v>
                </c:pt>
                <c:pt idx="1239">
                  <c:v>42488</c:v>
                </c:pt>
                <c:pt idx="1240">
                  <c:v>42489</c:v>
                </c:pt>
                <c:pt idx="1241">
                  <c:v>42492</c:v>
                </c:pt>
                <c:pt idx="1242">
                  <c:v>42494</c:v>
                </c:pt>
                <c:pt idx="1243">
                  <c:v>42495</c:v>
                </c:pt>
                <c:pt idx="1244">
                  <c:v>42496</c:v>
                </c:pt>
                <c:pt idx="1245">
                  <c:v>42499</c:v>
                </c:pt>
                <c:pt idx="1246">
                  <c:v>42500</c:v>
                </c:pt>
                <c:pt idx="1247">
                  <c:v>42501</c:v>
                </c:pt>
                <c:pt idx="1248">
                  <c:v>42502</c:v>
                </c:pt>
                <c:pt idx="1249">
                  <c:v>42503</c:v>
                </c:pt>
                <c:pt idx="1250">
                  <c:v>42506</c:v>
                </c:pt>
                <c:pt idx="1251">
                  <c:v>42507</c:v>
                </c:pt>
                <c:pt idx="1252">
                  <c:v>42508</c:v>
                </c:pt>
                <c:pt idx="1253">
                  <c:v>42509</c:v>
                </c:pt>
                <c:pt idx="1254">
                  <c:v>42510</c:v>
                </c:pt>
                <c:pt idx="1255">
                  <c:v>42513</c:v>
                </c:pt>
                <c:pt idx="1256">
                  <c:v>42514</c:v>
                </c:pt>
                <c:pt idx="1257">
                  <c:v>42515</c:v>
                </c:pt>
                <c:pt idx="1258">
                  <c:v>42517</c:v>
                </c:pt>
                <c:pt idx="1259">
                  <c:v>42520</c:v>
                </c:pt>
                <c:pt idx="1260">
                  <c:v>42521</c:v>
                </c:pt>
                <c:pt idx="1261">
                  <c:v>42522</c:v>
                </c:pt>
                <c:pt idx="1262">
                  <c:v>42523</c:v>
                </c:pt>
                <c:pt idx="1263">
                  <c:v>42524</c:v>
                </c:pt>
                <c:pt idx="1264">
                  <c:v>42527</c:v>
                </c:pt>
                <c:pt idx="1265">
                  <c:v>42528</c:v>
                </c:pt>
                <c:pt idx="1266">
                  <c:v>42529</c:v>
                </c:pt>
                <c:pt idx="1267">
                  <c:v>42530</c:v>
                </c:pt>
                <c:pt idx="1268">
                  <c:v>42531</c:v>
                </c:pt>
                <c:pt idx="1269">
                  <c:v>42534</c:v>
                </c:pt>
                <c:pt idx="1270">
                  <c:v>42535</c:v>
                </c:pt>
                <c:pt idx="1271">
                  <c:v>42536</c:v>
                </c:pt>
                <c:pt idx="1272">
                  <c:v>42537</c:v>
                </c:pt>
                <c:pt idx="1273">
                  <c:v>42538</c:v>
                </c:pt>
                <c:pt idx="1274">
                  <c:v>42541</c:v>
                </c:pt>
                <c:pt idx="1275">
                  <c:v>42542</c:v>
                </c:pt>
                <c:pt idx="1276">
                  <c:v>42543</c:v>
                </c:pt>
                <c:pt idx="1277">
                  <c:v>42544</c:v>
                </c:pt>
                <c:pt idx="1278">
                  <c:v>42545</c:v>
                </c:pt>
                <c:pt idx="1279">
                  <c:v>42548</c:v>
                </c:pt>
                <c:pt idx="1280">
                  <c:v>42549</c:v>
                </c:pt>
                <c:pt idx="1281">
                  <c:v>42550</c:v>
                </c:pt>
                <c:pt idx="1282">
                  <c:v>42551</c:v>
                </c:pt>
                <c:pt idx="1283">
                  <c:v>42552</c:v>
                </c:pt>
                <c:pt idx="1284">
                  <c:v>42555</c:v>
                </c:pt>
                <c:pt idx="1285">
                  <c:v>42556</c:v>
                </c:pt>
                <c:pt idx="1286">
                  <c:v>42557</c:v>
                </c:pt>
                <c:pt idx="1287">
                  <c:v>42558</c:v>
                </c:pt>
                <c:pt idx="1288">
                  <c:v>42559</c:v>
                </c:pt>
                <c:pt idx="1289">
                  <c:v>42562</c:v>
                </c:pt>
                <c:pt idx="1290">
                  <c:v>42563</c:v>
                </c:pt>
                <c:pt idx="1291">
                  <c:v>42564</c:v>
                </c:pt>
                <c:pt idx="1292">
                  <c:v>42565</c:v>
                </c:pt>
                <c:pt idx="1293">
                  <c:v>42566</c:v>
                </c:pt>
                <c:pt idx="1294">
                  <c:v>42569</c:v>
                </c:pt>
                <c:pt idx="1295">
                  <c:v>42570</c:v>
                </c:pt>
                <c:pt idx="1296">
                  <c:v>42571</c:v>
                </c:pt>
                <c:pt idx="1297">
                  <c:v>42572</c:v>
                </c:pt>
                <c:pt idx="1298">
                  <c:v>42573</c:v>
                </c:pt>
                <c:pt idx="1299">
                  <c:v>42576</c:v>
                </c:pt>
                <c:pt idx="1300">
                  <c:v>42577</c:v>
                </c:pt>
                <c:pt idx="1301">
                  <c:v>42578</c:v>
                </c:pt>
                <c:pt idx="1302">
                  <c:v>42579</c:v>
                </c:pt>
                <c:pt idx="1303">
                  <c:v>42580</c:v>
                </c:pt>
                <c:pt idx="1304">
                  <c:v>42583</c:v>
                </c:pt>
                <c:pt idx="1305">
                  <c:v>42584</c:v>
                </c:pt>
                <c:pt idx="1306">
                  <c:v>42585</c:v>
                </c:pt>
                <c:pt idx="1307">
                  <c:v>42586</c:v>
                </c:pt>
                <c:pt idx="1308">
                  <c:v>42587</c:v>
                </c:pt>
                <c:pt idx="1309">
                  <c:v>42590</c:v>
                </c:pt>
                <c:pt idx="1310">
                  <c:v>42591</c:v>
                </c:pt>
                <c:pt idx="1311">
                  <c:v>42592</c:v>
                </c:pt>
                <c:pt idx="1312">
                  <c:v>42593</c:v>
                </c:pt>
                <c:pt idx="1313">
                  <c:v>42594</c:v>
                </c:pt>
                <c:pt idx="1314">
                  <c:v>42598</c:v>
                </c:pt>
                <c:pt idx="1315">
                  <c:v>42599</c:v>
                </c:pt>
                <c:pt idx="1316">
                  <c:v>42600</c:v>
                </c:pt>
                <c:pt idx="1317">
                  <c:v>42601</c:v>
                </c:pt>
                <c:pt idx="1318">
                  <c:v>42604</c:v>
                </c:pt>
                <c:pt idx="1319">
                  <c:v>42605</c:v>
                </c:pt>
                <c:pt idx="1320">
                  <c:v>42606</c:v>
                </c:pt>
                <c:pt idx="1321">
                  <c:v>42607</c:v>
                </c:pt>
                <c:pt idx="1322">
                  <c:v>42608</c:v>
                </c:pt>
                <c:pt idx="1323">
                  <c:v>42611</c:v>
                </c:pt>
                <c:pt idx="1324">
                  <c:v>42612</c:v>
                </c:pt>
                <c:pt idx="1325">
                  <c:v>42613</c:v>
                </c:pt>
                <c:pt idx="1326">
                  <c:v>42614</c:v>
                </c:pt>
                <c:pt idx="1327">
                  <c:v>42615</c:v>
                </c:pt>
                <c:pt idx="1328">
                  <c:v>42618</c:v>
                </c:pt>
                <c:pt idx="1329">
                  <c:v>42619</c:v>
                </c:pt>
                <c:pt idx="1330">
                  <c:v>42620</c:v>
                </c:pt>
                <c:pt idx="1331">
                  <c:v>42621</c:v>
                </c:pt>
                <c:pt idx="1332">
                  <c:v>42622</c:v>
                </c:pt>
                <c:pt idx="1333">
                  <c:v>42625</c:v>
                </c:pt>
                <c:pt idx="1334">
                  <c:v>42626</c:v>
                </c:pt>
                <c:pt idx="1335">
                  <c:v>42627</c:v>
                </c:pt>
                <c:pt idx="1336">
                  <c:v>42628</c:v>
                </c:pt>
                <c:pt idx="1337">
                  <c:v>42629</c:v>
                </c:pt>
                <c:pt idx="1338">
                  <c:v>42632</c:v>
                </c:pt>
                <c:pt idx="1339">
                  <c:v>42633</c:v>
                </c:pt>
                <c:pt idx="1340">
                  <c:v>42634</c:v>
                </c:pt>
                <c:pt idx="1341">
                  <c:v>42635</c:v>
                </c:pt>
                <c:pt idx="1342">
                  <c:v>42636</c:v>
                </c:pt>
                <c:pt idx="1343">
                  <c:v>42639</c:v>
                </c:pt>
                <c:pt idx="1344">
                  <c:v>42640</c:v>
                </c:pt>
                <c:pt idx="1345">
                  <c:v>42641</c:v>
                </c:pt>
                <c:pt idx="1346">
                  <c:v>42642</c:v>
                </c:pt>
                <c:pt idx="1347">
                  <c:v>42643</c:v>
                </c:pt>
                <c:pt idx="1348">
                  <c:v>42646</c:v>
                </c:pt>
                <c:pt idx="1349">
                  <c:v>42647</c:v>
                </c:pt>
                <c:pt idx="1350">
                  <c:v>42648</c:v>
                </c:pt>
                <c:pt idx="1351">
                  <c:v>42649</c:v>
                </c:pt>
                <c:pt idx="1352">
                  <c:v>42650</c:v>
                </c:pt>
                <c:pt idx="1353">
                  <c:v>42653</c:v>
                </c:pt>
                <c:pt idx="1354">
                  <c:v>42654</c:v>
                </c:pt>
                <c:pt idx="1355">
                  <c:v>42655</c:v>
                </c:pt>
                <c:pt idx="1356">
                  <c:v>42656</c:v>
                </c:pt>
                <c:pt idx="1357">
                  <c:v>42657</c:v>
                </c:pt>
                <c:pt idx="1358">
                  <c:v>42660</c:v>
                </c:pt>
                <c:pt idx="1359">
                  <c:v>42661</c:v>
                </c:pt>
                <c:pt idx="1360">
                  <c:v>42662</c:v>
                </c:pt>
                <c:pt idx="1361">
                  <c:v>42663</c:v>
                </c:pt>
                <c:pt idx="1362">
                  <c:v>42664</c:v>
                </c:pt>
                <c:pt idx="1363">
                  <c:v>42667</c:v>
                </c:pt>
                <c:pt idx="1364">
                  <c:v>42668</c:v>
                </c:pt>
                <c:pt idx="1365">
                  <c:v>42669</c:v>
                </c:pt>
                <c:pt idx="1366">
                  <c:v>42670</c:v>
                </c:pt>
                <c:pt idx="1367">
                  <c:v>42671</c:v>
                </c:pt>
              </c:numCache>
            </c:numRef>
          </c:cat>
          <c:val>
            <c:numRef>
              <c:f>Arkusz1!$B$2:$B$1369</c:f>
              <c:numCache>
                <c:formatCode>General</c:formatCode>
                <c:ptCount val="1368"/>
                <c:pt idx="0">
                  <c:v>9.4795454545454536</c:v>
                </c:pt>
                <c:pt idx="1">
                  <c:v>9.3204545454545435</c:v>
                </c:pt>
                <c:pt idx="2">
                  <c:v>9.3181818181818166</c:v>
                </c:pt>
                <c:pt idx="3">
                  <c:v>9.211363636363636</c:v>
                </c:pt>
                <c:pt idx="4">
                  <c:v>9.2704545454545446</c:v>
                </c:pt>
                <c:pt idx="5">
                  <c:v>9.1840909090909069</c:v>
                </c:pt>
                <c:pt idx="6">
                  <c:v>9.2045454545454533</c:v>
                </c:pt>
                <c:pt idx="7">
                  <c:v>9.2159090909090899</c:v>
                </c:pt>
                <c:pt idx="8">
                  <c:v>9.2045454545454533</c:v>
                </c:pt>
                <c:pt idx="9">
                  <c:v>9.1590909090909083</c:v>
                </c:pt>
                <c:pt idx="10">
                  <c:v>9.2045454545454533</c:v>
                </c:pt>
                <c:pt idx="11">
                  <c:v>9.3181818181818166</c:v>
                </c:pt>
                <c:pt idx="12">
                  <c:v>9.25</c:v>
                </c:pt>
                <c:pt idx="13">
                  <c:v>9.2613636363636349</c:v>
                </c:pt>
                <c:pt idx="14">
                  <c:v>9.1159090909090903</c:v>
                </c:pt>
                <c:pt idx="15">
                  <c:v>9.422727272727272</c:v>
                </c:pt>
                <c:pt idx="16">
                  <c:v>9.3977272727272716</c:v>
                </c:pt>
                <c:pt idx="17">
                  <c:v>9.3613636363636346</c:v>
                </c:pt>
                <c:pt idx="18">
                  <c:v>9.2159090909090899</c:v>
                </c:pt>
                <c:pt idx="19">
                  <c:v>9.3181818181818166</c:v>
                </c:pt>
                <c:pt idx="20">
                  <c:v>9.3181818181818166</c:v>
                </c:pt>
                <c:pt idx="21">
                  <c:v>9.3181818181818166</c:v>
                </c:pt>
                <c:pt idx="22">
                  <c:v>9.2045454545454533</c:v>
                </c:pt>
                <c:pt idx="23">
                  <c:v>9.2045454545454533</c:v>
                </c:pt>
                <c:pt idx="24">
                  <c:v>9.2159090909090899</c:v>
                </c:pt>
                <c:pt idx="25">
                  <c:v>9.1613636363636353</c:v>
                </c:pt>
                <c:pt idx="26">
                  <c:v>9.1999999999999993</c:v>
                </c:pt>
                <c:pt idx="27">
                  <c:v>9.0909090909090899</c:v>
                </c:pt>
                <c:pt idx="28">
                  <c:v>9.0909090909090899</c:v>
                </c:pt>
                <c:pt idx="29">
                  <c:v>9.0227272727272734</c:v>
                </c:pt>
                <c:pt idx="30">
                  <c:v>9.0227272727272734</c:v>
                </c:pt>
                <c:pt idx="31">
                  <c:v>9.0909090909090899</c:v>
                </c:pt>
                <c:pt idx="32">
                  <c:v>9.0909090909090899</c:v>
                </c:pt>
                <c:pt idx="33">
                  <c:v>9.0909090909090899</c:v>
                </c:pt>
                <c:pt idx="34">
                  <c:v>9.0909090909090899</c:v>
                </c:pt>
                <c:pt idx="35">
                  <c:v>9.1363636363636367</c:v>
                </c:pt>
                <c:pt idx="36">
                  <c:v>9.2045454545454533</c:v>
                </c:pt>
                <c:pt idx="37">
                  <c:v>9.7295454545454536</c:v>
                </c:pt>
                <c:pt idx="38">
                  <c:v>9.8863636363636349</c:v>
                </c:pt>
                <c:pt idx="39">
                  <c:v>9.8409090909090899</c:v>
                </c:pt>
                <c:pt idx="40">
                  <c:v>9.8409090909090899</c:v>
                </c:pt>
                <c:pt idx="41">
                  <c:v>9.8863636363636349</c:v>
                </c:pt>
                <c:pt idx="42">
                  <c:v>9.5568181818181799</c:v>
                </c:pt>
                <c:pt idx="43">
                  <c:v>9.5681818181818183</c:v>
                </c:pt>
                <c:pt idx="44">
                  <c:v>9.5409090909090892</c:v>
                </c:pt>
                <c:pt idx="45">
                  <c:v>9.545454545454545</c:v>
                </c:pt>
                <c:pt idx="46">
                  <c:v>9.5409090909090892</c:v>
                </c:pt>
                <c:pt idx="47">
                  <c:v>9.4999999999999982</c:v>
                </c:pt>
                <c:pt idx="48">
                  <c:v>9.295454545454545</c:v>
                </c:pt>
                <c:pt idx="49">
                  <c:v>9.2045454545454533</c:v>
                </c:pt>
                <c:pt idx="50">
                  <c:v>9.1227272727272712</c:v>
                </c:pt>
                <c:pt idx="51">
                  <c:v>9.0909090909090899</c:v>
                </c:pt>
                <c:pt idx="52">
                  <c:v>9.2840909090909083</c:v>
                </c:pt>
                <c:pt idx="53">
                  <c:v>9.3068181818181817</c:v>
                </c:pt>
                <c:pt idx="54">
                  <c:v>9.3181818181818166</c:v>
                </c:pt>
                <c:pt idx="55">
                  <c:v>9.2045454545454533</c:v>
                </c:pt>
                <c:pt idx="56">
                  <c:v>9.1136363636363633</c:v>
                </c:pt>
                <c:pt idx="57">
                  <c:v>9.25</c:v>
                </c:pt>
                <c:pt idx="58">
                  <c:v>8.9772727272727266</c:v>
                </c:pt>
                <c:pt idx="59">
                  <c:v>8.9545454545454533</c:v>
                </c:pt>
                <c:pt idx="60">
                  <c:v>8.7727272727272716</c:v>
                </c:pt>
                <c:pt idx="61">
                  <c:v>8.454545454545455</c:v>
                </c:pt>
                <c:pt idx="62">
                  <c:v>8.3636363636363615</c:v>
                </c:pt>
                <c:pt idx="63">
                  <c:v>7.9318181818181808</c:v>
                </c:pt>
                <c:pt idx="64">
                  <c:v>7.6136363636363633</c:v>
                </c:pt>
                <c:pt idx="65">
                  <c:v>7.2727272727272725</c:v>
                </c:pt>
                <c:pt idx="66">
                  <c:v>7.7272727272727266</c:v>
                </c:pt>
                <c:pt idx="67">
                  <c:v>8.1204545454545443</c:v>
                </c:pt>
                <c:pt idx="68">
                  <c:v>8.045454545454545</c:v>
                </c:pt>
                <c:pt idx="69">
                  <c:v>7.9545454545454541</c:v>
                </c:pt>
                <c:pt idx="70">
                  <c:v>7.5454545454545459</c:v>
                </c:pt>
                <c:pt idx="71">
                  <c:v>7.8568181818181815</c:v>
                </c:pt>
                <c:pt idx="72">
                  <c:v>8.0681818181818183</c:v>
                </c:pt>
                <c:pt idx="73">
                  <c:v>7.9545454545454541</c:v>
                </c:pt>
                <c:pt idx="74">
                  <c:v>7.9545454545454541</c:v>
                </c:pt>
                <c:pt idx="75">
                  <c:v>8.0681818181818183</c:v>
                </c:pt>
                <c:pt idx="76">
                  <c:v>8.1818181818181817</c:v>
                </c:pt>
                <c:pt idx="77">
                  <c:v>8.3636363636363615</c:v>
                </c:pt>
                <c:pt idx="78">
                  <c:v>8.3181818181818183</c:v>
                </c:pt>
                <c:pt idx="79">
                  <c:v>8.5681818181818183</c:v>
                </c:pt>
                <c:pt idx="80">
                  <c:v>8.5204545454545446</c:v>
                </c:pt>
                <c:pt idx="81">
                  <c:v>8.4931818181818173</c:v>
                </c:pt>
                <c:pt idx="82">
                  <c:v>8.4090909090909083</c:v>
                </c:pt>
                <c:pt idx="83">
                  <c:v>8.4772727272727266</c:v>
                </c:pt>
                <c:pt idx="84">
                  <c:v>8.545454545454545</c:v>
                </c:pt>
                <c:pt idx="85">
                  <c:v>9.0909090909090899</c:v>
                </c:pt>
                <c:pt idx="86">
                  <c:v>9</c:v>
                </c:pt>
                <c:pt idx="87">
                  <c:v>8.6590909090909083</c:v>
                </c:pt>
                <c:pt idx="88">
                  <c:v>8.6363636363636349</c:v>
                </c:pt>
                <c:pt idx="89">
                  <c:v>8.6363636363636349</c:v>
                </c:pt>
                <c:pt idx="90">
                  <c:v>8.7409090909090903</c:v>
                </c:pt>
                <c:pt idx="91">
                  <c:v>8.9659090909090917</c:v>
                </c:pt>
                <c:pt idx="92">
                  <c:v>8.8863636363636367</c:v>
                </c:pt>
                <c:pt idx="93">
                  <c:v>9.0227272727272734</c:v>
                </c:pt>
                <c:pt idx="94">
                  <c:v>9.1818181818181799</c:v>
                </c:pt>
                <c:pt idx="95">
                  <c:v>8.9318181818181799</c:v>
                </c:pt>
                <c:pt idx="96">
                  <c:v>8.8181818181818166</c:v>
                </c:pt>
                <c:pt idx="97">
                  <c:v>9.1636363636363622</c:v>
                </c:pt>
                <c:pt idx="98">
                  <c:v>9.4318181818181817</c:v>
                </c:pt>
                <c:pt idx="99">
                  <c:v>9.795454545454545</c:v>
                </c:pt>
                <c:pt idx="100">
                  <c:v>9.9704545454545439</c:v>
                </c:pt>
                <c:pt idx="101">
                  <c:v>9.7727272727272716</c:v>
                </c:pt>
                <c:pt idx="102">
                  <c:v>9.588636363636363</c:v>
                </c:pt>
                <c:pt idx="103">
                  <c:v>9.1818181818181799</c:v>
                </c:pt>
                <c:pt idx="104">
                  <c:v>9.588636363636363</c:v>
                </c:pt>
                <c:pt idx="105">
                  <c:v>9.6590909090909083</c:v>
                </c:pt>
                <c:pt idx="106">
                  <c:v>9.545454545454545</c:v>
                </c:pt>
                <c:pt idx="107">
                  <c:v>9.545454545454545</c:v>
                </c:pt>
                <c:pt idx="108">
                  <c:v>9.6136363636363615</c:v>
                </c:pt>
                <c:pt idx="109">
                  <c:v>9.704545454545455</c:v>
                </c:pt>
                <c:pt idx="110">
                  <c:v>9.6363636363636349</c:v>
                </c:pt>
                <c:pt idx="111">
                  <c:v>9.5681818181818183</c:v>
                </c:pt>
                <c:pt idx="112">
                  <c:v>9.545454545454545</c:v>
                </c:pt>
                <c:pt idx="113">
                  <c:v>9.545454545454545</c:v>
                </c:pt>
                <c:pt idx="114">
                  <c:v>9.4795454545454536</c:v>
                </c:pt>
                <c:pt idx="115">
                  <c:v>9.545454545454545</c:v>
                </c:pt>
                <c:pt idx="116">
                  <c:v>9.3636363636363633</c:v>
                </c:pt>
                <c:pt idx="117">
                  <c:v>9.4886363636363633</c:v>
                </c:pt>
                <c:pt idx="118">
                  <c:v>9.5727272727272705</c:v>
                </c:pt>
                <c:pt idx="119">
                  <c:v>9.5659090909090914</c:v>
                </c:pt>
                <c:pt idx="120">
                  <c:v>9.704545454545455</c:v>
                </c:pt>
                <c:pt idx="121">
                  <c:v>9.504545454545454</c:v>
                </c:pt>
                <c:pt idx="122">
                  <c:v>9.6363636363636349</c:v>
                </c:pt>
                <c:pt idx="123">
                  <c:v>9.545454545454545</c:v>
                </c:pt>
                <c:pt idx="124">
                  <c:v>9.6590909090909083</c:v>
                </c:pt>
                <c:pt idx="125">
                  <c:v>9.6363636363636349</c:v>
                </c:pt>
                <c:pt idx="126">
                  <c:v>9.6022727272727266</c:v>
                </c:pt>
                <c:pt idx="127">
                  <c:v>9.7272727272727266</c:v>
                </c:pt>
                <c:pt idx="128">
                  <c:v>9.545454545454545</c:v>
                </c:pt>
                <c:pt idx="129">
                  <c:v>9.4977272727272712</c:v>
                </c:pt>
                <c:pt idx="130">
                  <c:v>9.4318181818181817</c:v>
                </c:pt>
                <c:pt idx="131">
                  <c:v>9.4318181818181817</c:v>
                </c:pt>
                <c:pt idx="132">
                  <c:v>9.6590909090909083</c:v>
                </c:pt>
                <c:pt idx="133">
                  <c:v>9.6590909090909083</c:v>
                </c:pt>
                <c:pt idx="134">
                  <c:v>9.545454545454545</c:v>
                </c:pt>
                <c:pt idx="135">
                  <c:v>9.2068181818181802</c:v>
                </c:pt>
                <c:pt idx="136">
                  <c:v>9.3181818181818166</c:v>
                </c:pt>
                <c:pt idx="137">
                  <c:v>9.2068181818181802</c:v>
                </c:pt>
                <c:pt idx="138">
                  <c:v>9.3113636363636356</c:v>
                </c:pt>
                <c:pt idx="139">
                  <c:v>9.5340909090909083</c:v>
                </c:pt>
                <c:pt idx="140">
                  <c:v>9.4772727272727266</c:v>
                </c:pt>
                <c:pt idx="141">
                  <c:v>9.4749999999999979</c:v>
                </c:pt>
                <c:pt idx="142">
                  <c:v>10</c:v>
                </c:pt>
                <c:pt idx="143">
                  <c:v>9.704545454545455</c:v>
                </c:pt>
                <c:pt idx="144">
                  <c:v>9.7613636363636367</c:v>
                </c:pt>
                <c:pt idx="145">
                  <c:v>9.7499999999999982</c:v>
                </c:pt>
                <c:pt idx="146">
                  <c:v>9.6818181818181817</c:v>
                </c:pt>
                <c:pt idx="147">
                  <c:v>9.6159090909090903</c:v>
                </c:pt>
                <c:pt idx="148">
                  <c:v>9.7727272727272716</c:v>
                </c:pt>
                <c:pt idx="149">
                  <c:v>9.7272727272727266</c:v>
                </c:pt>
                <c:pt idx="150">
                  <c:v>9.7704545454545446</c:v>
                </c:pt>
                <c:pt idx="151">
                  <c:v>9.7272727272727266</c:v>
                </c:pt>
                <c:pt idx="152">
                  <c:v>9.7727272727272716</c:v>
                </c:pt>
                <c:pt idx="153">
                  <c:v>9.5909090909090899</c:v>
                </c:pt>
                <c:pt idx="154">
                  <c:v>9.6136363636363615</c:v>
                </c:pt>
                <c:pt idx="155">
                  <c:v>9.6499999999999986</c:v>
                </c:pt>
                <c:pt idx="156">
                  <c:v>9.665909090909091</c:v>
                </c:pt>
                <c:pt idx="157">
                  <c:v>9.8863636363636349</c:v>
                </c:pt>
                <c:pt idx="158">
                  <c:v>9.7727272727272716</c:v>
                </c:pt>
                <c:pt idx="159">
                  <c:v>9.7727272727272716</c:v>
                </c:pt>
                <c:pt idx="160">
                  <c:v>9.7727272727272716</c:v>
                </c:pt>
                <c:pt idx="161">
                  <c:v>9.9659090909090899</c:v>
                </c:pt>
                <c:pt idx="162">
                  <c:v>9.8909090909090907</c:v>
                </c:pt>
                <c:pt idx="163">
                  <c:v>9.9363636363636356</c:v>
                </c:pt>
                <c:pt idx="164">
                  <c:v>9.836363636363636</c:v>
                </c:pt>
                <c:pt idx="165">
                  <c:v>9.8863636363636349</c:v>
                </c:pt>
                <c:pt idx="166">
                  <c:v>9.8409090909090899</c:v>
                </c:pt>
                <c:pt idx="167">
                  <c:v>9.795454545454545</c:v>
                </c:pt>
                <c:pt idx="168">
                  <c:v>9.8863636363636349</c:v>
                </c:pt>
                <c:pt idx="169">
                  <c:v>9.7272727272727266</c:v>
                </c:pt>
                <c:pt idx="170">
                  <c:v>9.5795454545454533</c:v>
                </c:pt>
                <c:pt idx="171">
                  <c:v>9.6590909090909083</c:v>
                </c:pt>
                <c:pt idx="172">
                  <c:v>9.7522727272727252</c:v>
                </c:pt>
                <c:pt idx="173">
                  <c:v>9.6863636363636356</c:v>
                </c:pt>
                <c:pt idx="174">
                  <c:v>9.6977272727272723</c:v>
                </c:pt>
                <c:pt idx="175">
                  <c:v>9.7727272727272716</c:v>
                </c:pt>
                <c:pt idx="176">
                  <c:v>9.7272727272727266</c:v>
                </c:pt>
                <c:pt idx="177">
                  <c:v>9.795454545454545</c:v>
                </c:pt>
                <c:pt idx="178">
                  <c:v>9.7363636363636363</c:v>
                </c:pt>
                <c:pt idx="179">
                  <c:v>9.7727272727272716</c:v>
                </c:pt>
                <c:pt idx="180">
                  <c:v>9.7295454545454536</c:v>
                </c:pt>
                <c:pt idx="181">
                  <c:v>9.6931818181818166</c:v>
                </c:pt>
                <c:pt idx="182">
                  <c:v>9.7840909090909083</c:v>
                </c:pt>
                <c:pt idx="183">
                  <c:v>9.7727272727272716</c:v>
                </c:pt>
                <c:pt idx="184">
                  <c:v>9.6318181818181809</c:v>
                </c:pt>
                <c:pt idx="185">
                  <c:v>9.704545454545455</c:v>
                </c:pt>
                <c:pt idx="186">
                  <c:v>9.6818181818181817</c:v>
                </c:pt>
                <c:pt idx="187">
                  <c:v>9.7386363636363633</c:v>
                </c:pt>
                <c:pt idx="188">
                  <c:v>9.8863636363636349</c:v>
                </c:pt>
                <c:pt idx="189">
                  <c:v>10.568181818181817</c:v>
                </c:pt>
                <c:pt idx="190">
                  <c:v>10.568181818181817</c:v>
                </c:pt>
                <c:pt idx="191">
                  <c:v>10.295454545454543</c:v>
                </c:pt>
                <c:pt idx="192">
                  <c:v>10.222727272727271</c:v>
                </c:pt>
                <c:pt idx="193">
                  <c:v>10.227272727272727</c:v>
                </c:pt>
                <c:pt idx="194">
                  <c:v>10.227272727272727</c:v>
                </c:pt>
                <c:pt idx="195">
                  <c:v>10.447727272727272</c:v>
                </c:pt>
                <c:pt idx="196">
                  <c:v>10.636363636363635</c:v>
                </c:pt>
                <c:pt idx="197">
                  <c:v>10.59090909090909</c:v>
                </c:pt>
                <c:pt idx="198">
                  <c:v>10.656818181818181</c:v>
                </c:pt>
                <c:pt idx="199">
                  <c:v>10.681818181818182</c:v>
                </c:pt>
                <c:pt idx="200">
                  <c:v>10.336363636363634</c:v>
                </c:pt>
                <c:pt idx="201">
                  <c:v>10.522727272727272</c:v>
                </c:pt>
                <c:pt idx="202">
                  <c:v>10.568181818181817</c:v>
                </c:pt>
                <c:pt idx="203">
                  <c:v>10.824999999999999</c:v>
                </c:pt>
                <c:pt idx="204">
                  <c:v>10.818181818181818</c:v>
                </c:pt>
                <c:pt idx="205">
                  <c:v>10.704545454545453</c:v>
                </c:pt>
                <c:pt idx="206">
                  <c:v>10.654545454545454</c:v>
                </c:pt>
                <c:pt idx="207">
                  <c:v>10.579545454545453</c:v>
                </c:pt>
                <c:pt idx="208">
                  <c:v>10.681818181818182</c:v>
                </c:pt>
                <c:pt idx="209">
                  <c:v>10.25</c:v>
                </c:pt>
                <c:pt idx="210">
                  <c:v>10.409090909090908</c:v>
                </c:pt>
                <c:pt idx="211">
                  <c:v>10.781818181818181</c:v>
                </c:pt>
                <c:pt idx="212">
                  <c:v>10.747727272727271</c:v>
                </c:pt>
                <c:pt idx="213">
                  <c:v>10.75909090909091</c:v>
                </c:pt>
                <c:pt idx="214">
                  <c:v>10.409090909090908</c:v>
                </c:pt>
                <c:pt idx="215">
                  <c:v>10.686363636363636</c:v>
                </c:pt>
                <c:pt idx="216">
                  <c:v>10.886363636363635</c:v>
                </c:pt>
                <c:pt idx="217">
                  <c:v>10.881818181818181</c:v>
                </c:pt>
                <c:pt idx="218">
                  <c:v>10.5</c:v>
                </c:pt>
                <c:pt idx="219">
                  <c:v>10.747727272727271</c:v>
                </c:pt>
                <c:pt idx="220">
                  <c:v>10.909090909090908</c:v>
                </c:pt>
                <c:pt idx="221">
                  <c:v>11.125</c:v>
                </c:pt>
                <c:pt idx="222">
                  <c:v>11.454545454545453</c:v>
                </c:pt>
                <c:pt idx="223">
                  <c:v>11.477272727272727</c:v>
                </c:pt>
                <c:pt idx="224">
                  <c:v>11.397727272727272</c:v>
                </c:pt>
                <c:pt idx="225">
                  <c:v>11.568181818181817</c:v>
                </c:pt>
                <c:pt idx="226">
                  <c:v>11.297727272727272</c:v>
                </c:pt>
                <c:pt idx="227">
                  <c:v>11.409090909090908</c:v>
                </c:pt>
                <c:pt idx="228">
                  <c:v>11.138636363636362</c:v>
                </c:pt>
                <c:pt idx="229">
                  <c:v>11.261363636363635</c:v>
                </c:pt>
                <c:pt idx="230">
                  <c:v>11.045454545454545</c:v>
                </c:pt>
                <c:pt idx="231">
                  <c:v>11.286363636363635</c:v>
                </c:pt>
                <c:pt idx="232">
                  <c:v>11.084090909090909</c:v>
                </c:pt>
                <c:pt idx="233">
                  <c:v>11.249999999999998</c:v>
                </c:pt>
                <c:pt idx="234">
                  <c:v>11.727272727272727</c:v>
                </c:pt>
                <c:pt idx="235">
                  <c:v>11.59090909090909</c:v>
                </c:pt>
                <c:pt idx="236">
                  <c:v>11.613636363636363</c:v>
                </c:pt>
                <c:pt idx="237">
                  <c:v>11.613636363636363</c:v>
                </c:pt>
                <c:pt idx="238">
                  <c:v>11.59090909090909</c:v>
                </c:pt>
                <c:pt idx="239">
                  <c:v>11.363636363636363</c:v>
                </c:pt>
                <c:pt idx="240">
                  <c:v>11.318181818181817</c:v>
                </c:pt>
                <c:pt idx="241">
                  <c:v>10.681818181818182</c:v>
                </c:pt>
                <c:pt idx="242">
                  <c:v>10.84090909090909</c:v>
                </c:pt>
                <c:pt idx="243">
                  <c:v>10.909090909090908</c:v>
                </c:pt>
                <c:pt idx="244">
                  <c:v>10.954545454545455</c:v>
                </c:pt>
                <c:pt idx="245">
                  <c:v>10.977272727272727</c:v>
                </c:pt>
                <c:pt idx="246">
                  <c:v>10.977272727272727</c:v>
                </c:pt>
                <c:pt idx="247">
                  <c:v>10.904545454545453</c:v>
                </c:pt>
                <c:pt idx="248">
                  <c:v>10.875</c:v>
                </c:pt>
                <c:pt idx="249">
                  <c:v>10.772727272727272</c:v>
                </c:pt>
                <c:pt idx="250">
                  <c:v>11.022727272727272</c:v>
                </c:pt>
                <c:pt idx="251">
                  <c:v>11.045454545454545</c:v>
                </c:pt>
                <c:pt idx="252">
                  <c:v>11.113636363636362</c:v>
                </c:pt>
                <c:pt idx="253">
                  <c:v>11.159090909090908</c:v>
                </c:pt>
                <c:pt idx="254">
                  <c:v>11.022727272727272</c:v>
                </c:pt>
                <c:pt idx="255">
                  <c:v>10.863636363636362</c:v>
                </c:pt>
                <c:pt idx="256">
                  <c:v>10.693181818181817</c:v>
                </c:pt>
                <c:pt idx="257">
                  <c:v>10.227272727272727</c:v>
                </c:pt>
                <c:pt idx="258">
                  <c:v>10.420454545454545</c:v>
                </c:pt>
                <c:pt idx="259">
                  <c:v>10.568181818181817</c:v>
                </c:pt>
                <c:pt idx="260">
                  <c:v>10.443181818181818</c:v>
                </c:pt>
                <c:pt idx="261">
                  <c:v>10.43181818181818</c:v>
                </c:pt>
                <c:pt idx="262">
                  <c:v>10.34090909090909</c:v>
                </c:pt>
                <c:pt idx="263">
                  <c:v>10.386363636363637</c:v>
                </c:pt>
                <c:pt idx="264">
                  <c:v>10.454545454545453</c:v>
                </c:pt>
                <c:pt idx="265">
                  <c:v>10.252272727272727</c:v>
                </c:pt>
                <c:pt idx="266">
                  <c:v>10.227272727272727</c:v>
                </c:pt>
                <c:pt idx="267">
                  <c:v>10.477272727272727</c:v>
                </c:pt>
                <c:pt idx="268">
                  <c:v>10.452272727272726</c:v>
                </c:pt>
                <c:pt idx="269">
                  <c:v>10.261363636363635</c:v>
                </c:pt>
                <c:pt idx="270">
                  <c:v>10.386363636363637</c:v>
                </c:pt>
                <c:pt idx="271">
                  <c:v>10.477272727272727</c:v>
                </c:pt>
                <c:pt idx="272">
                  <c:v>10.452272727272726</c:v>
                </c:pt>
                <c:pt idx="273">
                  <c:v>10.638636363636364</c:v>
                </c:pt>
                <c:pt idx="274">
                  <c:v>10.7</c:v>
                </c:pt>
                <c:pt idx="275">
                  <c:v>10.613636363636363</c:v>
                </c:pt>
                <c:pt idx="276">
                  <c:v>10.479545454545454</c:v>
                </c:pt>
                <c:pt idx="277">
                  <c:v>10.399999999999999</c:v>
                </c:pt>
                <c:pt idx="278">
                  <c:v>10.411363636363635</c:v>
                </c:pt>
                <c:pt idx="279">
                  <c:v>10.227272727272727</c:v>
                </c:pt>
                <c:pt idx="280">
                  <c:v>10.21590909090909</c:v>
                </c:pt>
                <c:pt idx="281">
                  <c:v>10.227272727272727</c:v>
                </c:pt>
                <c:pt idx="282">
                  <c:v>10.227272727272727</c:v>
                </c:pt>
                <c:pt idx="283">
                  <c:v>10.225</c:v>
                </c:pt>
                <c:pt idx="284">
                  <c:v>10.306818181818182</c:v>
                </c:pt>
                <c:pt idx="285">
                  <c:v>10.272727272727273</c:v>
                </c:pt>
                <c:pt idx="286">
                  <c:v>10.227272727272727</c:v>
                </c:pt>
                <c:pt idx="287">
                  <c:v>10.522727272727272</c:v>
                </c:pt>
                <c:pt idx="288">
                  <c:v>10.661363636363635</c:v>
                </c:pt>
                <c:pt idx="289">
                  <c:v>10.511363636363635</c:v>
                </c:pt>
                <c:pt idx="290">
                  <c:v>10.454545454545453</c:v>
                </c:pt>
                <c:pt idx="291">
                  <c:v>10.568181818181817</c:v>
                </c:pt>
                <c:pt idx="292">
                  <c:v>10.647727272727272</c:v>
                </c:pt>
                <c:pt idx="293">
                  <c:v>10.46590909090909</c:v>
                </c:pt>
                <c:pt idx="294">
                  <c:v>10.461363636363636</c:v>
                </c:pt>
                <c:pt idx="295">
                  <c:v>10.443181818181818</c:v>
                </c:pt>
                <c:pt idx="296">
                  <c:v>10.318181818181817</c:v>
                </c:pt>
                <c:pt idx="297">
                  <c:v>10.227272727272727</c:v>
                </c:pt>
                <c:pt idx="298">
                  <c:v>10.227272727272727</c:v>
                </c:pt>
                <c:pt idx="299">
                  <c:v>10.420454545454545</c:v>
                </c:pt>
                <c:pt idx="300">
                  <c:v>10.409090909090908</c:v>
                </c:pt>
                <c:pt idx="301">
                  <c:v>10.25</c:v>
                </c:pt>
                <c:pt idx="302">
                  <c:v>10.309090909090909</c:v>
                </c:pt>
                <c:pt idx="303">
                  <c:v>10</c:v>
                </c:pt>
                <c:pt idx="304">
                  <c:v>10.079545454545453</c:v>
                </c:pt>
                <c:pt idx="305">
                  <c:v>10</c:v>
                </c:pt>
                <c:pt idx="306">
                  <c:v>10.204545454545453</c:v>
                </c:pt>
                <c:pt idx="307">
                  <c:v>10.227272727272727</c:v>
                </c:pt>
                <c:pt idx="308">
                  <c:v>10.31590909090909</c:v>
                </c:pt>
                <c:pt idx="309">
                  <c:v>10.18181818181818</c:v>
                </c:pt>
                <c:pt idx="310">
                  <c:v>10.056818181818182</c:v>
                </c:pt>
                <c:pt idx="311">
                  <c:v>10.338636363636363</c:v>
                </c:pt>
                <c:pt idx="312">
                  <c:v>10.34090909090909</c:v>
                </c:pt>
                <c:pt idx="313">
                  <c:v>10.227272727272727</c:v>
                </c:pt>
                <c:pt idx="314">
                  <c:v>10.34090909090909</c:v>
                </c:pt>
                <c:pt idx="315">
                  <c:v>10.338636363636363</c:v>
                </c:pt>
                <c:pt idx="316">
                  <c:v>10.227272727272727</c:v>
                </c:pt>
                <c:pt idx="317">
                  <c:v>10.147727272727272</c:v>
                </c:pt>
                <c:pt idx="318">
                  <c:v>10.318181818181817</c:v>
                </c:pt>
                <c:pt idx="319">
                  <c:v>10.152272727272727</c:v>
                </c:pt>
                <c:pt idx="320">
                  <c:v>10.145454545454545</c:v>
                </c:pt>
                <c:pt idx="321">
                  <c:v>10.227272727272727</c:v>
                </c:pt>
                <c:pt idx="322">
                  <c:v>10.5</c:v>
                </c:pt>
                <c:pt idx="323">
                  <c:v>10.454545454545453</c:v>
                </c:pt>
                <c:pt idx="324">
                  <c:v>10.454545454545453</c:v>
                </c:pt>
                <c:pt idx="325">
                  <c:v>10.386363636363637</c:v>
                </c:pt>
                <c:pt idx="326">
                  <c:v>10.520454545454545</c:v>
                </c:pt>
                <c:pt idx="327">
                  <c:v>10.34090909090909</c:v>
                </c:pt>
                <c:pt idx="328">
                  <c:v>10.5</c:v>
                </c:pt>
                <c:pt idx="329">
                  <c:v>10.454545454545453</c:v>
                </c:pt>
                <c:pt idx="330">
                  <c:v>10.681818181818182</c:v>
                </c:pt>
                <c:pt idx="331">
                  <c:v>10.475</c:v>
                </c:pt>
                <c:pt idx="332">
                  <c:v>10.454545454545453</c:v>
                </c:pt>
                <c:pt idx="333">
                  <c:v>10.318181818181817</c:v>
                </c:pt>
                <c:pt idx="334">
                  <c:v>10.247727272727273</c:v>
                </c:pt>
                <c:pt idx="335">
                  <c:v>10.18181818181818</c:v>
                </c:pt>
                <c:pt idx="336">
                  <c:v>10.127272727272727</c:v>
                </c:pt>
                <c:pt idx="337">
                  <c:v>10.225</c:v>
                </c:pt>
                <c:pt idx="338">
                  <c:v>10.127272727272727</c:v>
                </c:pt>
                <c:pt idx="339">
                  <c:v>10.136363636363637</c:v>
                </c:pt>
                <c:pt idx="340">
                  <c:v>10.429545454545455</c:v>
                </c:pt>
                <c:pt idx="341">
                  <c:v>10.168181818181818</c:v>
                </c:pt>
                <c:pt idx="342">
                  <c:v>10.227272727272727</c:v>
                </c:pt>
                <c:pt idx="343">
                  <c:v>10.227272727272727</c:v>
                </c:pt>
                <c:pt idx="344">
                  <c:v>10.272727272727273</c:v>
                </c:pt>
                <c:pt idx="345">
                  <c:v>10.045454545454545</c:v>
                </c:pt>
                <c:pt idx="346">
                  <c:v>10.068181818181817</c:v>
                </c:pt>
                <c:pt idx="347">
                  <c:v>10.159090909090908</c:v>
                </c:pt>
                <c:pt idx="348">
                  <c:v>10.159090909090908</c:v>
                </c:pt>
                <c:pt idx="349">
                  <c:v>10.079545454545453</c:v>
                </c:pt>
                <c:pt idx="350">
                  <c:v>10.170454545454545</c:v>
                </c:pt>
                <c:pt idx="351">
                  <c:v>10.170454545454545</c:v>
                </c:pt>
                <c:pt idx="352">
                  <c:v>10.238636363636362</c:v>
                </c:pt>
                <c:pt idx="353">
                  <c:v>10.259090909090908</c:v>
                </c:pt>
                <c:pt idx="354">
                  <c:v>10.343181818181817</c:v>
                </c:pt>
                <c:pt idx="355">
                  <c:v>10.277272727272726</c:v>
                </c:pt>
                <c:pt idx="356">
                  <c:v>10.227272727272727</c:v>
                </c:pt>
                <c:pt idx="357">
                  <c:v>10.254545454545454</c:v>
                </c:pt>
                <c:pt idx="358">
                  <c:v>10.270454545454545</c:v>
                </c:pt>
                <c:pt idx="359">
                  <c:v>10.204545454545453</c:v>
                </c:pt>
                <c:pt idx="360">
                  <c:v>10.227272727272727</c:v>
                </c:pt>
                <c:pt idx="361">
                  <c:v>10.136363636363637</c:v>
                </c:pt>
                <c:pt idx="362">
                  <c:v>10.225</c:v>
                </c:pt>
                <c:pt idx="363">
                  <c:v>10.136363636363637</c:v>
                </c:pt>
                <c:pt idx="364">
                  <c:v>10.136363636363637</c:v>
                </c:pt>
                <c:pt idx="365">
                  <c:v>10.136363636363637</c:v>
                </c:pt>
                <c:pt idx="366">
                  <c:v>10.09090909090909</c:v>
                </c:pt>
                <c:pt idx="367">
                  <c:v>10.056818181818182</c:v>
                </c:pt>
                <c:pt idx="368">
                  <c:v>10.045454545454545</c:v>
                </c:pt>
                <c:pt idx="369">
                  <c:v>10.136363636363637</c:v>
                </c:pt>
                <c:pt idx="370">
                  <c:v>9.9340909090909086</c:v>
                </c:pt>
                <c:pt idx="371">
                  <c:v>9.956818181818182</c:v>
                </c:pt>
                <c:pt idx="372">
                  <c:v>10.113636363636363</c:v>
                </c:pt>
                <c:pt idx="373">
                  <c:v>9.9090909090909083</c:v>
                </c:pt>
                <c:pt idx="374">
                  <c:v>9.922727272727272</c:v>
                </c:pt>
                <c:pt idx="375">
                  <c:v>9.8863636363636349</c:v>
                </c:pt>
                <c:pt idx="376">
                  <c:v>9.875</c:v>
                </c:pt>
                <c:pt idx="377">
                  <c:v>9.9045454545454525</c:v>
                </c:pt>
                <c:pt idx="378">
                  <c:v>9.7499999999999982</c:v>
                </c:pt>
                <c:pt idx="379">
                  <c:v>9.6477272727272734</c:v>
                </c:pt>
                <c:pt idx="380">
                  <c:v>9.7727272727272716</c:v>
                </c:pt>
                <c:pt idx="381">
                  <c:v>9.706818181818182</c:v>
                </c:pt>
                <c:pt idx="382">
                  <c:v>10.227272727272727</c:v>
                </c:pt>
                <c:pt idx="383">
                  <c:v>10.022727272727272</c:v>
                </c:pt>
                <c:pt idx="384">
                  <c:v>10.202272727272726</c:v>
                </c:pt>
                <c:pt idx="385">
                  <c:v>10.18181818181818</c:v>
                </c:pt>
                <c:pt idx="386">
                  <c:v>10.113636363636363</c:v>
                </c:pt>
                <c:pt idx="387">
                  <c:v>10.022727272727272</c:v>
                </c:pt>
                <c:pt idx="388">
                  <c:v>9.877272727272727</c:v>
                </c:pt>
                <c:pt idx="389">
                  <c:v>9.997727272727273</c:v>
                </c:pt>
                <c:pt idx="390">
                  <c:v>9.9431818181818166</c:v>
                </c:pt>
                <c:pt idx="391">
                  <c:v>9.997727272727273</c:v>
                </c:pt>
                <c:pt idx="392">
                  <c:v>9.997727272727273</c:v>
                </c:pt>
                <c:pt idx="393">
                  <c:v>9.8704545454545443</c:v>
                </c:pt>
                <c:pt idx="394">
                  <c:v>9.9545454545454533</c:v>
                </c:pt>
                <c:pt idx="395">
                  <c:v>9.9318181818181817</c:v>
                </c:pt>
                <c:pt idx="396">
                  <c:v>9.9068181818181813</c:v>
                </c:pt>
                <c:pt idx="397">
                  <c:v>9.8977272727272716</c:v>
                </c:pt>
                <c:pt idx="398">
                  <c:v>9.8545454545454536</c:v>
                </c:pt>
                <c:pt idx="399">
                  <c:v>9.7772727272727273</c:v>
                </c:pt>
                <c:pt idx="400">
                  <c:v>9.7795454545454543</c:v>
                </c:pt>
                <c:pt idx="401">
                  <c:v>9.7522727272727252</c:v>
                </c:pt>
                <c:pt idx="402">
                  <c:v>9.6704545454545432</c:v>
                </c:pt>
                <c:pt idx="403">
                  <c:v>9.795454545454545</c:v>
                </c:pt>
                <c:pt idx="404">
                  <c:v>9.9727272727272727</c:v>
                </c:pt>
                <c:pt idx="405">
                  <c:v>10.022727272727272</c:v>
                </c:pt>
                <c:pt idx="406">
                  <c:v>10.09090909090909</c:v>
                </c:pt>
                <c:pt idx="407">
                  <c:v>10.227272727272727</c:v>
                </c:pt>
                <c:pt idx="408">
                  <c:v>10.488636363636363</c:v>
                </c:pt>
                <c:pt idx="409">
                  <c:v>10.113636363636363</c:v>
                </c:pt>
                <c:pt idx="410">
                  <c:v>10.113636363636363</c:v>
                </c:pt>
                <c:pt idx="411">
                  <c:v>10.013636363636364</c:v>
                </c:pt>
                <c:pt idx="412">
                  <c:v>10.227272727272727</c:v>
                </c:pt>
                <c:pt idx="413">
                  <c:v>10.227272727272727</c:v>
                </c:pt>
                <c:pt idx="414">
                  <c:v>10.227272727272727</c:v>
                </c:pt>
                <c:pt idx="415">
                  <c:v>10.227272727272727</c:v>
                </c:pt>
                <c:pt idx="416">
                  <c:v>10.454545454545453</c:v>
                </c:pt>
                <c:pt idx="417">
                  <c:v>10.568181818181817</c:v>
                </c:pt>
                <c:pt idx="418">
                  <c:v>10.999999999999998</c:v>
                </c:pt>
                <c:pt idx="419">
                  <c:v>11.295454545454545</c:v>
                </c:pt>
                <c:pt idx="420">
                  <c:v>11.363636363636363</c:v>
                </c:pt>
                <c:pt idx="421">
                  <c:v>11.09090909090909</c:v>
                </c:pt>
                <c:pt idx="422">
                  <c:v>11.272727272727272</c:v>
                </c:pt>
                <c:pt idx="423">
                  <c:v>11.247727272727273</c:v>
                </c:pt>
                <c:pt idx="424">
                  <c:v>11.34090909090909</c:v>
                </c:pt>
                <c:pt idx="425">
                  <c:v>11.225</c:v>
                </c:pt>
                <c:pt idx="426">
                  <c:v>11.327272727272726</c:v>
                </c:pt>
                <c:pt idx="427">
                  <c:v>11.249999999999998</c:v>
                </c:pt>
                <c:pt idx="428">
                  <c:v>11.184090909090909</c:v>
                </c:pt>
                <c:pt idx="429">
                  <c:v>11.306818181818182</c:v>
                </c:pt>
                <c:pt idx="430">
                  <c:v>11.295454545454545</c:v>
                </c:pt>
                <c:pt idx="431">
                  <c:v>11.261363636363635</c:v>
                </c:pt>
                <c:pt idx="432">
                  <c:v>11.363636363636363</c:v>
                </c:pt>
                <c:pt idx="433">
                  <c:v>11.43181818181818</c:v>
                </c:pt>
                <c:pt idx="434">
                  <c:v>11.249999999999998</c:v>
                </c:pt>
                <c:pt idx="435">
                  <c:v>11.249999999999998</c:v>
                </c:pt>
                <c:pt idx="436">
                  <c:v>11.272727272727272</c:v>
                </c:pt>
                <c:pt idx="437">
                  <c:v>11.454545454545453</c:v>
                </c:pt>
                <c:pt idx="438">
                  <c:v>11.829545454545453</c:v>
                </c:pt>
                <c:pt idx="439">
                  <c:v>11.931818181818182</c:v>
                </c:pt>
                <c:pt idx="440">
                  <c:v>12.045454545454545</c:v>
                </c:pt>
                <c:pt idx="441">
                  <c:v>11.795454545454545</c:v>
                </c:pt>
                <c:pt idx="442">
                  <c:v>11.761363636363635</c:v>
                </c:pt>
                <c:pt idx="443">
                  <c:v>11.761363636363635</c:v>
                </c:pt>
                <c:pt idx="444">
                  <c:v>12.136363636363635</c:v>
                </c:pt>
                <c:pt idx="445">
                  <c:v>12.125</c:v>
                </c:pt>
                <c:pt idx="446">
                  <c:v>11.59090909090909</c:v>
                </c:pt>
                <c:pt idx="447">
                  <c:v>11.613636363636363</c:v>
                </c:pt>
                <c:pt idx="448">
                  <c:v>11.636363636363637</c:v>
                </c:pt>
                <c:pt idx="449">
                  <c:v>11.670454545454545</c:v>
                </c:pt>
                <c:pt idx="450">
                  <c:v>12.045454545454545</c:v>
                </c:pt>
                <c:pt idx="451">
                  <c:v>12.09090909090909</c:v>
                </c:pt>
                <c:pt idx="452">
                  <c:v>12.068181818181818</c:v>
                </c:pt>
                <c:pt idx="453">
                  <c:v>12.352272727272727</c:v>
                </c:pt>
                <c:pt idx="454">
                  <c:v>12.477272727272727</c:v>
                </c:pt>
                <c:pt idx="455">
                  <c:v>12.09090909090909</c:v>
                </c:pt>
                <c:pt idx="456">
                  <c:v>12.386363636363635</c:v>
                </c:pt>
                <c:pt idx="457">
                  <c:v>12.454545454545453</c:v>
                </c:pt>
                <c:pt idx="458">
                  <c:v>12.545454545454545</c:v>
                </c:pt>
                <c:pt idx="459">
                  <c:v>12.613636363636363</c:v>
                </c:pt>
                <c:pt idx="460">
                  <c:v>13.045454545454543</c:v>
                </c:pt>
                <c:pt idx="461">
                  <c:v>12.96590909090909</c:v>
                </c:pt>
                <c:pt idx="462">
                  <c:v>12.84090909090909</c:v>
                </c:pt>
                <c:pt idx="463">
                  <c:v>12.954545454545453</c:v>
                </c:pt>
                <c:pt idx="464">
                  <c:v>12.613636363636363</c:v>
                </c:pt>
                <c:pt idx="465">
                  <c:v>13.204545454545453</c:v>
                </c:pt>
                <c:pt idx="466">
                  <c:v>13.636363636363635</c:v>
                </c:pt>
                <c:pt idx="467">
                  <c:v>14.522727272727272</c:v>
                </c:pt>
                <c:pt idx="468">
                  <c:v>14.318181818181817</c:v>
                </c:pt>
                <c:pt idx="469">
                  <c:v>14.09090909090909</c:v>
                </c:pt>
                <c:pt idx="470">
                  <c:v>13.613636363636362</c:v>
                </c:pt>
                <c:pt idx="471">
                  <c:v>13.477272727272725</c:v>
                </c:pt>
                <c:pt idx="472">
                  <c:v>13.375</c:v>
                </c:pt>
                <c:pt idx="473">
                  <c:v>13.386363636363635</c:v>
                </c:pt>
                <c:pt idx="474">
                  <c:v>14.43181818181818</c:v>
                </c:pt>
                <c:pt idx="475">
                  <c:v>13.749999999999998</c:v>
                </c:pt>
                <c:pt idx="476">
                  <c:v>14.09090909090909</c:v>
                </c:pt>
                <c:pt idx="477">
                  <c:v>14.159090909090907</c:v>
                </c:pt>
                <c:pt idx="478">
                  <c:v>14.09090909090909</c:v>
                </c:pt>
                <c:pt idx="479">
                  <c:v>14.09090909090909</c:v>
                </c:pt>
                <c:pt idx="480">
                  <c:v>14.21590909090909</c:v>
                </c:pt>
                <c:pt idx="481">
                  <c:v>14.09090909090909</c:v>
                </c:pt>
                <c:pt idx="482">
                  <c:v>14.09090909090909</c:v>
                </c:pt>
                <c:pt idx="483">
                  <c:v>14.056818181818182</c:v>
                </c:pt>
                <c:pt idx="484">
                  <c:v>14.018181818181818</c:v>
                </c:pt>
                <c:pt idx="485">
                  <c:v>14.18181818181818</c:v>
                </c:pt>
                <c:pt idx="486">
                  <c:v>14.093181818181817</c:v>
                </c:pt>
                <c:pt idx="487">
                  <c:v>14.086363636363634</c:v>
                </c:pt>
                <c:pt idx="488">
                  <c:v>14.09090909090909</c:v>
                </c:pt>
                <c:pt idx="489">
                  <c:v>14.09090909090909</c:v>
                </c:pt>
                <c:pt idx="490">
                  <c:v>13.868181818181817</c:v>
                </c:pt>
                <c:pt idx="491">
                  <c:v>14.045454545454543</c:v>
                </c:pt>
                <c:pt idx="492">
                  <c:v>13.93181818181818</c:v>
                </c:pt>
                <c:pt idx="493">
                  <c:v>13.977272727272727</c:v>
                </c:pt>
                <c:pt idx="494">
                  <c:v>13.977272727272727</c:v>
                </c:pt>
                <c:pt idx="495">
                  <c:v>14.08181818181818</c:v>
                </c:pt>
                <c:pt idx="496">
                  <c:v>14.165909090909089</c:v>
                </c:pt>
                <c:pt idx="497">
                  <c:v>14.772727272727272</c:v>
                </c:pt>
                <c:pt idx="498">
                  <c:v>15.249999999999998</c:v>
                </c:pt>
                <c:pt idx="499">
                  <c:v>15.136363636363633</c:v>
                </c:pt>
                <c:pt idx="500">
                  <c:v>15.543181818181816</c:v>
                </c:pt>
                <c:pt idx="501">
                  <c:v>15.386363636363635</c:v>
                </c:pt>
                <c:pt idx="502">
                  <c:v>15.386363636363635</c:v>
                </c:pt>
                <c:pt idx="503">
                  <c:v>15.386363636363635</c:v>
                </c:pt>
                <c:pt idx="504">
                  <c:v>15.070454545454545</c:v>
                </c:pt>
                <c:pt idx="505">
                  <c:v>15.113636363636362</c:v>
                </c:pt>
                <c:pt idx="506">
                  <c:v>15.34090909090909</c:v>
                </c:pt>
                <c:pt idx="507">
                  <c:v>15.68181818181818</c:v>
                </c:pt>
                <c:pt idx="508">
                  <c:v>15.68181818181818</c:v>
                </c:pt>
                <c:pt idx="509">
                  <c:v>15.079545454545451</c:v>
                </c:pt>
                <c:pt idx="510">
                  <c:v>15.227272727272727</c:v>
                </c:pt>
                <c:pt idx="511">
                  <c:v>15.136363636363633</c:v>
                </c:pt>
                <c:pt idx="512">
                  <c:v>14.613636363636362</c:v>
                </c:pt>
                <c:pt idx="513">
                  <c:v>14.25</c:v>
                </c:pt>
                <c:pt idx="514">
                  <c:v>14.75</c:v>
                </c:pt>
                <c:pt idx="515">
                  <c:v>14.795454545454543</c:v>
                </c:pt>
                <c:pt idx="516">
                  <c:v>14.727272727272725</c:v>
                </c:pt>
                <c:pt idx="517">
                  <c:v>14.752272727272725</c:v>
                </c:pt>
                <c:pt idx="518">
                  <c:v>14.818181818181818</c:v>
                </c:pt>
                <c:pt idx="519">
                  <c:v>14.999999999999998</c:v>
                </c:pt>
                <c:pt idx="520">
                  <c:v>15.090909090909092</c:v>
                </c:pt>
                <c:pt idx="521">
                  <c:v>14.977272727272727</c:v>
                </c:pt>
                <c:pt idx="522">
                  <c:v>15.045454545454545</c:v>
                </c:pt>
                <c:pt idx="523">
                  <c:v>15.113636363636362</c:v>
                </c:pt>
                <c:pt idx="524">
                  <c:v>14.84090909090909</c:v>
                </c:pt>
                <c:pt idx="525">
                  <c:v>15.111363636363635</c:v>
                </c:pt>
                <c:pt idx="526">
                  <c:v>14.784090909090907</c:v>
                </c:pt>
                <c:pt idx="527">
                  <c:v>14.388636363636364</c:v>
                </c:pt>
                <c:pt idx="528">
                  <c:v>14.545454545454545</c:v>
                </c:pt>
                <c:pt idx="529">
                  <c:v>14.204545454545453</c:v>
                </c:pt>
                <c:pt idx="530">
                  <c:v>14.211363636363636</c:v>
                </c:pt>
                <c:pt idx="531">
                  <c:v>14.540909090909089</c:v>
                </c:pt>
                <c:pt idx="532">
                  <c:v>13.920454545454545</c:v>
                </c:pt>
                <c:pt idx="533">
                  <c:v>14.052272727272726</c:v>
                </c:pt>
                <c:pt idx="534">
                  <c:v>14.318181818181817</c:v>
                </c:pt>
                <c:pt idx="535">
                  <c:v>14.279545454545453</c:v>
                </c:pt>
                <c:pt idx="536">
                  <c:v>14.318181818181817</c:v>
                </c:pt>
                <c:pt idx="537">
                  <c:v>14.274999999999999</c:v>
                </c:pt>
                <c:pt idx="538">
                  <c:v>14.318181818181817</c:v>
                </c:pt>
                <c:pt idx="539">
                  <c:v>14.318181818181817</c:v>
                </c:pt>
                <c:pt idx="540">
                  <c:v>14.261363636363635</c:v>
                </c:pt>
                <c:pt idx="541">
                  <c:v>14.204545454545453</c:v>
                </c:pt>
                <c:pt idx="542">
                  <c:v>14.659090909090908</c:v>
                </c:pt>
                <c:pt idx="543">
                  <c:v>14.479545454545454</c:v>
                </c:pt>
                <c:pt idx="544">
                  <c:v>14.727272727272725</c:v>
                </c:pt>
                <c:pt idx="545">
                  <c:v>14.772727272727272</c:v>
                </c:pt>
                <c:pt idx="546">
                  <c:v>14.999999999999998</c:v>
                </c:pt>
                <c:pt idx="547">
                  <c:v>14.977272727272727</c:v>
                </c:pt>
                <c:pt idx="548">
                  <c:v>14.875</c:v>
                </c:pt>
                <c:pt idx="549">
                  <c:v>14.999999999999998</c:v>
                </c:pt>
                <c:pt idx="550">
                  <c:v>14.999999999999998</c:v>
                </c:pt>
                <c:pt idx="551">
                  <c:v>14.986363636363635</c:v>
                </c:pt>
                <c:pt idx="552">
                  <c:v>14.772727272727272</c:v>
                </c:pt>
                <c:pt idx="553">
                  <c:v>14.772727272727272</c:v>
                </c:pt>
                <c:pt idx="554">
                  <c:v>14.886363636363635</c:v>
                </c:pt>
                <c:pt idx="555">
                  <c:v>14.752272727272725</c:v>
                </c:pt>
                <c:pt idx="556">
                  <c:v>14.84090909090909</c:v>
                </c:pt>
                <c:pt idx="557">
                  <c:v>14.775</c:v>
                </c:pt>
                <c:pt idx="558">
                  <c:v>14.829545454545453</c:v>
                </c:pt>
                <c:pt idx="559">
                  <c:v>15.113636363636362</c:v>
                </c:pt>
                <c:pt idx="560">
                  <c:v>15.124999999999998</c:v>
                </c:pt>
                <c:pt idx="561">
                  <c:v>15.420454545454543</c:v>
                </c:pt>
                <c:pt idx="562">
                  <c:v>15.636363636363635</c:v>
                </c:pt>
                <c:pt idx="563">
                  <c:v>15.568181818181817</c:v>
                </c:pt>
                <c:pt idx="564">
                  <c:v>15.568181818181817</c:v>
                </c:pt>
                <c:pt idx="565">
                  <c:v>15.659090909090908</c:v>
                </c:pt>
                <c:pt idx="566">
                  <c:v>15.64772727272727</c:v>
                </c:pt>
                <c:pt idx="567">
                  <c:v>15.622727272727269</c:v>
                </c:pt>
                <c:pt idx="568">
                  <c:v>15.222727272727273</c:v>
                </c:pt>
                <c:pt idx="569">
                  <c:v>14.999999999999998</c:v>
                </c:pt>
                <c:pt idx="570">
                  <c:v>14.997727272727271</c:v>
                </c:pt>
                <c:pt idx="571">
                  <c:v>15.068181818181817</c:v>
                </c:pt>
                <c:pt idx="572">
                  <c:v>15.11590909090909</c:v>
                </c:pt>
                <c:pt idx="573">
                  <c:v>14.999999999999998</c:v>
                </c:pt>
                <c:pt idx="574">
                  <c:v>14.909090909090907</c:v>
                </c:pt>
                <c:pt idx="575">
                  <c:v>14.824999999999999</c:v>
                </c:pt>
                <c:pt idx="576">
                  <c:v>14.913636363636364</c:v>
                </c:pt>
                <c:pt idx="577">
                  <c:v>14.999999999999998</c:v>
                </c:pt>
                <c:pt idx="578">
                  <c:v>15.809090909090909</c:v>
                </c:pt>
                <c:pt idx="579">
                  <c:v>15.568181818181817</c:v>
                </c:pt>
                <c:pt idx="580">
                  <c:v>15.409090909090907</c:v>
                </c:pt>
                <c:pt idx="581">
                  <c:v>14.997727272727271</c:v>
                </c:pt>
                <c:pt idx="582">
                  <c:v>15.279545454545454</c:v>
                </c:pt>
                <c:pt idx="583">
                  <c:v>15.343181818181819</c:v>
                </c:pt>
                <c:pt idx="584">
                  <c:v>15.63409090909091</c:v>
                </c:pt>
                <c:pt idx="585">
                  <c:v>15.818181818181815</c:v>
                </c:pt>
                <c:pt idx="586">
                  <c:v>15.938636363636361</c:v>
                </c:pt>
                <c:pt idx="587">
                  <c:v>16.024999999999999</c:v>
                </c:pt>
                <c:pt idx="588">
                  <c:v>16.136363636363637</c:v>
                </c:pt>
                <c:pt idx="589">
                  <c:v>16.318181818181817</c:v>
                </c:pt>
                <c:pt idx="590">
                  <c:v>16.354545454545452</c:v>
                </c:pt>
                <c:pt idx="591">
                  <c:v>16.477272727272727</c:v>
                </c:pt>
                <c:pt idx="592">
                  <c:v>16.14772727272727</c:v>
                </c:pt>
                <c:pt idx="593">
                  <c:v>16.402272727272727</c:v>
                </c:pt>
                <c:pt idx="594">
                  <c:v>16.136363636363637</c:v>
                </c:pt>
                <c:pt idx="595">
                  <c:v>16.361363636363635</c:v>
                </c:pt>
                <c:pt idx="596">
                  <c:v>16.59090909090909</c:v>
                </c:pt>
                <c:pt idx="597">
                  <c:v>16.815909090909088</c:v>
                </c:pt>
                <c:pt idx="598">
                  <c:v>16.704545454545453</c:v>
                </c:pt>
                <c:pt idx="599">
                  <c:v>16.727272727272723</c:v>
                </c:pt>
                <c:pt idx="600">
                  <c:v>16.59090909090909</c:v>
                </c:pt>
                <c:pt idx="601">
                  <c:v>16.704545454545453</c:v>
                </c:pt>
                <c:pt idx="602">
                  <c:v>16.670454545454543</c:v>
                </c:pt>
                <c:pt idx="603">
                  <c:v>16.681818181818183</c:v>
                </c:pt>
                <c:pt idx="604">
                  <c:v>16.681818181818183</c:v>
                </c:pt>
                <c:pt idx="605">
                  <c:v>16.41363636363636</c:v>
                </c:pt>
                <c:pt idx="606">
                  <c:v>16.636363636363637</c:v>
                </c:pt>
                <c:pt idx="607">
                  <c:v>16.727272727272723</c:v>
                </c:pt>
                <c:pt idx="608">
                  <c:v>16.727272727272723</c:v>
                </c:pt>
                <c:pt idx="609">
                  <c:v>16.795454545454547</c:v>
                </c:pt>
                <c:pt idx="610">
                  <c:v>16.886363636363633</c:v>
                </c:pt>
                <c:pt idx="611">
                  <c:v>17.225000000000001</c:v>
                </c:pt>
                <c:pt idx="612">
                  <c:v>18.409090909090907</c:v>
                </c:pt>
                <c:pt idx="613">
                  <c:v>18.409090909090907</c:v>
                </c:pt>
                <c:pt idx="614">
                  <c:v>18.704545454545453</c:v>
                </c:pt>
                <c:pt idx="615">
                  <c:v>18.863636363636363</c:v>
                </c:pt>
                <c:pt idx="616">
                  <c:v>19.543181818181814</c:v>
                </c:pt>
                <c:pt idx="617">
                  <c:v>19.886363636363633</c:v>
                </c:pt>
                <c:pt idx="618">
                  <c:v>20.113636363636363</c:v>
                </c:pt>
                <c:pt idx="619">
                  <c:v>20.113636363636363</c:v>
                </c:pt>
                <c:pt idx="620">
                  <c:v>19.09090909090909</c:v>
                </c:pt>
                <c:pt idx="621">
                  <c:v>18.706818181818182</c:v>
                </c:pt>
                <c:pt idx="622">
                  <c:v>19.66363636363636</c:v>
                </c:pt>
                <c:pt idx="623">
                  <c:v>19.09090909090909</c:v>
                </c:pt>
                <c:pt idx="624">
                  <c:v>19.30681818181818</c:v>
                </c:pt>
                <c:pt idx="625">
                  <c:v>19.40909090909091</c:v>
                </c:pt>
                <c:pt idx="626">
                  <c:v>19.43181818181818</c:v>
                </c:pt>
                <c:pt idx="627">
                  <c:v>19.136363636363637</c:v>
                </c:pt>
                <c:pt idx="628">
                  <c:v>19.09090909090909</c:v>
                </c:pt>
                <c:pt idx="629">
                  <c:v>19.545454545454543</c:v>
                </c:pt>
                <c:pt idx="630">
                  <c:v>20.09090909090909</c:v>
                </c:pt>
                <c:pt idx="631">
                  <c:v>20.352272727272727</c:v>
                </c:pt>
                <c:pt idx="632">
                  <c:v>20.39772727272727</c:v>
                </c:pt>
                <c:pt idx="633">
                  <c:v>20.818181818181817</c:v>
                </c:pt>
                <c:pt idx="634">
                  <c:v>20.727272727272727</c:v>
                </c:pt>
                <c:pt idx="635">
                  <c:v>20.568181818181817</c:v>
                </c:pt>
                <c:pt idx="636">
                  <c:v>20.34090909090909</c:v>
                </c:pt>
                <c:pt idx="637">
                  <c:v>20.36363636363636</c:v>
                </c:pt>
                <c:pt idx="638">
                  <c:v>20.34090909090909</c:v>
                </c:pt>
                <c:pt idx="639">
                  <c:v>19.886363636363633</c:v>
                </c:pt>
                <c:pt idx="640">
                  <c:v>20.043181818181814</c:v>
                </c:pt>
                <c:pt idx="641">
                  <c:v>20.39772727272727</c:v>
                </c:pt>
                <c:pt idx="642">
                  <c:v>20.21590909090909</c:v>
                </c:pt>
                <c:pt idx="643">
                  <c:v>20</c:v>
                </c:pt>
                <c:pt idx="644">
                  <c:v>19.77272727272727</c:v>
                </c:pt>
                <c:pt idx="645">
                  <c:v>20.09090909090909</c:v>
                </c:pt>
                <c:pt idx="646">
                  <c:v>20</c:v>
                </c:pt>
                <c:pt idx="647">
                  <c:v>19.545454545454543</c:v>
                </c:pt>
                <c:pt idx="648">
                  <c:v>18.636363636363633</c:v>
                </c:pt>
                <c:pt idx="649">
                  <c:v>18.234090909090909</c:v>
                </c:pt>
                <c:pt idx="650">
                  <c:v>18.15909090909091</c:v>
                </c:pt>
                <c:pt idx="651">
                  <c:v>18.02272727272727</c:v>
                </c:pt>
                <c:pt idx="652">
                  <c:v>17.86363636363636</c:v>
                </c:pt>
                <c:pt idx="653">
                  <c:v>18.309090909090909</c:v>
                </c:pt>
                <c:pt idx="654">
                  <c:v>18.409090909090907</c:v>
                </c:pt>
                <c:pt idx="655">
                  <c:v>18.227272727272727</c:v>
                </c:pt>
                <c:pt idx="656">
                  <c:v>18.227272727272727</c:v>
                </c:pt>
                <c:pt idx="657">
                  <c:v>18.272727272727273</c:v>
                </c:pt>
                <c:pt idx="658">
                  <c:v>18.809090909090909</c:v>
                </c:pt>
                <c:pt idx="659">
                  <c:v>18.795454545454543</c:v>
                </c:pt>
                <c:pt idx="660">
                  <c:v>18.822727272727271</c:v>
                </c:pt>
                <c:pt idx="661">
                  <c:v>18.795454545454543</c:v>
                </c:pt>
                <c:pt idx="662">
                  <c:v>18.090909090909086</c:v>
                </c:pt>
                <c:pt idx="663">
                  <c:v>17.727272727272727</c:v>
                </c:pt>
                <c:pt idx="664">
                  <c:v>17.613636363636363</c:v>
                </c:pt>
                <c:pt idx="665">
                  <c:v>17.856818181818181</c:v>
                </c:pt>
                <c:pt idx="666">
                  <c:v>18.202272727272728</c:v>
                </c:pt>
                <c:pt idx="667">
                  <c:v>18.511363636363637</c:v>
                </c:pt>
                <c:pt idx="668">
                  <c:v>18.863636363636363</c:v>
                </c:pt>
                <c:pt idx="669">
                  <c:v>18.799999999999997</c:v>
                </c:pt>
                <c:pt idx="670">
                  <c:v>18.799999999999997</c:v>
                </c:pt>
                <c:pt idx="671">
                  <c:v>19.102272727272727</c:v>
                </c:pt>
                <c:pt idx="672">
                  <c:v>19.315909090909088</c:v>
                </c:pt>
                <c:pt idx="673">
                  <c:v>19.315909090909088</c:v>
                </c:pt>
                <c:pt idx="674">
                  <c:v>19.27272727272727</c:v>
                </c:pt>
                <c:pt idx="675">
                  <c:v>19.202272727272724</c:v>
                </c:pt>
                <c:pt idx="676">
                  <c:v>19.127272727272725</c:v>
                </c:pt>
                <c:pt idx="677">
                  <c:v>19.031818181818178</c:v>
                </c:pt>
                <c:pt idx="678">
                  <c:v>18.55681818181818</c:v>
                </c:pt>
                <c:pt idx="679">
                  <c:v>18.727272727272727</c:v>
                </c:pt>
                <c:pt idx="680">
                  <c:v>18.727272727272727</c:v>
                </c:pt>
                <c:pt idx="681">
                  <c:v>18.406818181818178</c:v>
                </c:pt>
                <c:pt idx="682">
                  <c:v>18.52272727272727</c:v>
                </c:pt>
                <c:pt idx="683">
                  <c:v>18.790909090909089</c:v>
                </c:pt>
                <c:pt idx="684">
                  <c:v>18.470454545454544</c:v>
                </c:pt>
                <c:pt idx="685">
                  <c:v>18.479545454545452</c:v>
                </c:pt>
                <c:pt idx="686">
                  <c:v>18.409090909090907</c:v>
                </c:pt>
                <c:pt idx="687">
                  <c:v>18.759090909090908</c:v>
                </c:pt>
                <c:pt idx="688">
                  <c:v>18.863636363636363</c:v>
                </c:pt>
                <c:pt idx="689">
                  <c:v>19.245454545454546</c:v>
                </c:pt>
                <c:pt idx="690">
                  <c:v>19.986363636363635</c:v>
                </c:pt>
                <c:pt idx="691">
                  <c:v>19.824999999999999</c:v>
                </c:pt>
                <c:pt idx="692">
                  <c:v>19.75</c:v>
                </c:pt>
                <c:pt idx="693">
                  <c:v>19.499999999999996</c:v>
                </c:pt>
                <c:pt idx="694">
                  <c:v>19.686363636363637</c:v>
                </c:pt>
                <c:pt idx="695">
                  <c:v>19.84090909090909</c:v>
                </c:pt>
                <c:pt idx="696">
                  <c:v>20.113636363636363</c:v>
                </c:pt>
                <c:pt idx="697">
                  <c:v>19.363636363636363</c:v>
                </c:pt>
                <c:pt idx="698">
                  <c:v>19.25</c:v>
                </c:pt>
                <c:pt idx="699">
                  <c:v>18.822727272727271</c:v>
                </c:pt>
                <c:pt idx="700">
                  <c:v>18.636363636363633</c:v>
                </c:pt>
                <c:pt idx="701">
                  <c:v>18.688636363636363</c:v>
                </c:pt>
                <c:pt idx="702">
                  <c:v>18.64772727272727</c:v>
                </c:pt>
                <c:pt idx="703">
                  <c:v>18.645454545454545</c:v>
                </c:pt>
                <c:pt idx="704">
                  <c:v>18.5</c:v>
                </c:pt>
                <c:pt idx="705">
                  <c:v>18.409090909090907</c:v>
                </c:pt>
                <c:pt idx="706">
                  <c:v>18.229545454545452</c:v>
                </c:pt>
                <c:pt idx="707">
                  <c:v>17.84090909090909</c:v>
                </c:pt>
                <c:pt idx="708">
                  <c:v>17.954545454545453</c:v>
                </c:pt>
                <c:pt idx="709">
                  <c:v>17.545454545454543</c:v>
                </c:pt>
                <c:pt idx="710">
                  <c:v>17.818181818181817</c:v>
                </c:pt>
                <c:pt idx="711">
                  <c:v>17.674999999999997</c:v>
                </c:pt>
                <c:pt idx="712">
                  <c:v>18.270454545454545</c:v>
                </c:pt>
                <c:pt idx="713">
                  <c:v>17.65909090909091</c:v>
                </c:pt>
                <c:pt idx="714">
                  <c:v>17.749999999999996</c:v>
                </c:pt>
                <c:pt idx="715">
                  <c:v>17.65909090909091</c:v>
                </c:pt>
                <c:pt idx="716">
                  <c:v>18.036363636363635</c:v>
                </c:pt>
                <c:pt idx="717">
                  <c:v>18.293181818181814</c:v>
                </c:pt>
                <c:pt idx="718">
                  <c:v>18.386363636363637</c:v>
                </c:pt>
                <c:pt idx="719">
                  <c:v>18.636363636363633</c:v>
                </c:pt>
                <c:pt idx="720">
                  <c:v>18.818181818181817</c:v>
                </c:pt>
                <c:pt idx="721">
                  <c:v>19.545454545454543</c:v>
                </c:pt>
                <c:pt idx="722">
                  <c:v>19.78863636363636</c:v>
                </c:pt>
                <c:pt idx="723">
                  <c:v>19.604545454545455</c:v>
                </c:pt>
                <c:pt idx="724">
                  <c:v>19.71590909090909</c:v>
                </c:pt>
                <c:pt idx="725">
                  <c:v>19.434090909090909</c:v>
                </c:pt>
                <c:pt idx="726">
                  <c:v>19.522727272727273</c:v>
                </c:pt>
                <c:pt idx="727">
                  <c:v>19.545454545454543</c:v>
                </c:pt>
                <c:pt idx="728">
                  <c:v>19.43181818181818</c:v>
                </c:pt>
                <c:pt idx="729">
                  <c:v>19.27272727272727</c:v>
                </c:pt>
                <c:pt idx="730">
                  <c:v>18.75</c:v>
                </c:pt>
                <c:pt idx="731">
                  <c:v>18.636363636363633</c:v>
                </c:pt>
                <c:pt idx="732">
                  <c:v>18.234090909090909</c:v>
                </c:pt>
                <c:pt idx="733">
                  <c:v>18.443181818181817</c:v>
                </c:pt>
                <c:pt idx="734">
                  <c:v>18.977272727272727</c:v>
                </c:pt>
                <c:pt idx="735">
                  <c:v>18.999999999999996</c:v>
                </c:pt>
                <c:pt idx="736">
                  <c:v>19.045454545454543</c:v>
                </c:pt>
                <c:pt idx="737">
                  <c:v>18.75</c:v>
                </c:pt>
                <c:pt idx="738">
                  <c:v>18.75</c:v>
                </c:pt>
                <c:pt idx="739">
                  <c:v>18.863636363636363</c:v>
                </c:pt>
                <c:pt idx="740">
                  <c:v>18.93181818181818</c:v>
                </c:pt>
                <c:pt idx="741">
                  <c:v>19.118181818181817</c:v>
                </c:pt>
                <c:pt idx="742">
                  <c:v>19.09090909090909</c:v>
                </c:pt>
                <c:pt idx="743">
                  <c:v>19.318181818181817</c:v>
                </c:pt>
                <c:pt idx="744">
                  <c:v>19.284090909090907</c:v>
                </c:pt>
                <c:pt idx="745">
                  <c:v>19.261363636363633</c:v>
                </c:pt>
                <c:pt idx="746">
                  <c:v>18.93181818181818</c:v>
                </c:pt>
                <c:pt idx="747">
                  <c:v>18.636363636363633</c:v>
                </c:pt>
                <c:pt idx="748">
                  <c:v>18.386363636363637</c:v>
                </c:pt>
                <c:pt idx="749">
                  <c:v>20.095454545454544</c:v>
                </c:pt>
                <c:pt idx="750">
                  <c:v>20.095454545454544</c:v>
                </c:pt>
                <c:pt idx="751">
                  <c:v>20.211363636363636</c:v>
                </c:pt>
                <c:pt idx="752">
                  <c:v>20.045454545454543</c:v>
                </c:pt>
                <c:pt idx="753">
                  <c:v>20.224999999999998</c:v>
                </c:pt>
                <c:pt idx="754">
                  <c:v>20.454545454545453</c:v>
                </c:pt>
                <c:pt idx="755">
                  <c:v>20.454545454545453</c:v>
                </c:pt>
                <c:pt idx="756">
                  <c:v>20.668181818181814</c:v>
                </c:pt>
                <c:pt idx="757">
                  <c:v>20.46590909090909</c:v>
                </c:pt>
                <c:pt idx="758">
                  <c:v>20.747727272727271</c:v>
                </c:pt>
                <c:pt idx="759">
                  <c:v>21.045454545454543</c:v>
                </c:pt>
                <c:pt idx="760">
                  <c:v>21.77272727272727</c:v>
                </c:pt>
                <c:pt idx="761">
                  <c:v>21.934090909090909</c:v>
                </c:pt>
                <c:pt idx="762">
                  <c:v>22.09090909090909</c:v>
                </c:pt>
                <c:pt idx="763">
                  <c:v>21.704545454545453</c:v>
                </c:pt>
                <c:pt idx="764">
                  <c:v>21.586363636363636</c:v>
                </c:pt>
                <c:pt idx="765">
                  <c:v>21.702272727272724</c:v>
                </c:pt>
                <c:pt idx="766">
                  <c:v>21.702272727272724</c:v>
                </c:pt>
                <c:pt idx="767">
                  <c:v>21.840909090909086</c:v>
                </c:pt>
                <c:pt idx="768">
                  <c:v>21.547727272727272</c:v>
                </c:pt>
                <c:pt idx="769">
                  <c:v>21.477272727272727</c:v>
                </c:pt>
                <c:pt idx="770">
                  <c:v>21.659090909090907</c:v>
                </c:pt>
                <c:pt idx="771">
                  <c:v>21.813636363636363</c:v>
                </c:pt>
                <c:pt idx="772">
                  <c:v>21.68181818181818</c:v>
                </c:pt>
                <c:pt idx="773">
                  <c:v>21.727272727272723</c:v>
                </c:pt>
                <c:pt idx="774">
                  <c:v>21.693181818181817</c:v>
                </c:pt>
                <c:pt idx="775">
                  <c:v>21.795454545454547</c:v>
                </c:pt>
                <c:pt idx="776">
                  <c:v>21.77272727272727</c:v>
                </c:pt>
                <c:pt idx="777">
                  <c:v>21.684090909090905</c:v>
                </c:pt>
                <c:pt idx="778">
                  <c:v>21.363636363636363</c:v>
                </c:pt>
                <c:pt idx="779">
                  <c:v>20.84090909090909</c:v>
                </c:pt>
                <c:pt idx="780">
                  <c:v>20.252272727272725</c:v>
                </c:pt>
                <c:pt idx="781">
                  <c:v>20.284090909090907</c:v>
                </c:pt>
                <c:pt idx="782">
                  <c:v>20.65909090909091</c:v>
                </c:pt>
                <c:pt idx="783">
                  <c:v>20.711363636363632</c:v>
                </c:pt>
                <c:pt idx="784">
                  <c:v>20.679545454545451</c:v>
                </c:pt>
                <c:pt idx="785">
                  <c:v>20.706818181818178</c:v>
                </c:pt>
                <c:pt idx="786">
                  <c:v>20.568181818181817</c:v>
                </c:pt>
                <c:pt idx="787">
                  <c:v>20.993181818181817</c:v>
                </c:pt>
                <c:pt idx="788">
                  <c:v>21.102272727272723</c:v>
                </c:pt>
                <c:pt idx="789">
                  <c:v>20.879545454545454</c:v>
                </c:pt>
                <c:pt idx="790">
                  <c:v>20.981818181818177</c:v>
                </c:pt>
                <c:pt idx="791">
                  <c:v>21.102272727272723</c:v>
                </c:pt>
                <c:pt idx="792">
                  <c:v>21.113636363636363</c:v>
                </c:pt>
                <c:pt idx="793">
                  <c:v>20.84090909090909</c:v>
                </c:pt>
                <c:pt idx="794">
                  <c:v>20.909090909090907</c:v>
                </c:pt>
                <c:pt idx="795">
                  <c:v>20.545454545454547</c:v>
                </c:pt>
                <c:pt idx="796">
                  <c:v>20.409090909090907</c:v>
                </c:pt>
                <c:pt idx="797">
                  <c:v>20.679545454545451</c:v>
                </c:pt>
                <c:pt idx="798">
                  <c:v>20.263636363636362</c:v>
                </c:pt>
                <c:pt idx="799">
                  <c:v>20.409090909090907</c:v>
                </c:pt>
                <c:pt idx="800">
                  <c:v>20.409090909090907</c:v>
                </c:pt>
                <c:pt idx="801">
                  <c:v>20.795454545454543</c:v>
                </c:pt>
                <c:pt idx="802">
                  <c:v>20.52272727272727</c:v>
                </c:pt>
                <c:pt idx="803">
                  <c:v>20.404545454545453</c:v>
                </c:pt>
                <c:pt idx="804">
                  <c:v>19.690909090909088</c:v>
                </c:pt>
                <c:pt idx="805">
                  <c:v>19.693181818181817</c:v>
                </c:pt>
                <c:pt idx="806">
                  <c:v>20.65909090909091</c:v>
                </c:pt>
                <c:pt idx="807">
                  <c:v>20.829545454545453</c:v>
                </c:pt>
                <c:pt idx="808">
                  <c:v>20.795454545454543</c:v>
                </c:pt>
                <c:pt idx="809">
                  <c:v>20.43181818181818</c:v>
                </c:pt>
                <c:pt idx="810">
                  <c:v>19.886363636363633</c:v>
                </c:pt>
                <c:pt idx="811">
                  <c:v>19.954545454545453</c:v>
                </c:pt>
                <c:pt idx="812">
                  <c:v>20</c:v>
                </c:pt>
                <c:pt idx="813">
                  <c:v>19.920454545454547</c:v>
                </c:pt>
                <c:pt idx="814">
                  <c:v>19.845454545454544</c:v>
                </c:pt>
                <c:pt idx="815">
                  <c:v>20.118181818181817</c:v>
                </c:pt>
                <c:pt idx="816">
                  <c:v>20.229545454545455</c:v>
                </c:pt>
                <c:pt idx="817">
                  <c:v>20.790909090909089</c:v>
                </c:pt>
                <c:pt idx="818">
                  <c:v>21.545454545454543</c:v>
                </c:pt>
                <c:pt idx="819">
                  <c:v>21.363636363636363</c:v>
                </c:pt>
                <c:pt idx="820">
                  <c:v>21.502272727272725</c:v>
                </c:pt>
                <c:pt idx="821">
                  <c:v>22.409090909090907</c:v>
                </c:pt>
                <c:pt idx="822">
                  <c:v>22.909090909090907</c:v>
                </c:pt>
                <c:pt idx="823">
                  <c:v>21.90909090909091</c:v>
                </c:pt>
                <c:pt idx="824">
                  <c:v>21.818181818181817</c:v>
                </c:pt>
                <c:pt idx="825">
                  <c:v>22.68181818181818</c:v>
                </c:pt>
                <c:pt idx="826">
                  <c:v>22.27272727272727</c:v>
                </c:pt>
                <c:pt idx="827">
                  <c:v>22.84090909090909</c:v>
                </c:pt>
                <c:pt idx="828">
                  <c:v>23.863636363636363</c:v>
                </c:pt>
                <c:pt idx="829">
                  <c:v>24.318181818181817</c:v>
                </c:pt>
                <c:pt idx="830">
                  <c:v>23.82954545454545</c:v>
                </c:pt>
                <c:pt idx="831">
                  <c:v>23.727272727272727</c:v>
                </c:pt>
                <c:pt idx="832">
                  <c:v>24.09090909090909</c:v>
                </c:pt>
                <c:pt idx="833">
                  <c:v>24.659090909090907</c:v>
                </c:pt>
                <c:pt idx="834">
                  <c:v>24.318181818181817</c:v>
                </c:pt>
                <c:pt idx="835">
                  <c:v>24.284090909090907</c:v>
                </c:pt>
                <c:pt idx="836">
                  <c:v>24.05681818181818</c:v>
                </c:pt>
                <c:pt idx="837">
                  <c:v>24.05681818181818</c:v>
                </c:pt>
                <c:pt idx="838">
                  <c:v>23.977272727272727</c:v>
                </c:pt>
                <c:pt idx="839">
                  <c:v>24.204545454545453</c:v>
                </c:pt>
                <c:pt idx="840">
                  <c:v>24.386363636363633</c:v>
                </c:pt>
                <c:pt idx="841">
                  <c:v>24.39772727272727</c:v>
                </c:pt>
                <c:pt idx="842">
                  <c:v>24.443181818181817</c:v>
                </c:pt>
                <c:pt idx="843">
                  <c:v>24.89772727272727</c:v>
                </c:pt>
                <c:pt idx="844">
                  <c:v>24.999999999999996</c:v>
                </c:pt>
                <c:pt idx="845">
                  <c:v>24.999999999999996</c:v>
                </c:pt>
                <c:pt idx="846">
                  <c:v>24.727272727272723</c:v>
                </c:pt>
                <c:pt idx="847">
                  <c:v>24.295454545454543</c:v>
                </c:pt>
                <c:pt idx="848">
                  <c:v>23.68181818181818</c:v>
                </c:pt>
                <c:pt idx="849">
                  <c:v>24.77272727272727</c:v>
                </c:pt>
                <c:pt idx="850">
                  <c:v>24.84090909090909</c:v>
                </c:pt>
                <c:pt idx="851">
                  <c:v>24.761363636363637</c:v>
                </c:pt>
                <c:pt idx="852">
                  <c:v>24.420454545454543</c:v>
                </c:pt>
                <c:pt idx="853">
                  <c:v>24.488636363636363</c:v>
                </c:pt>
                <c:pt idx="854">
                  <c:v>24.204545454545453</c:v>
                </c:pt>
                <c:pt idx="855">
                  <c:v>24.204545454545453</c:v>
                </c:pt>
                <c:pt idx="856">
                  <c:v>24.204545454545453</c:v>
                </c:pt>
                <c:pt idx="857">
                  <c:v>23.863636363636363</c:v>
                </c:pt>
                <c:pt idx="858">
                  <c:v>23.863636363636363</c:v>
                </c:pt>
                <c:pt idx="859">
                  <c:v>23.977272727272727</c:v>
                </c:pt>
                <c:pt idx="860">
                  <c:v>24.068181818181817</c:v>
                </c:pt>
                <c:pt idx="861">
                  <c:v>24.545454545454543</c:v>
                </c:pt>
                <c:pt idx="862">
                  <c:v>24.545454545454543</c:v>
                </c:pt>
                <c:pt idx="863">
                  <c:v>24.45454545454545</c:v>
                </c:pt>
                <c:pt idx="864">
                  <c:v>24.318181818181817</c:v>
                </c:pt>
                <c:pt idx="865">
                  <c:v>24.136363636363637</c:v>
                </c:pt>
                <c:pt idx="866">
                  <c:v>24.09090909090909</c:v>
                </c:pt>
                <c:pt idx="867">
                  <c:v>23.977272727272727</c:v>
                </c:pt>
                <c:pt idx="868">
                  <c:v>23.977272727272727</c:v>
                </c:pt>
                <c:pt idx="869">
                  <c:v>24.488636363636363</c:v>
                </c:pt>
                <c:pt idx="870">
                  <c:v>24.170454545454543</c:v>
                </c:pt>
                <c:pt idx="871">
                  <c:v>25.454545454545453</c:v>
                </c:pt>
                <c:pt idx="872">
                  <c:v>25.249999999999996</c:v>
                </c:pt>
                <c:pt idx="873">
                  <c:v>25.34090909090909</c:v>
                </c:pt>
                <c:pt idx="874">
                  <c:v>25.318181818181817</c:v>
                </c:pt>
                <c:pt idx="875">
                  <c:v>25.36363636363636</c:v>
                </c:pt>
                <c:pt idx="876">
                  <c:v>25.886363636363637</c:v>
                </c:pt>
                <c:pt idx="877">
                  <c:v>26.43181818181818</c:v>
                </c:pt>
                <c:pt idx="878">
                  <c:v>26.693181818181817</c:v>
                </c:pt>
                <c:pt idx="879">
                  <c:v>26.43181818181818</c:v>
                </c:pt>
                <c:pt idx="880">
                  <c:v>26.704545454545453</c:v>
                </c:pt>
                <c:pt idx="881">
                  <c:v>26.568181818181817</c:v>
                </c:pt>
                <c:pt idx="882">
                  <c:v>26.43181818181818</c:v>
                </c:pt>
                <c:pt idx="883">
                  <c:v>26.568181818181817</c:v>
                </c:pt>
                <c:pt idx="884">
                  <c:v>26.43181818181818</c:v>
                </c:pt>
                <c:pt idx="885">
                  <c:v>26.670454545454543</c:v>
                </c:pt>
                <c:pt idx="886">
                  <c:v>26.477272727272727</c:v>
                </c:pt>
                <c:pt idx="887">
                  <c:v>26.477272727272727</c:v>
                </c:pt>
                <c:pt idx="888">
                  <c:v>26.46590909090909</c:v>
                </c:pt>
                <c:pt idx="889">
                  <c:v>26.43181818181818</c:v>
                </c:pt>
                <c:pt idx="890">
                  <c:v>26.477272727272727</c:v>
                </c:pt>
                <c:pt idx="891">
                  <c:v>27.045454545454543</c:v>
                </c:pt>
                <c:pt idx="892">
                  <c:v>26.59090909090909</c:v>
                </c:pt>
                <c:pt idx="893">
                  <c:v>26.59090909090909</c:v>
                </c:pt>
                <c:pt idx="894">
                  <c:v>26.579545454545453</c:v>
                </c:pt>
                <c:pt idx="895">
                  <c:v>26.454545454545453</c:v>
                </c:pt>
                <c:pt idx="896">
                  <c:v>26.909090909090907</c:v>
                </c:pt>
                <c:pt idx="897">
                  <c:v>26.80681818181818</c:v>
                </c:pt>
                <c:pt idx="898">
                  <c:v>26.46590909090909</c:v>
                </c:pt>
                <c:pt idx="899">
                  <c:v>26.477272727272727</c:v>
                </c:pt>
                <c:pt idx="900">
                  <c:v>25.454545454545453</c:v>
                </c:pt>
                <c:pt idx="901">
                  <c:v>25.352272727272723</c:v>
                </c:pt>
                <c:pt idx="902">
                  <c:v>25.454545454545453</c:v>
                </c:pt>
                <c:pt idx="903">
                  <c:v>25.34090909090909</c:v>
                </c:pt>
                <c:pt idx="904">
                  <c:v>24.999999999999996</c:v>
                </c:pt>
                <c:pt idx="905">
                  <c:v>25.02272727272727</c:v>
                </c:pt>
                <c:pt idx="906">
                  <c:v>25.204545454545453</c:v>
                </c:pt>
                <c:pt idx="907">
                  <c:v>24.999999999999996</c:v>
                </c:pt>
                <c:pt idx="908">
                  <c:v>24.863636363636363</c:v>
                </c:pt>
                <c:pt idx="909">
                  <c:v>24.761363636363637</c:v>
                </c:pt>
                <c:pt idx="910">
                  <c:v>24.886363636363633</c:v>
                </c:pt>
                <c:pt idx="911">
                  <c:v>25.65909090909091</c:v>
                </c:pt>
                <c:pt idx="912">
                  <c:v>26.579545454545453</c:v>
                </c:pt>
                <c:pt idx="913">
                  <c:v>26.59090909090909</c:v>
                </c:pt>
                <c:pt idx="914">
                  <c:v>26.52272727272727</c:v>
                </c:pt>
                <c:pt idx="915">
                  <c:v>26.477272727272727</c:v>
                </c:pt>
                <c:pt idx="916">
                  <c:v>27.045454545454543</c:v>
                </c:pt>
                <c:pt idx="917">
                  <c:v>26.36363636363636</c:v>
                </c:pt>
                <c:pt idx="918">
                  <c:v>26.034090909090907</c:v>
                </c:pt>
                <c:pt idx="919">
                  <c:v>26.136363636363633</c:v>
                </c:pt>
                <c:pt idx="920">
                  <c:v>26.136363636363633</c:v>
                </c:pt>
                <c:pt idx="921">
                  <c:v>25.65909090909091</c:v>
                </c:pt>
                <c:pt idx="922">
                  <c:v>25.68181818181818</c:v>
                </c:pt>
                <c:pt idx="923">
                  <c:v>25.68181818181818</c:v>
                </c:pt>
                <c:pt idx="924">
                  <c:v>26.36363636363636</c:v>
                </c:pt>
                <c:pt idx="925">
                  <c:v>26.454545454545453</c:v>
                </c:pt>
                <c:pt idx="926">
                  <c:v>26.227272727272727</c:v>
                </c:pt>
                <c:pt idx="927">
                  <c:v>26.125</c:v>
                </c:pt>
                <c:pt idx="928">
                  <c:v>26.352272727272727</c:v>
                </c:pt>
                <c:pt idx="929">
                  <c:v>26.27272727272727</c:v>
                </c:pt>
                <c:pt idx="930">
                  <c:v>26.477272727272727</c:v>
                </c:pt>
                <c:pt idx="931">
                  <c:v>26.36363636363636</c:v>
                </c:pt>
                <c:pt idx="932">
                  <c:v>26.818181818181817</c:v>
                </c:pt>
                <c:pt idx="933">
                  <c:v>26.999999999999996</c:v>
                </c:pt>
                <c:pt idx="934">
                  <c:v>27.159090909090907</c:v>
                </c:pt>
                <c:pt idx="935">
                  <c:v>27.727272727272727</c:v>
                </c:pt>
                <c:pt idx="936">
                  <c:v>27.727272727272727</c:v>
                </c:pt>
                <c:pt idx="937">
                  <c:v>27.89772727272727</c:v>
                </c:pt>
                <c:pt idx="938">
                  <c:v>27.84090909090909</c:v>
                </c:pt>
                <c:pt idx="939">
                  <c:v>27.829545454545453</c:v>
                </c:pt>
                <c:pt idx="940">
                  <c:v>27.727272727272727</c:v>
                </c:pt>
                <c:pt idx="941">
                  <c:v>27.704545454545453</c:v>
                </c:pt>
                <c:pt idx="942">
                  <c:v>27.727272727272727</c:v>
                </c:pt>
                <c:pt idx="943">
                  <c:v>28.52272727272727</c:v>
                </c:pt>
                <c:pt idx="944">
                  <c:v>28.98863636363636</c:v>
                </c:pt>
                <c:pt idx="945">
                  <c:v>29.329545454545453</c:v>
                </c:pt>
                <c:pt idx="946">
                  <c:v>29.5</c:v>
                </c:pt>
                <c:pt idx="947">
                  <c:v>29.318181818181817</c:v>
                </c:pt>
                <c:pt idx="948">
                  <c:v>29.77272727272727</c:v>
                </c:pt>
                <c:pt idx="949">
                  <c:v>30.09090909090909</c:v>
                </c:pt>
                <c:pt idx="950">
                  <c:v>30.227272727272723</c:v>
                </c:pt>
                <c:pt idx="951">
                  <c:v>29.931818181818176</c:v>
                </c:pt>
                <c:pt idx="952">
                  <c:v>30.159090909090903</c:v>
                </c:pt>
                <c:pt idx="953">
                  <c:v>30.39772727272727</c:v>
                </c:pt>
                <c:pt idx="954">
                  <c:v>29.034090909090907</c:v>
                </c:pt>
                <c:pt idx="955">
                  <c:v>29.852272727272723</c:v>
                </c:pt>
                <c:pt idx="956">
                  <c:v>30.693181818181817</c:v>
                </c:pt>
                <c:pt idx="957">
                  <c:v>30.68181818181818</c:v>
                </c:pt>
                <c:pt idx="958">
                  <c:v>30.46590909090909</c:v>
                </c:pt>
                <c:pt idx="959">
                  <c:v>29.999999999999996</c:v>
                </c:pt>
                <c:pt idx="960">
                  <c:v>29.318181818181817</c:v>
                </c:pt>
                <c:pt idx="961">
                  <c:v>29.999999999999996</c:v>
                </c:pt>
                <c:pt idx="962">
                  <c:v>30.68181818181818</c:v>
                </c:pt>
                <c:pt idx="963">
                  <c:v>30.477272727272723</c:v>
                </c:pt>
                <c:pt idx="964">
                  <c:v>30.34090909090909</c:v>
                </c:pt>
                <c:pt idx="965">
                  <c:v>30.636363636363637</c:v>
                </c:pt>
                <c:pt idx="966">
                  <c:v>30.227272727272723</c:v>
                </c:pt>
                <c:pt idx="967">
                  <c:v>30.568181818181817</c:v>
                </c:pt>
                <c:pt idx="968">
                  <c:v>30.795454545454543</c:v>
                </c:pt>
                <c:pt idx="969">
                  <c:v>30.886363636363637</c:v>
                </c:pt>
                <c:pt idx="970">
                  <c:v>31.772727272727273</c:v>
                </c:pt>
                <c:pt idx="971">
                  <c:v>31.727272727272723</c:v>
                </c:pt>
                <c:pt idx="972">
                  <c:v>31.61363636363636</c:v>
                </c:pt>
                <c:pt idx="973">
                  <c:v>31.34090909090909</c:v>
                </c:pt>
                <c:pt idx="974">
                  <c:v>32.374999999999993</c:v>
                </c:pt>
                <c:pt idx="975">
                  <c:v>32.409090909090907</c:v>
                </c:pt>
                <c:pt idx="976">
                  <c:v>32.727272727272727</c:v>
                </c:pt>
                <c:pt idx="977">
                  <c:v>33.136363636363633</c:v>
                </c:pt>
                <c:pt idx="978">
                  <c:v>32.511363636363633</c:v>
                </c:pt>
                <c:pt idx="979">
                  <c:v>33.409090909090907</c:v>
                </c:pt>
                <c:pt idx="980">
                  <c:v>33.715909090909086</c:v>
                </c:pt>
                <c:pt idx="981">
                  <c:v>33.840909090909086</c:v>
                </c:pt>
                <c:pt idx="982">
                  <c:v>34.375</c:v>
                </c:pt>
                <c:pt idx="983">
                  <c:v>34.454545454545453</c:v>
                </c:pt>
                <c:pt idx="984">
                  <c:v>34.590909090909086</c:v>
                </c:pt>
                <c:pt idx="985">
                  <c:v>35.886363636363633</c:v>
                </c:pt>
                <c:pt idx="986">
                  <c:v>35.568181818181813</c:v>
                </c:pt>
                <c:pt idx="987">
                  <c:v>35.454545454545453</c:v>
                </c:pt>
                <c:pt idx="988">
                  <c:v>34.818181818181813</c:v>
                </c:pt>
                <c:pt idx="989">
                  <c:v>34.818181818181813</c:v>
                </c:pt>
                <c:pt idx="990">
                  <c:v>35.227272727272727</c:v>
                </c:pt>
                <c:pt idx="991">
                  <c:v>35</c:v>
                </c:pt>
                <c:pt idx="992">
                  <c:v>35.909090909090907</c:v>
                </c:pt>
                <c:pt idx="993">
                  <c:v>36.136363636363633</c:v>
                </c:pt>
                <c:pt idx="994">
                  <c:v>36.124999999999993</c:v>
                </c:pt>
                <c:pt idx="995">
                  <c:v>37.454545454545453</c:v>
                </c:pt>
                <c:pt idx="996">
                  <c:v>37.56818181818182</c:v>
                </c:pt>
                <c:pt idx="997">
                  <c:v>37.727272727272727</c:v>
                </c:pt>
                <c:pt idx="998">
                  <c:v>37.5</c:v>
                </c:pt>
                <c:pt idx="999">
                  <c:v>36.875</c:v>
                </c:pt>
                <c:pt idx="1000">
                  <c:v>37.61363636363636</c:v>
                </c:pt>
                <c:pt idx="1001">
                  <c:v>37.61363636363636</c:v>
                </c:pt>
                <c:pt idx="1002">
                  <c:v>37.5</c:v>
                </c:pt>
                <c:pt idx="1003">
                  <c:v>37.477272727272727</c:v>
                </c:pt>
                <c:pt idx="1004">
                  <c:v>37.715909090909086</c:v>
                </c:pt>
                <c:pt idx="1005">
                  <c:v>36.92045454545454</c:v>
                </c:pt>
                <c:pt idx="1006">
                  <c:v>37.18181818181818</c:v>
                </c:pt>
                <c:pt idx="1007">
                  <c:v>37.11363636363636</c:v>
                </c:pt>
                <c:pt idx="1008">
                  <c:v>37.04545454545454</c:v>
                </c:pt>
                <c:pt idx="1009">
                  <c:v>36.659090909090907</c:v>
                </c:pt>
                <c:pt idx="1010">
                  <c:v>36.93181818181818</c:v>
                </c:pt>
                <c:pt idx="1011">
                  <c:v>36.590909090909086</c:v>
                </c:pt>
                <c:pt idx="1012">
                  <c:v>36.590909090909086</c:v>
                </c:pt>
                <c:pt idx="1013">
                  <c:v>36.022727272727266</c:v>
                </c:pt>
                <c:pt idx="1014">
                  <c:v>35.465909090909093</c:v>
                </c:pt>
                <c:pt idx="1015">
                  <c:v>34.43181818181818</c:v>
                </c:pt>
                <c:pt idx="1016">
                  <c:v>35.11363636363636</c:v>
                </c:pt>
                <c:pt idx="1017">
                  <c:v>34.840909090909093</c:v>
                </c:pt>
                <c:pt idx="1018">
                  <c:v>34.54545454545454</c:v>
                </c:pt>
                <c:pt idx="1019">
                  <c:v>34.48863636363636</c:v>
                </c:pt>
                <c:pt idx="1020">
                  <c:v>34.55681818181818</c:v>
                </c:pt>
                <c:pt idx="1021">
                  <c:v>34.227272727272727</c:v>
                </c:pt>
                <c:pt idx="1022">
                  <c:v>34.318181818181813</c:v>
                </c:pt>
                <c:pt idx="1023">
                  <c:v>34.227272727272727</c:v>
                </c:pt>
                <c:pt idx="1024">
                  <c:v>35.18181818181818</c:v>
                </c:pt>
                <c:pt idx="1025">
                  <c:v>36</c:v>
                </c:pt>
                <c:pt idx="1026">
                  <c:v>36.25</c:v>
                </c:pt>
                <c:pt idx="1027">
                  <c:v>35.249999999999993</c:v>
                </c:pt>
                <c:pt idx="1028">
                  <c:v>35.715909090909086</c:v>
                </c:pt>
                <c:pt idx="1029">
                  <c:v>35.340909090909086</c:v>
                </c:pt>
                <c:pt idx="1030">
                  <c:v>34.340909090909086</c:v>
                </c:pt>
                <c:pt idx="1031">
                  <c:v>34.68181818181818</c:v>
                </c:pt>
                <c:pt idx="1032">
                  <c:v>35.227272727272727</c:v>
                </c:pt>
                <c:pt idx="1033">
                  <c:v>35.11363636363636</c:v>
                </c:pt>
                <c:pt idx="1034">
                  <c:v>34.886363636363633</c:v>
                </c:pt>
                <c:pt idx="1035">
                  <c:v>34.909090909090907</c:v>
                </c:pt>
                <c:pt idx="1036">
                  <c:v>34.886363636363633</c:v>
                </c:pt>
                <c:pt idx="1037">
                  <c:v>35.590909090909086</c:v>
                </c:pt>
                <c:pt idx="1038">
                  <c:v>36.36363636363636</c:v>
                </c:pt>
                <c:pt idx="1039">
                  <c:v>37.784090909090907</c:v>
                </c:pt>
                <c:pt idx="1040">
                  <c:v>37.5</c:v>
                </c:pt>
                <c:pt idx="1041">
                  <c:v>37.943181818181813</c:v>
                </c:pt>
                <c:pt idx="1042">
                  <c:v>38.18181818181818</c:v>
                </c:pt>
                <c:pt idx="1043">
                  <c:v>38.54545454545454</c:v>
                </c:pt>
                <c:pt idx="1044">
                  <c:v>38.5</c:v>
                </c:pt>
                <c:pt idx="1045">
                  <c:v>38.590909090909093</c:v>
                </c:pt>
                <c:pt idx="1046">
                  <c:v>37.954545454545453</c:v>
                </c:pt>
                <c:pt idx="1047">
                  <c:v>38.18181818181818</c:v>
                </c:pt>
                <c:pt idx="1048">
                  <c:v>38.624999999999993</c:v>
                </c:pt>
                <c:pt idx="1049">
                  <c:v>38.454545454545446</c:v>
                </c:pt>
                <c:pt idx="1050">
                  <c:v>38.454545454545446</c:v>
                </c:pt>
                <c:pt idx="1051">
                  <c:v>39.034090909090907</c:v>
                </c:pt>
                <c:pt idx="1052">
                  <c:v>39.55681818181818</c:v>
                </c:pt>
                <c:pt idx="1053">
                  <c:v>39.409090909090907</c:v>
                </c:pt>
                <c:pt idx="1054">
                  <c:v>39.568181818181813</c:v>
                </c:pt>
                <c:pt idx="1055">
                  <c:v>40.11363636363636</c:v>
                </c:pt>
                <c:pt idx="1056">
                  <c:v>40.329545454545446</c:v>
                </c:pt>
                <c:pt idx="1057">
                  <c:v>40.227272727272727</c:v>
                </c:pt>
                <c:pt idx="1058">
                  <c:v>40.340909090909086</c:v>
                </c:pt>
                <c:pt idx="1059">
                  <c:v>40.454545454545453</c:v>
                </c:pt>
                <c:pt idx="1060">
                  <c:v>41.034090909090907</c:v>
                </c:pt>
                <c:pt idx="1061">
                  <c:v>41.443181818181813</c:v>
                </c:pt>
                <c:pt idx="1062">
                  <c:v>41.477272727272727</c:v>
                </c:pt>
                <c:pt idx="1063">
                  <c:v>41.454545454545453</c:v>
                </c:pt>
                <c:pt idx="1064">
                  <c:v>41.25</c:v>
                </c:pt>
                <c:pt idx="1065">
                  <c:v>41.36363636363636</c:v>
                </c:pt>
                <c:pt idx="1066">
                  <c:v>41.477272727272727</c:v>
                </c:pt>
                <c:pt idx="1067">
                  <c:v>41.10227272727272</c:v>
                </c:pt>
                <c:pt idx="1068">
                  <c:v>41.10227272727272</c:v>
                </c:pt>
                <c:pt idx="1069">
                  <c:v>39.75</c:v>
                </c:pt>
                <c:pt idx="1070">
                  <c:v>39.659090909090907</c:v>
                </c:pt>
                <c:pt idx="1071">
                  <c:v>38.318181818181813</c:v>
                </c:pt>
                <c:pt idx="1072">
                  <c:v>39.818181818181813</c:v>
                </c:pt>
                <c:pt idx="1073">
                  <c:v>39.98863636363636</c:v>
                </c:pt>
                <c:pt idx="1074">
                  <c:v>39.693181818181813</c:v>
                </c:pt>
                <c:pt idx="1075">
                  <c:v>39.102272727272727</c:v>
                </c:pt>
                <c:pt idx="1076">
                  <c:v>38.636363636363633</c:v>
                </c:pt>
                <c:pt idx="1077">
                  <c:v>38.522727272727266</c:v>
                </c:pt>
                <c:pt idx="1078">
                  <c:v>38.568181818181813</c:v>
                </c:pt>
                <c:pt idx="1079">
                  <c:v>38.81818181818182</c:v>
                </c:pt>
                <c:pt idx="1080">
                  <c:v>38.977272727272727</c:v>
                </c:pt>
                <c:pt idx="1081">
                  <c:v>39.284090909090907</c:v>
                </c:pt>
                <c:pt idx="1082">
                  <c:v>39.318181818181813</c:v>
                </c:pt>
                <c:pt idx="1083">
                  <c:v>39.18181818181818</c:v>
                </c:pt>
                <c:pt idx="1084">
                  <c:v>38.98863636363636</c:v>
                </c:pt>
                <c:pt idx="1085">
                  <c:v>39.045454545454547</c:v>
                </c:pt>
                <c:pt idx="1086">
                  <c:v>38.909090909090907</c:v>
                </c:pt>
                <c:pt idx="1087">
                  <c:v>38.86363636363636</c:v>
                </c:pt>
                <c:pt idx="1088">
                  <c:v>38.954545454545453</c:v>
                </c:pt>
                <c:pt idx="1089">
                  <c:v>39.022727272727266</c:v>
                </c:pt>
                <c:pt idx="1090">
                  <c:v>38.999999999999993</c:v>
                </c:pt>
                <c:pt idx="1091">
                  <c:v>38.999999999999993</c:v>
                </c:pt>
                <c:pt idx="1092">
                  <c:v>39.05681818181818</c:v>
                </c:pt>
                <c:pt idx="1093">
                  <c:v>39.54545454545454</c:v>
                </c:pt>
                <c:pt idx="1094">
                  <c:v>39.193181818181813</c:v>
                </c:pt>
                <c:pt idx="1095">
                  <c:v>38.86363636363636</c:v>
                </c:pt>
                <c:pt idx="1096">
                  <c:v>39.568181818181813</c:v>
                </c:pt>
                <c:pt idx="1097">
                  <c:v>39.090909090909086</c:v>
                </c:pt>
                <c:pt idx="1098">
                  <c:v>38.86363636363636</c:v>
                </c:pt>
                <c:pt idx="1099">
                  <c:v>39.534090909090907</c:v>
                </c:pt>
                <c:pt idx="1100">
                  <c:v>39.54545454545454</c:v>
                </c:pt>
                <c:pt idx="1101">
                  <c:v>40.909090909090907</c:v>
                </c:pt>
                <c:pt idx="1102">
                  <c:v>41</c:v>
                </c:pt>
                <c:pt idx="1103">
                  <c:v>41.181818181818173</c:v>
                </c:pt>
                <c:pt idx="1104">
                  <c:v>41</c:v>
                </c:pt>
                <c:pt idx="1105">
                  <c:v>40.954545454545446</c:v>
                </c:pt>
                <c:pt idx="1106">
                  <c:v>41.272727272727266</c:v>
                </c:pt>
                <c:pt idx="1107">
                  <c:v>41.590909090909086</c:v>
                </c:pt>
                <c:pt idx="1108">
                  <c:v>41.284090909090907</c:v>
                </c:pt>
                <c:pt idx="1109">
                  <c:v>41.36363636363636</c:v>
                </c:pt>
                <c:pt idx="1110">
                  <c:v>42.04545454545454</c:v>
                </c:pt>
                <c:pt idx="1111">
                  <c:v>42</c:v>
                </c:pt>
                <c:pt idx="1112">
                  <c:v>41.749999999999993</c:v>
                </c:pt>
                <c:pt idx="1113">
                  <c:v>41.93181818181818</c:v>
                </c:pt>
                <c:pt idx="1114">
                  <c:v>41.602272727272727</c:v>
                </c:pt>
                <c:pt idx="1115">
                  <c:v>41.704545454545453</c:v>
                </c:pt>
                <c:pt idx="1116">
                  <c:v>41.534090909090907</c:v>
                </c:pt>
                <c:pt idx="1117">
                  <c:v>41.31818181818182</c:v>
                </c:pt>
                <c:pt idx="1118">
                  <c:v>41.806818181818173</c:v>
                </c:pt>
                <c:pt idx="1119">
                  <c:v>41.897727272727266</c:v>
                </c:pt>
                <c:pt idx="1120">
                  <c:v>41.875</c:v>
                </c:pt>
                <c:pt idx="1121">
                  <c:v>43.409090909090907</c:v>
                </c:pt>
                <c:pt idx="1122">
                  <c:v>42.727272727272727</c:v>
                </c:pt>
                <c:pt idx="1123">
                  <c:v>41.761363636363633</c:v>
                </c:pt>
                <c:pt idx="1124">
                  <c:v>41.590909090909086</c:v>
                </c:pt>
                <c:pt idx="1125">
                  <c:v>40.68181818181818</c:v>
                </c:pt>
                <c:pt idx="1126">
                  <c:v>41.022727272727266</c:v>
                </c:pt>
                <c:pt idx="1127">
                  <c:v>42.67045454545454</c:v>
                </c:pt>
                <c:pt idx="1128">
                  <c:v>43.17045454545454</c:v>
                </c:pt>
                <c:pt idx="1129">
                  <c:v>42.272727272727266</c:v>
                </c:pt>
                <c:pt idx="1130">
                  <c:v>42.727272727272727</c:v>
                </c:pt>
                <c:pt idx="1131">
                  <c:v>42.261363636363633</c:v>
                </c:pt>
                <c:pt idx="1132">
                  <c:v>41.818181818181813</c:v>
                </c:pt>
                <c:pt idx="1133">
                  <c:v>41.136363636363633</c:v>
                </c:pt>
                <c:pt idx="1134">
                  <c:v>41.818181818181813</c:v>
                </c:pt>
                <c:pt idx="1135">
                  <c:v>43.022727272727273</c:v>
                </c:pt>
                <c:pt idx="1136">
                  <c:v>43.465909090909086</c:v>
                </c:pt>
                <c:pt idx="1137">
                  <c:v>42.727272727272727</c:v>
                </c:pt>
                <c:pt idx="1138">
                  <c:v>42.48863636363636</c:v>
                </c:pt>
                <c:pt idx="1139">
                  <c:v>42.511363636363633</c:v>
                </c:pt>
                <c:pt idx="1140">
                  <c:v>42.011363636363633</c:v>
                </c:pt>
                <c:pt idx="1141">
                  <c:v>41.35227272727272</c:v>
                </c:pt>
                <c:pt idx="1142">
                  <c:v>41.29545454545454</c:v>
                </c:pt>
                <c:pt idx="1143">
                  <c:v>41.818181818181813</c:v>
                </c:pt>
                <c:pt idx="1144">
                  <c:v>42.04545454545454</c:v>
                </c:pt>
                <c:pt idx="1145">
                  <c:v>42.04545454545454</c:v>
                </c:pt>
                <c:pt idx="1146">
                  <c:v>40.69318181818182</c:v>
                </c:pt>
                <c:pt idx="1147">
                  <c:v>39.409090909090907</c:v>
                </c:pt>
                <c:pt idx="1148">
                  <c:v>38.772727272727266</c:v>
                </c:pt>
                <c:pt idx="1149">
                  <c:v>40.340909090909086</c:v>
                </c:pt>
                <c:pt idx="1150">
                  <c:v>39.772727272727266</c:v>
                </c:pt>
                <c:pt idx="1151">
                  <c:v>40.69318181818182</c:v>
                </c:pt>
                <c:pt idx="1152">
                  <c:v>40.204545454545453</c:v>
                </c:pt>
                <c:pt idx="1153">
                  <c:v>40.340909090909086</c:v>
                </c:pt>
                <c:pt idx="1154">
                  <c:v>39.54545454545454</c:v>
                </c:pt>
                <c:pt idx="1155">
                  <c:v>39.204545454545453</c:v>
                </c:pt>
                <c:pt idx="1156">
                  <c:v>39.48863636363636</c:v>
                </c:pt>
                <c:pt idx="1157">
                  <c:v>40.090909090909086</c:v>
                </c:pt>
                <c:pt idx="1158">
                  <c:v>39.54545454545454</c:v>
                </c:pt>
                <c:pt idx="1159">
                  <c:v>38.86363636363636</c:v>
                </c:pt>
                <c:pt idx="1160">
                  <c:v>38.977272727272727</c:v>
                </c:pt>
                <c:pt idx="1161">
                  <c:v>38.068181818181813</c:v>
                </c:pt>
                <c:pt idx="1162">
                  <c:v>36.659090909090907</c:v>
                </c:pt>
                <c:pt idx="1163">
                  <c:v>35</c:v>
                </c:pt>
                <c:pt idx="1164">
                  <c:v>35.590909090909086</c:v>
                </c:pt>
                <c:pt idx="1165">
                  <c:v>36.409090909090907</c:v>
                </c:pt>
                <c:pt idx="1166">
                  <c:v>34.897727272727273</c:v>
                </c:pt>
                <c:pt idx="1167">
                  <c:v>34.613636363636367</c:v>
                </c:pt>
                <c:pt idx="1168">
                  <c:v>34.090909090909086</c:v>
                </c:pt>
                <c:pt idx="1169">
                  <c:v>34.30681818181818</c:v>
                </c:pt>
                <c:pt idx="1170">
                  <c:v>33.954545454545453</c:v>
                </c:pt>
                <c:pt idx="1171">
                  <c:v>34.340909090909086</c:v>
                </c:pt>
                <c:pt idx="1172">
                  <c:v>35.079545454545453</c:v>
                </c:pt>
                <c:pt idx="1173">
                  <c:v>36.477272727272727</c:v>
                </c:pt>
                <c:pt idx="1174">
                  <c:v>36.795454545454547</c:v>
                </c:pt>
                <c:pt idx="1175">
                  <c:v>37.5</c:v>
                </c:pt>
                <c:pt idx="1176">
                  <c:v>36.625</c:v>
                </c:pt>
                <c:pt idx="1177">
                  <c:v>37.170454545454547</c:v>
                </c:pt>
                <c:pt idx="1178">
                  <c:v>38.340909090909086</c:v>
                </c:pt>
                <c:pt idx="1179">
                  <c:v>38.5</c:v>
                </c:pt>
                <c:pt idx="1180">
                  <c:v>37.579545454545453</c:v>
                </c:pt>
                <c:pt idx="1181">
                  <c:v>38.54545454545454</c:v>
                </c:pt>
                <c:pt idx="1182">
                  <c:v>38.18181818181818</c:v>
                </c:pt>
                <c:pt idx="1183">
                  <c:v>37.5</c:v>
                </c:pt>
                <c:pt idx="1184">
                  <c:v>37.886363636363633</c:v>
                </c:pt>
                <c:pt idx="1185">
                  <c:v>37.93181818181818</c:v>
                </c:pt>
                <c:pt idx="1186">
                  <c:v>38.102272727272727</c:v>
                </c:pt>
                <c:pt idx="1187">
                  <c:v>37.954545454545453</c:v>
                </c:pt>
                <c:pt idx="1188">
                  <c:v>38.409090909090907</c:v>
                </c:pt>
                <c:pt idx="1189">
                  <c:v>37.840909090909086</c:v>
                </c:pt>
                <c:pt idx="1190">
                  <c:v>38.409090909090907</c:v>
                </c:pt>
                <c:pt idx="1191">
                  <c:v>38.659090909090907</c:v>
                </c:pt>
                <c:pt idx="1192">
                  <c:v>38.954545454545453</c:v>
                </c:pt>
                <c:pt idx="1193">
                  <c:v>40.625</c:v>
                </c:pt>
                <c:pt idx="1194">
                  <c:v>42.386363636363633</c:v>
                </c:pt>
                <c:pt idx="1195">
                  <c:v>41.68181818181818</c:v>
                </c:pt>
                <c:pt idx="1196">
                  <c:v>40.30681818181818</c:v>
                </c:pt>
                <c:pt idx="1197">
                  <c:v>40.11363636363636</c:v>
                </c:pt>
                <c:pt idx="1198">
                  <c:v>41.454545454545453</c:v>
                </c:pt>
                <c:pt idx="1199">
                  <c:v>41.136363636363633</c:v>
                </c:pt>
                <c:pt idx="1200">
                  <c:v>41.11363636363636</c:v>
                </c:pt>
                <c:pt idx="1201">
                  <c:v>42.61363636363636</c:v>
                </c:pt>
                <c:pt idx="1202">
                  <c:v>42.909090909090907</c:v>
                </c:pt>
                <c:pt idx="1203">
                  <c:v>42.954545454545453</c:v>
                </c:pt>
                <c:pt idx="1204">
                  <c:v>43.068181818181813</c:v>
                </c:pt>
                <c:pt idx="1205">
                  <c:v>42.954545454545453</c:v>
                </c:pt>
                <c:pt idx="1206">
                  <c:v>42.98863636363636</c:v>
                </c:pt>
                <c:pt idx="1207">
                  <c:v>42.61363636363636</c:v>
                </c:pt>
                <c:pt idx="1208">
                  <c:v>43.477272727272727</c:v>
                </c:pt>
                <c:pt idx="1209">
                  <c:v>44.29545454545454</c:v>
                </c:pt>
                <c:pt idx="1210">
                  <c:v>43.23863636363636</c:v>
                </c:pt>
                <c:pt idx="1211">
                  <c:v>42.954545454545453</c:v>
                </c:pt>
                <c:pt idx="1212">
                  <c:v>41.590909090909086</c:v>
                </c:pt>
                <c:pt idx="1213">
                  <c:v>41.795454545454547</c:v>
                </c:pt>
                <c:pt idx="1214">
                  <c:v>41.818181818181813</c:v>
                </c:pt>
                <c:pt idx="1215">
                  <c:v>41.704545454545453</c:v>
                </c:pt>
                <c:pt idx="1216">
                  <c:v>41.704545454545453</c:v>
                </c:pt>
                <c:pt idx="1217">
                  <c:v>41.86363636363636</c:v>
                </c:pt>
                <c:pt idx="1218">
                  <c:v>41.590909090909086</c:v>
                </c:pt>
                <c:pt idx="1219">
                  <c:v>40.909090909090907</c:v>
                </c:pt>
                <c:pt idx="1220">
                  <c:v>40.454545454545453</c:v>
                </c:pt>
                <c:pt idx="1221">
                  <c:v>41.136363636363633</c:v>
                </c:pt>
                <c:pt idx="1222">
                  <c:v>40.454545454545453</c:v>
                </c:pt>
                <c:pt idx="1223">
                  <c:v>39.522727272727273</c:v>
                </c:pt>
                <c:pt idx="1224">
                  <c:v>40.340909090909086</c:v>
                </c:pt>
                <c:pt idx="1225">
                  <c:v>42.272727272727266</c:v>
                </c:pt>
                <c:pt idx="1226">
                  <c:v>41.022727272727266</c:v>
                </c:pt>
                <c:pt idx="1227">
                  <c:v>41.136363636363633</c:v>
                </c:pt>
                <c:pt idx="1228">
                  <c:v>42.60227272727272</c:v>
                </c:pt>
                <c:pt idx="1229">
                  <c:v>42.25</c:v>
                </c:pt>
                <c:pt idx="1230">
                  <c:v>42.124999999999993</c:v>
                </c:pt>
                <c:pt idx="1231">
                  <c:v>42.60227272727272</c:v>
                </c:pt>
                <c:pt idx="1232">
                  <c:v>42.55681818181818</c:v>
                </c:pt>
                <c:pt idx="1233">
                  <c:v>43.29545454545454</c:v>
                </c:pt>
                <c:pt idx="1234">
                  <c:v>42.60227272727272</c:v>
                </c:pt>
                <c:pt idx="1235">
                  <c:v>42.102272727272727</c:v>
                </c:pt>
                <c:pt idx="1236">
                  <c:v>42.11363636363636</c:v>
                </c:pt>
                <c:pt idx="1237">
                  <c:v>42.25</c:v>
                </c:pt>
                <c:pt idx="1238">
                  <c:v>42.954545454545453</c:v>
                </c:pt>
                <c:pt idx="1239">
                  <c:v>42.272727272727266</c:v>
                </c:pt>
                <c:pt idx="1240">
                  <c:v>43.29545454545454</c:v>
                </c:pt>
                <c:pt idx="1241">
                  <c:v>42.840909090909086</c:v>
                </c:pt>
                <c:pt idx="1242">
                  <c:v>42.840909090909086</c:v>
                </c:pt>
                <c:pt idx="1243">
                  <c:v>42.761363636363633</c:v>
                </c:pt>
                <c:pt idx="1244">
                  <c:v>42.727272727272727</c:v>
                </c:pt>
                <c:pt idx="1245">
                  <c:v>42.886363636363633</c:v>
                </c:pt>
                <c:pt idx="1246">
                  <c:v>42.73863636363636</c:v>
                </c:pt>
                <c:pt idx="1247">
                  <c:v>43.465909090909086</c:v>
                </c:pt>
                <c:pt idx="1248">
                  <c:v>43.25</c:v>
                </c:pt>
                <c:pt idx="1249">
                  <c:v>43.386363636363633</c:v>
                </c:pt>
                <c:pt idx="1250">
                  <c:v>42.954545454545453</c:v>
                </c:pt>
                <c:pt idx="1251">
                  <c:v>43.636363636363633</c:v>
                </c:pt>
                <c:pt idx="1252">
                  <c:v>44.090909090909086</c:v>
                </c:pt>
                <c:pt idx="1253">
                  <c:v>42.965909090909093</c:v>
                </c:pt>
                <c:pt idx="1254">
                  <c:v>43.18181818181818</c:v>
                </c:pt>
                <c:pt idx="1255">
                  <c:v>43.511363636363633</c:v>
                </c:pt>
                <c:pt idx="1256">
                  <c:v>43.284090909090907</c:v>
                </c:pt>
                <c:pt idx="1257">
                  <c:v>43.409090909090907</c:v>
                </c:pt>
                <c:pt idx="1258">
                  <c:v>43.636363636363633</c:v>
                </c:pt>
                <c:pt idx="1259">
                  <c:v>42.818181818181813</c:v>
                </c:pt>
                <c:pt idx="1260">
                  <c:v>43.5</c:v>
                </c:pt>
                <c:pt idx="1261">
                  <c:v>42.5</c:v>
                </c:pt>
                <c:pt idx="1262">
                  <c:v>42.5</c:v>
                </c:pt>
                <c:pt idx="1263">
                  <c:v>42.772727272727266</c:v>
                </c:pt>
                <c:pt idx="1264">
                  <c:v>42.840909090909086</c:v>
                </c:pt>
                <c:pt idx="1265">
                  <c:v>43.636363636363633</c:v>
                </c:pt>
                <c:pt idx="1266">
                  <c:v>43.568181818181813</c:v>
                </c:pt>
                <c:pt idx="1267">
                  <c:v>43.79545454545454</c:v>
                </c:pt>
                <c:pt idx="1268">
                  <c:v>43.784090909090907</c:v>
                </c:pt>
                <c:pt idx="1269">
                  <c:v>43.068181818181813</c:v>
                </c:pt>
                <c:pt idx="1270">
                  <c:v>42.022727272727273</c:v>
                </c:pt>
                <c:pt idx="1271">
                  <c:v>43.17045454545454</c:v>
                </c:pt>
                <c:pt idx="1272">
                  <c:v>42.693181818181813</c:v>
                </c:pt>
                <c:pt idx="1273">
                  <c:v>44.29545454545454</c:v>
                </c:pt>
                <c:pt idx="1274">
                  <c:v>44.22727272727272</c:v>
                </c:pt>
                <c:pt idx="1275">
                  <c:v>44.306818181818173</c:v>
                </c:pt>
                <c:pt idx="1276">
                  <c:v>44.261363636363633</c:v>
                </c:pt>
                <c:pt idx="1277">
                  <c:v>46.42045454545454</c:v>
                </c:pt>
                <c:pt idx="1278">
                  <c:v>43.568181818181813</c:v>
                </c:pt>
                <c:pt idx="1279">
                  <c:v>43.81818181818182</c:v>
                </c:pt>
                <c:pt idx="1280">
                  <c:v>45.272727272727266</c:v>
                </c:pt>
                <c:pt idx="1281">
                  <c:v>45.454545454545453</c:v>
                </c:pt>
                <c:pt idx="1282">
                  <c:v>45.86363636363636</c:v>
                </c:pt>
                <c:pt idx="1283">
                  <c:v>45.86363636363636</c:v>
                </c:pt>
                <c:pt idx="1284">
                  <c:v>44.761363636363633</c:v>
                </c:pt>
                <c:pt idx="1285">
                  <c:v>44.54545454545454</c:v>
                </c:pt>
                <c:pt idx="1286">
                  <c:v>44.318181818181813</c:v>
                </c:pt>
                <c:pt idx="1287">
                  <c:v>46.249999999999993</c:v>
                </c:pt>
                <c:pt idx="1288">
                  <c:v>46.477272727272727</c:v>
                </c:pt>
                <c:pt idx="1289">
                  <c:v>47.136363636363633</c:v>
                </c:pt>
                <c:pt idx="1290">
                  <c:v>47.499999999999993</c:v>
                </c:pt>
                <c:pt idx="1291">
                  <c:v>47.340909090909086</c:v>
                </c:pt>
                <c:pt idx="1292">
                  <c:v>47.090909090909086</c:v>
                </c:pt>
                <c:pt idx="1293">
                  <c:v>46.818181818181813</c:v>
                </c:pt>
                <c:pt idx="1294">
                  <c:v>47.11363636363636</c:v>
                </c:pt>
                <c:pt idx="1295">
                  <c:v>46.68181818181818</c:v>
                </c:pt>
                <c:pt idx="1296">
                  <c:v>46.818181818181813</c:v>
                </c:pt>
                <c:pt idx="1297">
                  <c:v>46.886363636363633</c:v>
                </c:pt>
                <c:pt idx="1298">
                  <c:v>46.874999999999993</c:v>
                </c:pt>
                <c:pt idx="1299">
                  <c:v>46.659090909090907</c:v>
                </c:pt>
                <c:pt idx="1300">
                  <c:v>46.477272727272727</c:v>
                </c:pt>
                <c:pt idx="1301">
                  <c:v>46.659090909090907</c:v>
                </c:pt>
                <c:pt idx="1302">
                  <c:v>47.04545454545454</c:v>
                </c:pt>
                <c:pt idx="1303">
                  <c:v>47.61363636363636</c:v>
                </c:pt>
                <c:pt idx="1304">
                  <c:v>47.954545454545453</c:v>
                </c:pt>
                <c:pt idx="1305">
                  <c:v>49.79545454545454</c:v>
                </c:pt>
                <c:pt idx="1306">
                  <c:v>50.636363636363633</c:v>
                </c:pt>
                <c:pt idx="1307">
                  <c:v>50.204545454545453</c:v>
                </c:pt>
                <c:pt idx="1308">
                  <c:v>50.636363636363633</c:v>
                </c:pt>
                <c:pt idx="1309">
                  <c:v>49.693181818181813</c:v>
                </c:pt>
                <c:pt idx="1310">
                  <c:v>51.090909090909086</c:v>
                </c:pt>
                <c:pt idx="1311">
                  <c:v>51.090909090909086</c:v>
                </c:pt>
                <c:pt idx="1312">
                  <c:v>51.23863636363636</c:v>
                </c:pt>
                <c:pt idx="1313">
                  <c:v>52.92045454545454</c:v>
                </c:pt>
                <c:pt idx="1314">
                  <c:v>53.443181818181813</c:v>
                </c:pt>
                <c:pt idx="1315">
                  <c:v>53.18181818181818</c:v>
                </c:pt>
                <c:pt idx="1316">
                  <c:v>53.48863636363636</c:v>
                </c:pt>
                <c:pt idx="1317">
                  <c:v>53.511363636363626</c:v>
                </c:pt>
                <c:pt idx="1318">
                  <c:v>54.772727272727266</c:v>
                </c:pt>
                <c:pt idx="1319">
                  <c:v>55.909090909090907</c:v>
                </c:pt>
                <c:pt idx="1320">
                  <c:v>55.454545454545453</c:v>
                </c:pt>
                <c:pt idx="1321">
                  <c:v>56.136363636363633</c:v>
                </c:pt>
                <c:pt idx="1322">
                  <c:v>56.43181818181818</c:v>
                </c:pt>
                <c:pt idx="1323">
                  <c:v>51.568181818181813</c:v>
                </c:pt>
                <c:pt idx="1324">
                  <c:v>49.11363636363636</c:v>
                </c:pt>
                <c:pt idx="1325">
                  <c:v>51.136363636363633</c:v>
                </c:pt>
                <c:pt idx="1326">
                  <c:v>52.499999999999993</c:v>
                </c:pt>
                <c:pt idx="1327">
                  <c:v>52.852272727272727</c:v>
                </c:pt>
                <c:pt idx="1328">
                  <c:v>53.749999999999993</c:v>
                </c:pt>
                <c:pt idx="1329">
                  <c:v>55.886363636363633</c:v>
                </c:pt>
                <c:pt idx="1330">
                  <c:v>54.954545454545453</c:v>
                </c:pt>
                <c:pt idx="1331">
                  <c:v>56.30681818181818</c:v>
                </c:pt>
                <c:pt idx="1332">
                  <c:v>55.05681818181818</c:v>
                </c:pt>
                <c:pt idx="1333">
                  <c:v>53.477272727272727</c:v>
                </c:pt>
                <c:pt idx="1334">
                  <c:v>53.409090909090907</c:v>
                </c:pt>
                <c:pt idx="1335">
                  <c:v>53.97727272727272</c:v>
                </c:pt>
                <c:pt idx="1336">
                  <c:v>55.22727272727272</c:v>
                </c:pt>
                <c:pt idx="1337">
                  <c:v>57.374999999999993</c:v>
                </c:pt>
                <c:pt idx="1338">
                  <c:v>56.840909090909086</c:v>
                </c:pt>
                <c:pt idx="1339">
                  <c:v>56.590909090909086</c:v>
                </c:pt>
                <c:pt idx="1340">
                  <c:v>56.136363636363633</c:v>
                </c:pt>
                <c:pt idx="1341">
                  <c:v>56.704545454545453</c:v>
                </c:pt>
                <c:pt idx="1342">
                  <c:v>56.590909090909086</c:v>
                </c:pt>
                <c:pt idx="1343">
                  <c:v>56.602272727272727</c:v>
                </c:pt>
                <c:pt idx="1344">
                  <c:v>56.590909090909086</c:v>
                </c:pt>
                <c:pt idx="1345">
                  <c:v>55.568181818181813</c:v>
                </c:pt>
                <c:pt idx="1346">
                  <c:v>53.409090909090907</c:v>
                </c:pt>
                <c:pt idx="1347">
                  <c:v>54.090909090909086</c:v>
                </c:pt>
                <c:pt idx="1348">
                  <c:v>53.465909090909086</c:v>
                </c:pt>
                <c:pt idx="1349">
                  <c:v>52.72727272727272</c:v>
                </c:pt>
                <c:pt idx="1350">
                  <c:v>53.409090909090907</c:v>
                </c:pt>
                <c:pt idx="1351">
                  <c:v>52.272727272727266</c:v>
                </c:pt>
                <c:pt idx="1352">
                  <c:v>50.79545454545454</c:v>
                </c:pt>
                <c:pt idx="1353">
                  <c:v>51.36363636363636</c:v>
                </c:pt>
                <c:pt idx="1354">
                  <c:v>50.943181818181813</c:v>
                </c:pt>
                <c:pt idx="1355">
                  <c:v>49.511363636363633</c:v>
                </c:pt>
                <c:pt idx="1356">
                  <c:v>48.897727272727273</c:v>
                </c:pt>
                <c:pt idx="1357">
                  <c:v>49.159090909090907</c:v>
                </c:pt>
                <c:pt idx="1358">
                  <c:v>50.61363636363636</c:v>
                </c:pt>
                <c:pt idx="1359">
                  <c:v>51.704545454545453</c:v>
                </c:pt>
                <c:pt idx="1360">
                  <c:v>51.874999999999993</c:v>
                </c:pt>
                <c:pt idx="1361">
                  <c:v>51.67045454545454</c:v>
                </c:pt>
                <c:pt idx="1362">
                  <c:v>49.61363636363636</c:v>
                </c:pt>
                <c:pt idx="1363">
                  <c:v>49.659090909090907</c:v>
                </c:pt>
                <c:pt idx="1364">
                  <c:v>49.55681818181818</c:v>
                </c:pt>
                <c:pt idx="1365">
                  <c:v>49.602272727272727</c:v>
                </c:pt>
                <c:pt idx="1366">
                  <c:v>50.05681818181818</c:v>
                </c:pt>
                <c:pt idx="1367">
                  <c:v>49.318181818181813</c:v>
                </c:pt>
              </c:numCache>
            </c:numRef>
          </c:val>
          <c:smooth val="0"/>
          <c:extLst>
            <c:ext xmlns:c16="http://schemas.microsoft.com/office/drawing/2014/chart" uri="{C3380CC4-5D6E-409C-BE32-E72D297353CC}">
              <c16:uniqueId val="{00000001-6371-419F-A4C8-7EF294CFEBD4}"/>
            </c:ext>
          </c:extLst>
        </c:ser>
        <c:dLbls>
          <c:showLegendKey val="0"/>
          <c:showVal val="0"/>
          <c:showCatName val="0"/>
          <c:showSerName val="0"/>
          <c:showPercent val="0"/>
          <c:showBubbleSize val="0"/>
        </c:dLbls>
        <c:marker val="1"/>
        <c:smooth val="0"/>
        <c:axId val="402022784"/>
        <c:axId val="402023168"/>
      </c:lineChart>
      <c:dateAx>
        <c:axId val="402022784"/>
        <c:scaling>
          <c:orientation val="minMax"/>
        </c:scaling>
        <c:delete val="0"/>
        <c:axPos val="b"/>
        <c:numFmt formatCode="[$-409]mmm/yy;@" sourceLinked="0"/>
        <c:majorTickMark val="out"/>
        <c:minorTickMark val="none"/>
        <c:tickLblPos val="nextTo"/>
        <c:txPr>
          <a:bodyPr/>
          <a:lstStyle/>
          <a:p>
            <a:pPr>
              <a:defRPr sz="800"/>
            </a:pPr>
            <a:endParaRPr lang="pl-PL"/>
          </a:p>
        </c:txPr>
        <c:crossAx val="402023168"/>
        <c:crosses val="autoZero"/>
        <c:auto val="0"/>
        <c:lblOffset val="100"/>
        <c:baseTimeUnit val="days"/>
      </c:dateAx>
      <c:valAx>
        <c:axId val="402023168"/>
        <c:scaling>
          <c:orientation val="minMax"/>
          <c:max val="60"/>
          <c:min val="5"/>
        </c:scaling>
        <c:delete val="0"/>
        <c:axPos val="l"/>
        <c:numFmt formatCode="General" sourceLinked="1"/>
        <c:majorTickMark val="out"/>
        <c:minorTickMark val="none"/>
        <c:tickLblPos val="nextTo"/>
        <c:txPr>
          <a:bodyPr/>
          <a:lstStyle/>
          <a:p>
            <a:pPr>
              <a:defRPr sz="1000"/>
            </a:pPr>
            <a:endParaRPr lang="pl-PL"/>
          </a:p>
        </c:txPr>
        <c:crossAx val="402022784"/>
        <c:crosses val="autoZero"/>
        <c:crossBetween val="between"/>
      </c:valAx>
      <c:valAx>
        <c:axId val="402023552"/>
        <c:scaling>
          <c:orientation val="minMax"/>
          <c:max val="900000"/>
        </c:scaling>
        <c:delete val="0"/>
        <c:axPos val="r"/>
        <c:numFmt formatCode="General" sourceLinked="1"/>
        <c:majorTickMark val="out"/>
        <c:minorTickMark val="none"/>
        <c:tickLblPos val="nextTo"/>
        <c:spPr>
          <a:ln>
            <a:noFill/>
          </a:ln>
        </c:spPr>
        <c:txPr>
          <a:bodyPr/>
          <a:lstStyle/>
          <a:p>
            <a:pPr>
              <a:defRPr sz="200">
                <a:solidFill>
                  <a:schemeClr val="bg1"/>
                </a:solidFill>
              </a:defRPr>
            </a:pPr>
            <a:endParaRPr lang="pl-PL"/>
          </a:p>
        </c:txPr>
        <c:crossAx val="402023936"/>
        <c:crosses val="max"/>
        <c:crossBetween val="between"/>
      </c:valAx>
      <c:dateAx>
        <c:axId val="402023936"/>
        <c:scaling>
          <c:orientation val="minMax"/>
        </c:scaling>
        <c:delete val="1"/>
        <c:axPos val="b"/>
        <c:numFmt formatCode="[$-415]mmm\ yy;@" sourceLinked="1"/>
        <c:majorTickMark val="out"/>
        <c:minorTickMark val="none"/>
        <c:tickLblPos val="nextTo"/>
        <c:crossAx val="402023552"/>
        <c:crosses val="autoZero"/>
        <c:auto val="1"/>
        <c:lblOffset val="100"/>
        <c:baseTimeUnit val="days"/>
      </c:dateAx>
      <c:spPr>
        <a:ln>
          <a:noFill/>
        </a:ln>
      </c:spPr>
    </c:plotArea>
    <c:plotVisOnly val="1"/>
    <c:dispBlanksAs val="gap"/>
    <c:showDLblsOverMax val="0"/>
  </c:chart>
  <c:txPr>
    <a:bodyPr/>
    <a:lstStyle/>
    <a:p>
      <a:pPr>
        <a:defRPr sz="1800"/>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050"/>
            </a:pPr>
            <a:r>
              <a:rPr lang="en-US" sz="1050" dirty="0">
                <a:solidFill>
                  <a:schemeClr val="accent2">
                    <a:lumMod val="75000"/>
                  </a:schemeClr>
                </a:solidFill>
              </a:rPr>
              <a:t>Cash </a:t>
            </a:r>
            <a:r>
              <a:rPr lang="en-US" sz="1050" baseline="0" dirty="0">
                <a:solidFill>
                  <a:schemeClr val="accent2">
                    <a:lumMod val="75000"/>
                  </a:schemeClr>
                </a:solidFill>
              </a:rPr>
              <a:t>from debt collection activities</a:t>
            </a:r>
            <a:r>
              <a:rPr lang="en-US" sz="1050" dirty="0">
                <a:solidFill>
                  <a:schemeClr val="accent2">
                    <a:lumMod val="75000"/>
                  </a:schemeClr>
                </a:solidFill>
              </a:rPr>
              <a:t> (</a:t>
            </a:r>
            <a:r>
              <a:rPr lang="pl-PL" sz="1050" dirty="0">
                <a:solidFill>
                  <a:schemeClr val="accent2">
                    <a:lumMod val="75000"/>
                  </a:schemeClr>
                </a:solidFill>
              </a:rPr>
              <a:t>EUR</a:t>
            </a:r>
            <a:r>
              <a:rPr lang="en-US" sz="1050" dirty="0">
                <a:solidFill>
                  <a:schemeClr val="accent2">
                    <a:lumMod val="75000"/>
                  </a:schemeClr>
                </a:solidFill>
              </a:rPr>
              <a:t>m)</a:t>
            </a:r>
          </a:p>
        </c:rich>
      </c:tx>
      <c:layout>
        <c:manualLayout>
          <c:xMode val="edge"/>
          <c:yMode val="edge"/>
          <c:x val="0.12617995983180522"/>
          <c:y val="3.2076594871912202E-2"/>
        </c:manualLayout>
      </c:layout>
      <c:overlay val="1"/>
    </c:title>
    <c:autoTitleDeleted val="0"/>
    <c:plotArea>
      <c:layout>
        <c:manualLayout>
          <c:layoutTarget val="inner"/>
          <c:xMode val="edge"/>
          <c:yMode val="edge"/>
          <c:x val="2.1096260105796648E-2"/>
          <c:y val="0.10602436121571562"/>
          <c:w val="0.96355385592480192"/>
          <c:h val="0.74563149953484775"/>
        </c:manualLayout>
      </c:layout>
      <c:barChart>
        <c:barDir val="col"/>
        <c:grouping val="stacked"/>
        <c:varyColors val="0"/>
        <c:ser>
          <c:idx val="0"/>
          <c:order val="0"/>
          <c:tx>
            <c:strRef>
              <c:f>Arkusz1!$B$1</c:f>
              <c:strCache>
                <c:ptCount val="1"/>
                <c:pt idx="0">
                  <c:v>Recoveries from purchased debt portfolios</c:v>
                </c:pt>
              </c:strCache>
            </c:strRef>
          </c:tx>
          <c:spPr>
            <a:solidFill>
              <a:schemeClr val="accent2"/>
            </a:solidFill>
          </c:spPr>
          <c:invertIfNegative val="0"/>
          <c:dLbls>
            <c:dLbl>
              <c:idx val="0"/>
              <c:layout>
                <c:manualLayout>
                  <c:x val="-5.5013405536198524E-2"/>
                  <c:y val="0"/>
                </c:manualLayout>
              </c:layout>
              <c:numFmt formatCode="#,##0" sourceLinked="0"/>
              <c:spPr/>
              <c:txPr>
                <a:bodyPr/>
                <a:lstStyle/>
                <a:p>
                  <a:pPr>
                    <a:defRPr sz="1000" b="1">
                      <a:solidFill>
                        <a:srgbClr val="007BB0"/>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76-48C1-B60A-036991E71DD0}"/>
                </c:ext>
              </c:extLst>
            </c:dLbl>
            <c:dLbl>
              <c:idx val="1"/>
              <c:layout>
                <c:manualLayout>
                  <c:x val="0"/>
                  <c:y val="3.6321605962463359E-2"/>
                </c:manualLayout>
              </c:layout>
              <c:numFmt formatCode="#,##0" sourceLinked="0"/>
              <c:spPr/>
              <c:txPr>
                <a:bodyPr/>
                <a:lstStyle/>
                <a:p>
                  <a:pPr>
                    <a:defRPr sz="900" b="1">
                      <a:solidFill>
                        <a:schemeClr val="bg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76-48C1-B60A-036991E71DD0}"/>
                </c:ext>
              </c:extLst>
            </c:dLbl>
            <c:dLbl>
              <c:idx val="2"/>
              <c:layout>
                <c:manualLayout>
                  <c:x val="0"/>
                  <c:y val="4.1509998247247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76-48C1-B60A-036991E71DD0}"/>
                </c:ext>
              </c:extLst>
            </c:dLbl>
            <c:dLbl>
              <c:idx val="3"/>
              <c:layout>
                <c:manualLayout>
                  <c:x val="0"/>
                  <c:y val="5.1888008517804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76-48C1-B60A-036991E71DD0}"/>
                </c:ext>
              </c:extLst>
            </c:dLbl>
            <c:dLbl>
              <c:idx val="4"/>
              <c:layout>
                <c:manualLayout>
                  <c:x val="0"/>
                  <c:y val="3.1132805110682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76-48C1-B60A-036991E71DD0}"/>
                </c:ext>
              </c:extLst>
            </c:dLbl>
            <c:numFmt formatCode="#,##0" sourceLinked="0"/>
            <c:spPr>
              <a:noFill/>
              <a:ln>
                <a:noFill/>
              </a:ln>
              <a:effectLst/>
            </c:spPr>
            <c:txPr>
              <a:bodyPr/>
              <a:lstStyle/>
              <a:p>
                <a:pPr>
                  <a:defRPr sz="10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2010</c:v>
                </c:pt>
                <c:pt idx="1">
                  <c:v>2011</c:v>
                </c:pt>
                <c:pt idx="2">
                  <c:v>2012</c:v>
                </c:pt>
                <c:pt idx="3">
                  <c:v>2013</c:v>
                </c:pt>
                <c:pt idx="4">
                  <c:v>2014</c:v>
                </c:pt>
                <c:pt idx="5">
                  <c:v>2015</c:v>
                </c:pt>
                <c:pt idx="6">
                  <c:v>1-3Q 2016</c:v>
                </c:pt>
              </c:strCache>
            </c:strRef>
          </c:cat>
          <c:val>
            <c:numRef>
              <c:f>Arkusz1!$B$2:$B$8</c:f>
              <c:numCache>
                <c:formatCode>General</c:formatCode>
                <c:ptCount val="7"/>
                <c:pt idx="0">
                  <c:v>44.986136363636355</c:v>
                </c:pt>
                <c:pt idx="1">
                  <c:v>77.527727272727276</c:v>
                </c:pt>
                <c:pt idx="2">
                  <c:v>102.57477272727272</c:v>
                </c:pt>
                <c:pt idx="3">
                  <c:v>122.2106818181818</c:v>
                </c:pt>
                <c:pt idx="4">
                  <c:v>161.78204545454545</c:v>
                </c:pt>
                <c:pt idx="5">
                  <c:v>187.72727272727272</c:v>
                </c:pt>
                <c:pt idx="6">
                  <c:v>159.54545454545453</c:v>
                </c:pt>
              </c:numCache>
            </c:numRef>
          </c:val>
          <c:extLst>
            <c:ext xmlns:c16="http://schemas.microsoft.com/office/drawing/2014/chart" uri="{C3380CC4-5D6E-409C-BE32-E72D297353CC}">
              <c16:uniqueId val="{00000005-5576-48C1-B60A-036991E71DD0}"/>
            </c:ext>
          </c:extLst>
        </c:ser>
        <c:ser>
          <c:idx val="1"/>
          <c:order val="1"/>
          <c:tx>
            <c:strRef>
              <c:f>Arkusz1!$C$1</c:f>
              <c:strCache>
                <c:ptCount val="1"/>
                <c:pt idx="0">
                  <c:v>Debt collection outsourcing</c:v>
                </c:pt>
              </c:strCache>
            </c:strRef>
          </c:tx>
          <c:spPr>
            <a:solidFill>
              <a:schemeClr val="accent1"/>
            </a:solidFill>
          </c:spPr>
          <c:invertIfNegative val="0"/>
          <c:dLbls>
            <c:dLbl>
              <c:idx val="0"/>
              <c:layout>
                <c:manualLayout>
                  <c:x val="-5.5013405536198524E-2"/>
                  <c:y val="5.1888008517804686E-3"/>
                </c:manualLayout>
              </c:layout>
              <c:numFmt formatCode="#,##0" sourceLinked="0"/>
              <c:spPr/>
              <c:txPr>
                <a:bodyPr/>
                <a:lstStyle/>
                <a:p>
                  <a:pPr>
                    <a:defRPr sz="900" b="1">
                      <a:solidFill>
                        <a:srgbClr val="18B022"/>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76-48C1-B60A-036991E71DD0}"/>
                </c:ext>
              </c:extLst>
            </c:dLbl>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76-48C1-B60A-036991E71DD0}"/>
                </c:ext>
              </c:extLst>
            </c:dLbl>
            <c:dLbl>
              <c:idx val="2"/>
              <c:layout>
                <c:manualLayout>
                  <c:x val="3.23608267859991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76-48C1-B60A-036991E71DD0}"/>
                </c:ext>
              </c:extLst>
            </c:dLbl>
            <c:dLbl>
              <c:idx val="4"/>
              <c:layout>
                <c:manualLayout>
                  <c:x val="0"/>
                  <c:y val="-4.085669962031886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76-48C1-B60A-036991E71DD0}"/>
                </c:ext>
              </c:extLst>
            </c:dLbl>
            <c:dLbl>
              <c:idx val="5"/>
              <c:layout>
                <c:manualLayout>
                  <c:x val="3.23608267859991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76-48C1-B60A-036991E71DD0}"/>
                </c:ext>
              </c:extLst>
            </c:dLbl>
            <c:dLbl>
              <c:idx val="6"/>
              <c:layout>
                <c:manualLayout>
                  <c:x val="1.1865499416937892E-16"/>
                  <c:y val="-7.0844291440643997E-2"/>
                </c:manualLayout>
              </c:layout>
              <c:numFmt formatCode="#,##0" sourceLinked="0"/>
              <c:spPr>
                <a:noFill/>
                <a:ln>
                  <a:noFill/>
                </a:ln>
                <a:effectLst/>
              </c:spPr>
              <c:txPr>
                <a:bodyPr/>
                <a:lstStyle/>
                <a:p>
                  <a:pPr>
                    <a:defRPr sz="900" b="1">
                      <a:solidFill>
                        <a:schemeClr val="accent1"/>
                      </a:solidFill>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A2-4B51-BE35-0B471E34B9F9}"/>
                </c:ext>
              </c:extLst>
            </c:dLbl>
            <c:numFmt formatCode="#,##0" sourceLinked="0"/>
            <c:spPr>
              <a:noFill/>
              <a:ln>
                <a:noFill/>
              </a:ln>
              <a:effectLst/>
            </c:spPr>
            <c:txPr>
              <a:bodyPr/>
              <a:lstStyle/>
              <a:p>
                <a:pPr>
                  <a:defRPr sz="9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2010</c:v>
                </c:pt>
                <c:pt idx="1">
                  <c:v>2011</c:v>
                </c:pt>
                <c:pt idx="2">
                  <c:v>2012</c:v>
                </c:pt>
                <c:pt idx="3">
                  <c:v>2013</c:v>
                </c:pt>
                <c:pt idx="4">
                  <c:v>2014</c:v>
                </c:pt>
                <c:pt idx="5">
                  <c:v>2015</c:v>
                </c:pt>
                <c:pt idx="6">
                  <c:v>1-3Q 2016</c:v>
                </c:pt>
              </c:strCache>
            </c:strRef>
          </c:cat>
          <c:val>
            <c:numRef>
              <c:f>Arkusz1!$C$2:$C$8</c:f>
              <c:numCache>
                <c:formatCode>General</c:formatCode>
                <c:ptCount val="7"/>
                <c:pt idx="0">
                  <c:v>10.014318181818181</c:v>
                </c:pt>
                <c:pt idx="1">
                  <c:v>9.3104545454545455</c:v>
                </c:pt>
                <c:pt idx="2">
                  <c:v>7.4734871065037947</c:v>
                </c:pt>
                <c:pt idx="3">
                  <c:v>9.0757679349384315</c:v>
                </c:pt>
                <c:pt idx="4">
                  <c:v>7.2111363636363626</c:v>
                </c:pt>
                <c:pt idx="5">
                  <c:v>6.7754587649807041</c:v>
                </c:pt>
                <c:pt idx="6">
                  <c:v>5.2272727272727266</c:v>
                </c:pt>
              </c:numCache>
            </c:numRef>
          </c:val>
          <c:extLst>
            <c:ext xmlns:c16="http://schemas.microsoft.com/office/drawing/2014/chart" uri="{C3380CC4-5D6E-409C-BE32-E72D297353CC}">
              <c16:uniqueId val="{0000000B-5576-48C1-B60A-036991E71DD0}"/>
            </c:ext>
          </c:extLst>
        </c:ser>
        <c:dLbls>
          <c:showLegendKey val="0"/>
          <c:showVal val="0"/>
          <c:showCatName val="0"/>
          <c:showSerName val="0"/>
          <c:showPercent val="0"/>
          <c:showBubbleSize val="0"/>
        </c:dLbls>
        <c:gapWidth val="100"/>
        <c:overlap val="100"/>
        <c:axId val="353080992"/>
        <c:axId val="353081384"/>
      </c:barChart>
      <c:lineChart>
        <c:grouping val="standard"/>
        <c:varyColors val="0"/>
        <c:ser>
          <c:idx val="2"/>
          <c:order val="2"/>
          <c:tx>
            <c:strRef>
              <c:f>Arkusz1!$D$1</c:f>
              <c:strCache>
                <c:ptCount val="1"/>
                <c:pt idx="0">
                  <c:v>Cash EBITDA*</c:v>
                </c:pt>
              </c:strCache>
            </c:strRef>
          </c:tx>
          <c:spPr>
            <a:ln>
              <a:solidFill>
                <a:schemeClr val="accent4"/>
              </a:solidFill>
            </a:ln>
          </c:spPr>
          <c:marker>
            <c:symbol val="circle"/>
            <c:size val="16"/>
            <c:spPr>
              <a:solidFill>
                <a:schemeClr val="accent4"/>
              </a:solidFill>
              <a:ln>
                <a:solidFill>
                  <a:schemeClr val="accent4"/>
                </a:solidFill>
              </a:ln>
            </c:spPr>
          </c:marker>
          <c:dPt>
            <c:idx val="6"/>
            <c:marker>
              <c:spPr>
                <a:solidFill>
                  <a:schemeClr val="accent4"/>
                </a:solidFill>
                <a:ln>
                  <a:noFill/>
                </a:ln>
              </c:spPr>
            </c:marker>
            <c:bubble3D val="0"/>
            <c:spPr>
              <a:ln>
                <a:noFill/>
              </a:ln>
            </c:spPr>
            <c:extLst>
              <c:ext xmlns:c16="http://schemas.microsoft.com/office/drawing/2014/chart" uri="{C3380CC4-5D6E-409C-BE32-E72D297353CC}">
                <c16:uniqueId val="{00000002-D2A2-4B51-BE35-0B471E34B9F9}"/>
              </c:ext>
            </c:extLst>
          </c:dPt>
          <c:dLbls>
            <c:numFmt formatCode="#,##0" sourceLinked="0"/>
            <c:spPr>
              <a:noFill/>
              <a:ln>
                <a:noFill/>
              </a:ln>
            </c:spPr>
            <c:txPr>
              <a:bodyPr/>
              <a:lstStyle/>
              <a:p>
                <a:pPr>
                  <a:defRPr sz="800" b="1">
                    <a:solidFill>
                      <a:schemeClr val="bg1"/>
                    </a:solidFill>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2010</c:v>
                </c:pt>
                <c:pt idx="1">
                  <c:v>2011</c:v>
                </c:pt>
                <c:pt idx="2">
                  <c:v>2012</c:v>
                </c:pt>
                <c:pt idx="3">
                  <c:v>2013</c:v>
                </c:pt>
                <c:pt idx="4">
                  <c:v>2014</c:v>
                </c:pt>
                <c:pt idx="5">
                  <c:v>2015</c:v>
                </c:pt>
                <c:pt idx="6">
                  <c:v>1-3Q 2016</c:v>
                </c:pt>
              </c:strCache>
            </c:strRef>
          </c:cat>
          <c:val>
            <c:numRef>
              <c:f>Arkusz1!$D$2:$D$8</c:f>
              <c:numCache>
                <c:formatCode>General</c:formatCode>
                <c:ptCount val="7"/>
                <c:pt idx="0">
                  <c:v>28.73863636363636</c:v>
                </c:pt>
                <c:pt idx="1">
                  <c:v>48.225681818181819</c:v>
                </c:pt>
                <c:pt idx="2">
                  <c:v>66.441121358442047</c:v>
                </c:pt>
                <c:pt idx="3">
                  <c:v>78.2427459090909</c:v>
                </c:pt>
                <c:pt idx="4">
                  <c:v>111.13318181818181</c:v>
                </c:pt>
                <c:pt idx="5">
                  <c:v>119.35262148134953</c:v>
                </c:pt>
                <c:pt idx="6">
                  <c:v>97.954545454545453</c:v>
                </c:pt>
              </c:numCache>
            </c:numRef>
          </c:val>
          <c:smooth val="0"/>
          <c:extLst>
            <c:ext xmlns:c16="http://schemas.microsoft.com/office/drawing/2014/chart" uri="{C3380CC4-5D6E-409C-BE32-E72D297353CC}">
              <c16:uniqueId val="{0000000C-5576-48C1-B60A-036991E71DD0}"/>
            </c:ext>
          </c:extLst>
        </c:ser>
        <c:dLbls>
          <c:showLegendKey val="0"/>
          <c:showVal val="0"/>
          <c:showCatName val="0"/>
          <c:showSerName val="0"/>
          <c:showPercent val="0"/>
          <c:showBubbleSize val="0"/>
        </c:dLbls>
        <c:marker val="1"/>
        <c:smooth val="0"/>
        <c:axId val="353082168"/>
        <c:axId val="353081776"/>
      </c:lineChart>
      <c:catAx>
        <c:axId val="353080992"/>
        <c:scaling>
          <c:orientation val="minMax"/>
        </c:scaling>
        <c:delete val="0"/>
        <c:axPos val="b"/>
        <c:numFmt formatCode="General" sourceLinked="1"/>
        <c:majorTickMark val="out"/>
        <c:minorTickMark val="none"/>
        <c:tickLblPos val="nextTo"/>
        <c:txPr>
          <a:bodyPr/>
          <a:lstStyle/>
          <a:p>
            <a:pPr>
              <a:defRPr sz="1000"/>
            </a:pPr>
            <a:endParaRPr lang="pl-PL"/>
          </a:p>
        </c:txPr>
        <c:crossAx val="353081384"/>
        <c:crosses val="autoZero"/>
        <c:auto val="1"/>
        <c:lblAlgn val="ctr"/>
        <c:lblOffset val="100"/>
        <c:noMultiLvlLbl val="0"/>
      </c:catAx>
      <c:valAx>
        <c:axId val="353081384"/>
        <c:scaling>
          <c:orientation val="minMax"/>
          <c:max val="890"/>
          <c:min val="0"/>
        </c:scaling>
        <c:delete val="1"/>
        <c:axPos val="l"/>
        <c:numFmt formatCode="General" sourceLinked="1"/>
        <c:majorTickMark val="out"/>
        <c:minorTickMark val="none"/>
        <c:tickLblPos val="nextTo"/>
        <c:crossAx val="353080992"/>
        <c:crosses val="autoZero"/>
        <c:crossBetween val="between"/>
      </c:valAx>
      <c:valAx>
        <c:axId val="353081776"/>
        <c:scaling>
          <c:orientation val="minMax"/>
          <c:max val="200"/>
          <c:min val="0"/>
        </c:scaling>
        <c:delete val="0"/>
        <c:axPos val="r"/>
        <c:numFmt formatCode="0" sourceLinked="1"/>
        <c:majorTickMark val="out"/>
        <c:minorTickMark val="none"/>
        <c:tickLblPos val="nextTo"/>
        <c:spPr>
          <a:noFill/>
          <a:ln>
            <a:solidFill>
              <a:schemeClr val="bg1"/>
            </a:solidFill>
          </a:ln>
        </c:spPr>
        <c:txPr>
          <a:bodyPr/>
          <a:lstStyle/>
          <a:p>
            <a:pPr>
              <a:defRPr sz="100">
                <a:solidFill>
                  <a:schemeClr val="bg1"/>
                </a:solidFill>
              </a:defRPr>
            </a:pPr>
            <a:endParaRPr lang="pl-PL"/>
          </a:p>
        </c:txPr>
        <c:crossAx val="353082168"/>
        <c:crosses val="max"/>
        <c:crossBetween val="between"/>
      </c:valAx>
      <c:catAx>
        <c:axId val="353082168"/>
        <c:scaling>
          <c:orientation val="minMax"/>
        </c:scaling>
        <c:delete val="1"/>
        <c:axPos val="b"/>
        <c:numFmt formatCode="General" sourceLinked="1"/>
        <c:majorTickMark val="out"/>
        <c:minorTickMark val="none"/>
        <c:tickLblPos val="nextTo"/>
        <c:crossAx val="353081776"/>
        <c:crosses val="autoZero"/>
        <c:auto val="1"/>
        <c:lblAlgn val="ctr"/>
        <c:lblOffset val="100"/>
        <c:noMultiLvlLbl val="0"/>
      </c:catAx>
    </c:plotArea>
    <c:legend>
      <c:legendPos val="l"/>
      <c:layout>
        <c:manualLayout>
          <c:xMode val="edge"/>
          <c:yMode val="edge"/>
          <c:x val="1.9416496071599475E-2"/>
          <c:y val="0.1471511236205246"/>
          <c:w val="0.40098351432463464"/>
          <c:h val="0.29579229107620225"/>
        </c:manualLayout>
      </c:layout>
      <c:overlay val="1"/>
      <c:txPr>
        <a:bodyPr/>
        <a:lstStyle/>
        <a:p>
          <a:pPr>
            <a:defRPr sz="800" spc="0">
              <a:solidFill>
                <a:schemeClr val="accent2">
                  <a:lumMod val="75000"/>
                </a:schemeClr>
              </a:solidFill>
            </a:defRPr>
          </a:pPr>
          <a:endParaRPr lang="pl-PL"/>
        </a:p>
      </c:txPr>
    </c:legend>
    <c:plotVisOnly val="1"/>
    <c:dispBlanksAs val="gap"/>
    <c:showDLblsOverMax val="0"/>
  </c:chart>
  <c:spPr>
    <a:noFill/>
    <a:ln>
      <a:solidFill>
        <a:schemeClr val="bg1"/>
      </a:solidFill>
    </a:ln>
  </c:spPr>
  <c:txPr>
    <a:bodyPr/>
    <a:lstStyle/>
    <a:p>
      <a:pPr>
        <a:defRPr sz="1800"/>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050"/>
            </a:pPr>
            <a:r>
              <a:rPr lang="pl-PL" sz="1050" dirty="0">
                <a:solidFill>
                  <a:schemeClr val="accent2">
                    <a:lumMod val="75000"/>
                  </a:schemeClr>
                </a:solidFill>
              </a:rPr>
              <a:t>Financial performance (EUR m)</a:t>
            </a:r>
          </a:p>
        </c:rich>
      </c:tx>
      <c:layout>
        <c:manualLayout>
          <c:xMode val="edge"/>
          <c:yMode val="edge"/>
          <c:x val="0.30740058983340035"/>
          <c:y val="3.2076594871912202E-2"/>
        </c:manualLayout>
      </c:layout>
      <c:overlay val="1"/>
    </c:title>
    <c:autoTitleDeleted val="0"/>
    <c:plotArea>
      <c:layout>
        <c:manualLayout>
          <c:layoutTarget val="inner"/>
          <c:xMode val="edge"/>
          <c:yMode val="edge"/>
          <c:x val="2.1096260105796651E-2"/>
          <c:y val="9.5646759512154678E-2"/>
          <c:w val="0.96355385592480192"/>
          <c:h val="0.75773488823036972"/>
        </c:manualLayout>
      </c:layout>
      <c:barChart>
        <c:barDir val="col"/>
        <c:grouping val="clustered"/>
        <c:varyColors val="0"/>
        <c:ser>
          <c:idx val="1"/>
          <c:order val="0"/>
          <c:tx>
            <c:strRef>
              <c:f>Arkusz1!$C$1</c:f>
              <c:strCache>
                <c:ptCount val="1"/>
                <c:pt idx="0">
                  <c:v>net profit</c:v>
                </c:pt>
              </c:strCache>
            </c:strRef>
          </c:tx>
          <c:spPr>
            <a:solidFill>
              <a:srgbClr val="007BB0"/>
            </a:solidFill>
          </c:spPr>
          <c:invertIfNegative val="0"/>
          <c:dLbls>
            <c:dLbl>
              <c:idx val="0"/>
              <c:layout>
                <c:manualLayout>
                  <c:x val="0"/>
                  <c:y val="2.07552034071218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9A-4C03-B2EB-6EA9BF69BCAF}"/>
                </c:ext>
              </c:extLst>
            </c:dLbl>
            <c:dLbl>
              <c:idx val="1"/>
              <c:layout>
                <c:manualLayout>
                  <c:x val="0"/>
                  <c:y val="1.03776017035609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9A-4C03-B2EB-6EA9BF69BCAF}"/>
                </c:ext>
              </c:extLst>
            </c:dLbl>
            <c:dLbl>
              <c:idx val="2"/>
              <c:layout>
                <c:manualLayout>
                  <c:x val="3.2360826785999127E-3"/>
                  <c:y val="1.556640255534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9A-4C03-B2EB-6EA9BF69BCAF}"/>
                </c:ext>
              </c:extLst>
            </c:dLbl>
            <c:dLbl>
              <c:idx val="3"/>
              <c:layout>
                <c:manualLayout>
                  <c:x val="3.2360826785999127E-3"/>
                  <c:y val="1.556640255534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9A-4C03-B2EB-6EA9BF69BCAF}"/>
                </c:ext>
              </c:extLst>
            </c:dLbl>
            <c:dLbl>
              <c:idx val="4"/>
              <c:layout>
                <c:manualLayout>
                  <c:x val="-1.1865499416937892E-16"/>
                  <c:y val="5.18880085178037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9A-4C03-B2EB-6EA9BF69BCAF}"/>
                </c:ext>
              </c:extLst>
            </c:dLbl>
            <c:dLbl>
              <c:idx val="5"/>
              <c:layout>
                <c:manualLayout>
                  <c:x val="3.2360826785999127E-3"/>
                  <c:y val="1.03776017035609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9A-4C03-B2EB-6EA9BF69BCAF}"/>
                </c:ext>
              </c:extLst>
            </c:dLbl>
            <c:dLbl>
              <c:idx val="7"/>
              <c:layout>
                <c:manualLayout>
                  <c:x val="0"/>
                  <c:y val="2.07552034071218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9A-4C03-B2EB-6EA9BF69BCAF}"/>
                </c:ext>
              </c:extLst>
            </c:dLbl>
            <c:numFmt formatCode="#,##0" sourceLinked="0"/>
            <c:spPr>
              <a:noFill/>
              <a:ln>
                <a:noFill/>
              </a:ln>
              <a:effectLst/>
            </c:spPr>
            <c:txPr>
              <a:bodyPr/>
              <a:lstStyle/>
              <a:p>
                <a:pPr>
                  <a:defRPr sz="1000" b="1">
                    <a:solidFill>
                      <a:srgbClr val="007BB0"/>
                    </a:solidFil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2010</c:v>
                </c:pt>
                <c:pt idx="1">
                  <c:v>2011</c:v>
                </c:pt>
                <c:pt idx="2">
                  <c:v>2012</c:v>
                </c:pt>
                <c:pt idx="3">
                  <c:v>2013</c:v>
                </c:pt>
                <c:pt idx="4">
                  <c:v>2014</c:v>
                </c:pt>
                <c:pt idx="5">
                  <c:v>2015</c:v>
                </c:pt>
                <c:pt idx="6">
                  <c:v>1-3Q 2016</c:v>
                </c:pt>
              </c:strCache>
            </c:strRef>
          </c:cat>
          <c:val>
            <c:numRef>
              <c:f>Arkusz1!$C$2:$C$8</c:f>
              <c:numCache>
                <c:formatCode>General</c:formatCode>
                <c:ptCount val="7"/>
                <c:pt idx="0">
                  <c:v>8.2088636363636365</c:v>
                </c:pt>
                <c:pt idx="1">
                  <c:v>15.089090909090906</c:v>
                </c:pt>
                <c:pt idx="2">
                  <c:v>18.453181818181818</c:v>
                </c:pt>
                <c:pt idx="3">
                  <c:v>22.21681818181818</c:v>
                </c:pt>
                <c:pt idx="4">
                  <c:v>34.500454545454538</c:v>
                </c:pt>
                <c:pt idx="5">
                  <c:v>46.415266675428633</c:v>
                </c:pt>
                <c:pt idx="6">
                  <c:v>42.272727272727266</c:v>
                </c:pt>
              </c:numCache>
            </c:numRef>
          </c:val>
          <c:extLst>
            <c:ext xmlns:c16="http://schemas.microsoft.com/office/drawing/2014/chart" uri="{C3380CC4-5D6E-409C-BE32-E72D297353CC}">
              <c16:uniqueId val="{00000007-4E9A-4C03-B2EB-6EA9BF69BCAF}"/>
            </c:ext>
          </c:extLst>
        </c:ser>
        <c:dLbls>
          <c:showLegendKey val="0"/>
          <c:showVal val="0"/>
          <c:showCatName val="0"/>
          <c:showSerName val="0"/>
          <c:showPercent val="0"/>
          <c:showBubbleSize val="0"/>
        </c:dLbls>
        <c:gapWidth val="100"/>
        <c:axId val="401466384"/>
        <c:axId val="401466776"/>
      </c:barChart>
      <c:lineChart>
        <c:grouping val="standard"/>
        <c:varyColors val="0"/>
        <c:ser>
          <c:idx val="2"/>
          <c:order val="1"/>
          <c:tx>
            <c:strRef>
              <c:f>Arkusz1!$D$1</c:f>
              <c:strCache>
                <c:ptCount val="1"/>
                <c:pt idx="0">
                  <c:v>ROE (%)**</c:v>
                </c:pt>
              </c:strCache>
            </c:strRef>
          </c:tx>
          <c:spPr>
            <a:ln>
              <a:solidFill>
                <a:schemeClr val="accent4"/>
              </a:solidFill>
            </a:ln>
          </c:spPr>
          <c:marker>
            <c:symbol val="circle"/>
            <c:size val="16"/>
            <c:spPr>
              <a:solidFill>
                <a:schemeClr val="accent4"/>
              </a:solidFill>
              <a:ln>
                <a:solidFill>
                  <a:schemeClr val="accent4"/>
                </a:solidFill>
              </a:ln>
            </c:spPr>
          </c:marker>
          <c:dPt>
            <c:idx val="6"/>
            <c:marker>
              <c:spPr>
                <a:solidFill>
                  <a:schemeClr val="accent4"/>
                </a:solidFill>
                <a:ln>
                  <a:noFill/>
                </a:ln>
              </c:spPr>
            </c:marker>
            <c:bubble3D val="0"/>
            <c:spPr>
              <a:ln>
                <a:noFill/>
              </a:ln>
            </c:spPr>
            <c:extLst>
              <c:ext xmlns:c16="http://schemas.microsoft.com/office/drawing/2014/chart" uri="{C3380CC4-5D6E-409C-BE32-E72D297353CC}">
                <c16:uniqueId val="{00000001-8C89-4ADF-BDB6-9BAABF2834C6}"/>
              </c:ext>
            </c:extLst>
          </c:dPt>
          <c:dLbls>
            <c:dLbl>
              <c:idx val="0"/>
              <c:tx>
                <c:rich>
                  <a:bodyPr/>
                  <a:lstStyle/>
                  <a:p>
                    <a:r>
                      <a:rPr lang="en-US" dirty="0"/>
                      <a:t>18</a:t>
                    </a:r>
                    <a:r>
                      <a:rPr lang="en-US" sz="600" dirty="0"/>
                      <a:t>%</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9A-4C03-B2EB-6EA9BF69BCAF}"/>
                </c:ext>
              </c:extLst>
            </c:dLbl>
            <c:dLbl>
              <c:idx val="1"/>
              <c:tx>
                <c:rich>
                  <a:bodyPr/>
                  <a:lstStyle/>
                  <a:p>
                    <a:r>
                      <a:rPr lang="en-US" dirty="0"/>
                      <a:t>22</a:t>
                    </a:r>
                    <a:r>
                      <a:rPr lang="en-US" sz="600" dirty="0"/>
                      <a:t>%</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E9A-4C03-B2EB-6EA9BF69BCAF}"/>
                </c:ext>
              </c:extLst>
            </c:dLbl>
            <c:dLbl>
              <c:idx val="2"/>
              <c:tx>
                <c:rich>
                  <a:bodyPr/>
                  <a:lstStyle/>
                  <a:p>
                    <a:r>
                      <a:rPr lang="en-US" dirty="0"/>
                      <a:t>23</a:t>
                    </a:r>
                    <a:r>
                      <a:rPr lang="en-US" sz="600" dirty="0"/>
                      <a:t>%</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9A-4C03-B2EB-6EA9BF69BCAF}"/>
                </c:ext>
              </c:extLst>
            </c:dLbl>
            <c:dLbl>
              <c:idx val="3"/>
              <c:tx>
                <c:rich>
                  <a:bodyPr/>
                  <a:lstStyle/>
                  <a:p>
                    <a:r>
                      <a:rPr lang="en-US" dirty="0"/>
                      <a:t>28</a:t>
                    </a:r>
                    <a:r>
                      <a:rPr lang="en-US" sz="600" dirty="0"/>
                      <a:t>%</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E9A-4C03-B2EB-6EA9BF69BCAF}"/>
                </c:ext>
              </c:extLst>
            </c:dLbl>
            <c:dLbl>
              <c:idx val="4"/>
              <c:tx>
                <c:rich>
                  <a:bodyPr/>
                  <a:lstStyle/>
                  <a:p>
                    <a:r>
                      <a:rPr lang="en-US" dirty="0"/>
                      <a:t>28</a:t>
                    </a:r>
                    <a:r>
                      <a:rPr lang="en-US" sz="600" dirty="0"/>
                      <a:t>%</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E9A-4C03-B2EB-6EA9BF69BCAF}"/>
                </c:ext>
              </c:extLst>
            </c:dLbl>
            <c:dLbl>
              <c:idx val="5"/>
              <c:tx>
                <c:rich>
                  <a:bodyPr/>
                  <a:lstStyle/>
                  <a:p>
                    <a:r>
                      <a:rPr lang="en-US" dirty="0"/>
                      <a:t>26</a:t>
                    </a:r>
                    <a:r>
                      <a:rPr lang="en-US" sz="600" dirty="0"/>
                      <a:t>%</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E9A-4C03-B2EB-6EA9BF69BCAF}"/>
                </c:ext>
              </c:extLst>
            </c:dLbl>
            <c:spPr>
              <a:noFill/>
              <a:ln>
                <a:noFill/>
              </a:ln>
              <a:effectLst/>
            </c:spPr>
            <c:txPr>
              <a:bodyPr/>
              <a:lstStyle/>
              <a:p>
                <a:pPr>
                  <a:defRPr sz="800" b="1">
                    <a:solidFill>
                      <a:schemeClr val="bg1"/>
                    </a:solidFill>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2010</c:v>
                </c:pt>
                <c:pt idx="1">
                  <c:v>2011</c:v>
                </c:pt>
                <c:pt idx="2">
                  <c:v>2012</c:v>
                </c:pt>
                <c:pt idx="3">
                  <c:v>2013</c:v>
                </c:pt>
                <c:pt idx="4">
                  <c:v>2014</c:v>
                </c:pt>
                <c:pt idx="5">
                  <c:v>2015</c:v>
                </c:pt>
                <c:pt idx="6">
                  <c:v>1-3Q 2016</c:v>
                </c:pt>
              </c:strCache>
            </c:strRef>
          </c:cat>
          <c:val>
            <c:numRef>
              <c:f>Arkusz1!$D$2:$D$8</c:f>
              <c:numCache>
                <c:formatCode>0%</c:formatCode>
                <c:ptCount val="7"/>
                <c:pt idx="0">
                  <c:v>0.27359976972139316</c:v>
                </c:pt>
                <c:pt idx="1">
                  <c:v>0.27851019029655932</c:v>
                </c:pt>
                <c:pt idx="2">
                  <c:v>0.25562313278216664</c:v>
                </c:pt>
                <c:pt idx="3">
                  <c:v>0.23523721288397445</c:v>
                </c:pt>
                <c:pt idx="4">
                  <c:v>0.25945378689861098</c:v>
                </c:pt>
                <c:pt idx="5">
                  <c:v>0.260682398513572</c:v>
                </c:pt>
                <c:pt idx="6">
                  <c:v>0.23899999999999999</c:v>
                </c:pt>
              </c:numCache>
            </c:numRef>
          </c:val>
          <c:smooth val="0"/>
          <c:extLst>
            <c:ext xmlns:c16="http://schemas.microsoft.com/office/drawing/2014/chart" uri="{C3380CC4-5D6E-409C-BE32-E72D297353CC}">
              <c16:uniqueId val="{0000000F-4E9A-4C03-B2EB-6EA9BF69BCAF}"/>
            </c:ext>
          </c:extLst>
        </c:ser>
        <c:dLbls>
          <c:showLegendKey val="0"/>
          <c:showVal val="0"/>
          <c:showCatName val="0"/>
          <c:showSerName val="0"/>
          <c:showPercent val="0"/>
          <c:showBubbleSize val="0"/>
        </c:dLbls>
        <c:marker val="1"/>
        <c:smooth val="0"/>
        <c:axId val="401467560"/>
        <c:axId val="401467168"/>
      </c:lineChart>
      <c:catAx>
        <c:axId val="401466384"/>
        <c:scaling>
          <c:orientation val="minMax"/>
        </c:scaling>
        <c:delete val="0"/>
        <c:axPos val="b"/>
        <c:numFmt formatCode="General" sourceLinked="1"/>
        <c:majorTickMark val="out"/>
        <c:minorTickMark val="none"/>
        <c:tickLblPos val="nextTo"/>
        <c:txPr>
          <a:bodyPr/>
          <a:lstStyle/>
          <a:p>
            <a:pPr>
              <a:defRPr sz="1000"/>
            </a:pPr>
            <a:endParaRPr lang="pl-PL"/>
          </a:p>
        </c:txPr>
        <c:crossAx val="401466776"/>
        <c:crosses val="autoZero"/>
        <c:auto val="1"/>
        <c:lblAlgn val="ctr"/>
        <c:lblOffset val="100"/>
        <c:noMultiLvlLbl val="0"/>
      </c:catAx>
      <c:valAx>
        <c:axId val="401466776"/>
        <c:scaling>
          <c:orientation val="minMax"/>
          <c:max val="300"/>
          <c:min val="0"/>
        </c:scaling>
        <c:delete val="1"/>
        <c:axPos val="l"/>
        <c:numFmt formatCode="0" sourceLinked="1"/>
        <c:majorTickMark val="out"/>
        <c:minorTickMark val="none"/>
        <c:tickLblPos val="nextTo"/>
        <c:crossAx val="401466384"/>
        <c:crosses val="autoZero"/>
        <c:crossBetween val="between"/>
      </c:valAx>
      <c:valAx>
        <c:axId val="401467168"/>
        <c:scaling>
          <c:orientation val="minMax"/>
          <c:max val="50"/>
          <c:min val="0"/>
        </c:scaling>
        <c:delete val="0"/>
        <c:axPos val="r"/>
        <c:numFmt formatCode="0%" sourceLinked="1"/>
        <c:majorTickMark val="out"/>
        <c:minorTickMark val="none"/>
        <c:tickLblPos val="nextTo"/>
        <c:spPr>
          <a:noFill/>
          <a:ln>
            <a:solidFill>
              <a:schemeClr val="bg1"/>
            </a:solidFill>
          </a:ln>
        </c:spPr>
        <c:txPr>
          <a:bodyPr/>
          <a:lstStyle/>
          <a:p>
            <a:pPr>
              <a:defRPr sz="100">
                <a:solidFill>
                  <a:schemeClr val="bg1"/>
                </a:solidFill>
              </a:defRPr>
            </a:pPr>
            <a:endParaRPr lang="pl-PL"/>
          </a:p>
        </c:txPr>
        <c:crossAx val="401467560"/>
        <c:crosses val="max"/>
        <c:crossBetween val="between"/>
      </c:valAx>
      <c:catAx>
        <c:axId val="401467560"/>
        <c:scaling>
          <c:orientation val="minMax"/>
        </c:scaling>
        <c:delete val="1"/>
        <c:axPos val="b"/>
        <c:numFmt formatCode="General" sourceLinked="1"/>
        <c:majorTickMark val="out"/>
        <c:minorTickMark val="none"/>
        <c:tickLblPos val="nextTo"/>
        <c:crossAx val="401467168"/>
        <c:crosses val="autoZero"/>
        <c:auto val="1"/>
        <c:lblAlgn val="ctr"/>
        <c:lblOffset val="100"/>
        <c:noMultiLvlLbl val="0"/>
      </c:catAx>
    </c:plotArea>
    <c:legend>
      <c:legendPos val="l"/>
      <c:layout>
        <c:manualLayout>
          <c:xMode val="edge"/>
          <c:yMode val="edge"/>
          <c:x val="2.9666250785454869E-2"/>
          <c:y val="0.15183934803015697"/>
          <c:w val="0.4187819690569341"/>
          <c:h val="0.14010783717297787"/>
        </c:manualLayout>
      </c:layout>
      <c:overlay val="0"/>
      <c:txPr>
        <a:bodyPr/>
        <a:lstStyle/>
        <a:p>
          <a:pPr>
            <a:defRPr sz="800">
              <a:solidFill>
                <a:schemeClr val="accent2">
                  <a:lumMod val="75000"/>
                </a:schemeClr>
              </a:solidFill>
            </a:defRPr>
          </a:pPr>
          <a:endParaRPr lang="pl-PL"/>
        </a:p>
      </c:txPr>
    </c:legend>
    <c:plotVisOnly val="1"/>
    <c:dispBlanksAs val="gap"/>
    <c:showDLblsOverMax val="0"/>
  </c:chart>
  <c:spPr>
    <a:noFill/>
    <a:ln>
      <a:solidFill>
        <a:schemeClr val="bg1"/>
      </a:solidFill>
    </a:ln>
  </c:spPr>
  <c:txPr>
    <a:bodyPr/>
    <a:lstStyle/>
    <a:p>
      <a:pPr>
        <a:defRPr sz="1800"/>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91574547272526"/>
          <c:y val="9.5577096456371621E-2"/>
          <c:w val="0.70293127152538604"/>
          <c:h val="0.4654220727722615"/>
        </c:manualLayout>
      </c:layout>
      <c:doughnutChart>
        <c:varyColors val="1"/>
        <c:ser>
          <c:idx val="0"/>
          <c:order val="0"/>
          <c:tx>
            <c:strRef>
              <c:f>Arkusz1!$B$1</c:f>
              <c:strCache>
                <c:ptCount val="1"/>
                <c:pt idx="0">
                  <c:v>Shareholdings</c:v>
                </c:pt>
              </c:strCache>
            </c:strRef>
          </c:tx>
          <c:dLbls>
            <c:dLbl>
              <c:idx val="0"/>
              <c:tx>
                <c:rich>
                  <a:bodyPr/>
                  <a:lstStyle/>
                  <a:p>
                    <a:r>
                      <a:rPr lang="en-US" dirty="0"/>
                      <a:t>10.8%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7D-4507-8851-EEEEF01016CA}"/>
                </c:ext>
              </c:extLst>
            </c:dLbl>
            <c:dLbl>
              <c:idx val="1"/>
              <c:tx>
                <c:rich>
                  <a:bodyPr/>
                  <a:lstStyle/>
                  <a:p>
                    <a:r>
                      <a:rPr lang="en-US" dirty="0"/>
                      <a:t>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7D-4507-8851-EEEEF01016CA}"/>
                </c:ext>
              </c:extLst>
            </c:dLbl>
            <c:dLbl>
              <c:idx val="2"/>
              <c:tx>
                <c:rich>
                  <a:bodyPr/>
                  <a:lstStyle/>
                  <a:p>
                    <a:r>
                      <a:rPr lang="en-US" dirty="0"/>
                      <a:t>8.2%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7D-4507-8851-EEEEF01016CA}"/>
                </c:ext>
              </c:extLst>
            </c:dLbl>
            <c:dLbl>
              <c:idx val="3"/>
              <c:tx>
                <c:rich>
                  <a:bodyPr/>
                  <a:lstStyle/>
                  <a:p>
                    <a:r>
                      <a:rPr lang="en-US"/>
                      <a:t>11.3%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7D-4507-8851-EEEEF01016CA}"/>
                </c:ext>
              </c:extLst>
            </c:dLbl>
            <c:dLbl>
              <c:idx val="4"/>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7D-4507-8851-EEEEF01016CA}"/>
                </c:ext>
              </c:extLst>
            </c:dLbl>
            <c:dLbl>
              <c:idx val="5"/>
              <c:tx>
                <c:rich>
                  <a:bodyPr/>
                  <a:lstStyle/>
                  <a:p>
                    <a:pPr>
                      <a:defRPr sz="1000" b="1">
                        <a:solidFill>
                          <a:schemeClr val="accent2">
                            <a:lumMod val="75000"/>
                          </a:schemeClr>
                        </a:solidFill>
                      </a:defRPr>
                    </a:pPr>
                    <a:r>
                      <a:rPr lang="en-US" dirty="0"/>
                      <a:t>61.9%</a:t>
                    </a:r>
                  </a:p>
                </c:rich>
              </c:tx>
              <c:numFmt formatCode="0.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7D-4507-8851-EEEEF01016CA}"/>
                </c:ext>
              </c:extLst>
            </c:dLbl>
            <c:numFmt formatCode="0.0%" sourceLinked="0"/>
            <c:spPr>
              <a:noFill/>
              <a:ln>
                <a:noFill/>
              </a:ln>
              <a:effectLst/>
            </c:spPr>
            <c:txPr>
              <a:bodyPr/>
              <a:lstStyle/>
              <a:p>
                <a:pPr>
                  <a:defRPr sz="1000" b="1">
                    <a:solidFill>
                      <a:schemeClr val="bg1"/>
                    </a:solidFill>
                  </a:defRPr>
                </a:pPr>
                <a:endParaRPr lang="pl-PL"/>
              </a:p>
            </c:txPr>
            <c:showLegendKey val="0"/>
            <c:showVal val="1"/>
            <c:showCatName val="0"/>
            <c:showSerName val="0"/>
            <c:showPercent val="0"/>
            <c:showBubbleSize val="0"/>
            <c:showLeaderLines val="1"/>
            <c:extLst>
              <c:ext xmlns:c15="http://schemas.microsoft.com/office/drawing/2012/chart" uri="{CE6537A1-D6FC-4f65-9D91-7224C49458BB}"/>
            </c:extLst>
          </c:dLbls>
          <c:cat>
            <c:strRef>
              <c:f>Arkusz1!$A$2:$A$7</c:f>
              <c:strCache>
                <c:ptCount val="6"/>
                <c:pt idx="0">
                  <c:v>Piotr Krupa</c:v>
                </c:pt>
                <c:pt idx="1">
                  <c:v>Other members of the Management Board</c:v>
                </c:pt>
                <c:pt idx="2">
                  <c:v>Aviva Open-Ended Pension Funds</c:v>
                </c:pt>
                <c:pt idx="3">
                  <c:v>Nationale Nederlanden Open-Ended Pension Funds</c:v>
                </c:pt>
                <c:pt idx="4">
                  <c:v>Generali Open-Ended Pension Funds</c:v>
                </c:pt>
                <c:pt idx="5">
                  <c:v>Other</c:v>
                </c:pt>
              </c:strCache>
            </c:strRef>
          </c:cat>
          <c:val>
            <c:numRef>
              <c:f>Arkusz1!$B$2:$B$7</c:f>
              <c:numCache>
                <c:formatCode>0.00%</c:formatCode>
                <c:ptCount val="6"/>
                <c:pt idx="0">
                  <c:v>0.1081</c:v>
                </c:pt>
                <c:pt idx="1">
                  <c:v>1.38E-2</c:v>
                </c:pt>
                <c:pt idx="2">
                  <c:v>8.1600000000000006E-2</c:v>
                </c:pt>
                <c:pt idx="3">
                  <c:v>0.11269999999999999</c:v>
                </c:pt>
                <c:pt idx="4">
                  <c:v>6.4500000000000002E-2</c:v>
                </c:pt>
                <c:pt idx="5">
                  <c:v>0.61929999999999996</c:v>
                </c:pt>
              </c:numCache>
            </c:numRef>
          </c:val>
          <c:extLst>
            <c:ext xmlns:c16="http://schemas.microsoft.com/office/drawing/2014/chart" uri="{C3380CC4-5D6E-409C-BE32-E72D297353CC}">
              <c16:uniqueId val="{00000006-647D-4507-8851-EEEEF01016CA}"/>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2.4922578046883689E-2"/>
          <c:y val="0.57741138630316857"/>
          <c:w val="0.94574561159871129"/>
          <c:h val="0.154001656025713"/>
        </c:manualLayout>
      </c:layout>
      <c:overlay val="0"/>
      <c:txPr>
        <a:bodyPr/>
        <a:lstStyle/>
        <a:p>
          <a:pPr>
            <a:defRPr sz="800">
              <a:solidFill>
                <a:srgbClr val="006089"/>
              </a:solidFill>
            </a:defRPr>
          </a:pPr>
          <a:endParaRPr lang="pl-PL"/>
        </a:p>
      </c:txPr>
    </c:legend>
    <c:plotVisOnly val="1"/>
    <c:dispBlanksAs val="gap"/>
    <c:showDLblsOverMax val="0"/>
  </c:chart>
  <c:txPr>
    <a:bodyPr/>
    <a:lstStyle/>
    <a:p>
      <a:pPr>
        <a:defRPr sz="1800"/>
      </a:pPr>
      <a:endParaRPr lang="pl-PL"/>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69408284480136E-2"/>
          <c:y val="0.20376078855714799"/>
          <c:w val="0.88603405800488366"/>
          <c:h val="0.67402837204710719"/>
        </c:manualLayout>
      </c:layout>
      <c:barChart>
        <c:barDir val="col"/>
        <c:grouping val="stacked"/>
        <c:varyColors val="0"/>
        <c:ser>
          <c:idx val="0"/>
          <c:order val="0"/>
          <c:tx>
            <c:strRef>
              <c:f>Arkusz1!$A$2</c:f>
              <c:strCache>
                <c:ptCount val="1"/>
                <c:pt idx="0">
                  <c:v>Number of cases − credit management</c:v>
                </c:pt>
              </c:strCache>
            </c:strRef>
          </c:tx>
          <c:spPr>
            <a:solidFill>
              <a:schemeClr val="accent2"/>
            </a:solidFill>
          </c:spPr>
          <c:invertIfNegative val="0"/>
          <c:cat>
            <c:strRef>
              <c:f>Arkusz1!$B$1:$J$1</c:f>
              <c:strCache>
                <c:ptCount val="9"/>
                <c:pt idx="0">
                  <c:v>2007</c:v>
                </c:pt>
                <c:pt idx="1">
                  <c:v>2008</c:v>
                </c:pt>
                <c:pt idx="2">
                  <c:v>2009</c:v>
                </c:pt>
                <c:pt idx="3">
                  <c:v>2010</c:v>
                </c:pt>
                <c:pt idx="4">
                  <c:v>2011</c:v>
                </c:pt>
                <c:pt idx="5">
                  <c:v>2012</c:v>
                </c:pt>
                <c:pt idx="6">
                  <c:v>2013</c:v>
                </c:pt>
                <c:pt idx="7">
                  <c:v>2014</c:v>
                </c:pt>
                <c:pt idx="8">
                  <c:v>2015</c:v>
                </c:pt>
              </c:strCache>
            </c:strRef>
          </c:cat>
          <c:val>
            <c:numRef>
              <c:f>Arkusz1!$B$2:$J$2</c:f>
              <c:numCache>
                <c:formatCode>0.0</c:formatCode>
                <c:ptCount val="9"/>
                <c:pt idx="0">
                  <c:v>9.3000000000000007</c:v>
                </c:pt>
                <c:pt idx="1">
                  <c:v>10.9</c:v>
                </c:pt>
                <c:pt idx="2">
                  <c:v>48.5</c:v>
                </c:pt>
                <c:pt idx="3">
                  <c:v>53.6</c:v>
                </c:pt>
                <c:pt idx="4">
                  <c:v>60.3</c:v>
                </c:pt>
                <c:pt idx="5">
                  <c:v>125.68899999999999</c:v>
                </c:pt>
                <c:pt idx="6">
                  <c:v>75.468999999999994</c:v>
                </c:pt>
                <c:pt idx="7">
                  <c:v>48.427</c:v>
                </c:pt>
                <c:pt idx="8">
                  <c:v>77.900000000000006</c:v>
                </c:pt>
              </c:numCache>
            </c:numRef>
          </c:val>
          <c:extLst>
            <c:ext xmlns:c16="http://schemas.microsoft.com/office/drawing/2014/chart" uri="{C3380CC4-5D6E-409C-BE32-E72D297353CC}">
              <c16:uniqueId val="{00000000-0DC2-4E29-A8C6-7FF088D7818B}"/>
            </c:ext>
          </c:extLst>
        </c:ser>
        <c:ser>
          <c:idx val="2"/>
          <c:order val="2"/>
          <c:tx>
            <c:strRef>
              <c:f>Arkusz1!$A$4</c:f>
              <c:strCache>
                <c:ptCount val="1"/>
                <c:pt idx="0">
                  <c:v>Number of cases − debt purchase</c:v>
                </c:pt>
              </c:strCache>
            </c:strRef>
          </c:tx>
          <c:spPr>
            <a:solidFill>
              <a:schemeClr val="accent1"/>
            </a:solidFill>
          </c:spPr>
          <c:invertIfNegative val="0"/>
          <c:cat>
            <c:strRef>
              <c:f>Arkusz1!$B$1:$J$1</c:f>
              <c:strCache>
                <c:ptCount val="9"/>
                <c:pt idx="0">
                  <c:v>2007</c:v>
                </c:pt>
                <c:pt idx="1">
                  <c:v>2008</c:v>
                </c:pt>
                <c:pt idx="2">
                  <c:v>2009</c:v>
                </c:pt>
                <c:pt idx="3">
                  <c:v>2010</c:v>
                </c:pt>
                <c:pt idx="4">
                  <c:v>2011</c:v>
                </c:pt>
                <c:pt idx="5">
                  <c:v>2012</c:v>
                </c:pt>
                <c:pt idx="6">
                  <c:v>2013</c:v>
                </c:pt>
                <c:pt idx="7">
                  <c:v>2014</c:v>
                </c:pt>
                <c:pt idx="8">
                  <c:v>2015</c:v>
                </c:pt>
              </c:strCache>
            </c:strRef>
          </c:cat>
          <c:val>
            <c:numRef>
              <c:f>Arkusz1!$B$4:$J$4</c:f>
              <c:numCache>
                <c:formatCode>0.0</c:formatCode>
                <c:ptCount val="9"/>
                <c:pt idx="0">
                  <c:v>9.1999999999999993</c:v>
                </c:pt>
                <c:pt idx="1">
                  <c:v>76.5</c:v>
                </c:pt>
                <c:pt idx="2">
                  <c:v>85</c:v>
                </c:pt>
                <c:pt idx="3">
                  <c:v>70.5</c:v>
                </c:pt>
                <c:pt idx="4">
                  <c:v>238.60000000000002</c:v>
                </c:pt>
                <c:pt idx="5">
                  <c:v>171.80599999999998</c:v>
                </c:pt>
                <c:pt idx="6">
                  <c:v>132.053</c:v>
                </c:pt>
                <c:pt idx="7">
                  <c:v>107.126</c:v>
                </c:pt>
                <c:pt idx="8">
                  <c:v>119.5</c:v>
                </c:pt>
              </c:numCache>
            </c:numRef>
          </c:val>
          <c:extLst>
            <c:ext xmlns:c16="http://schemas.microsoft.com/office/drawing/2014/chart" uri="{C3380CC4-5D6E-409C-BE32-E72D297353CC}">
              <c16:uniqueId val="{00000001-0DC2-4E29-A8C6-7FF088D7818B}"/>
            </c:ext>
          </c:extLst>
        </c:ser>
        <c:dLbls>
          <c:showLegendKey val="0"/>
          <c:showVal val="0"/>
          <c:showCatName val="0"/>
          <c:showSerName val="0"/>
          <c:showPercent val="0"/>
          <c:showBubbleSize val="0"/>
        </c:dLbls>
        <c:gapWidth val="150"/>
        <c:overlap val="100"/>
        <c:axId val="405632728"/>
        <c:axId val="405633120"/>
      </c:barChart>
      <c:lineChart>
        <c:grouping val="standard"/>
        <c:varyColors val="0"/>
        <c:ser>
          <c:idx val="1"/>
          <c:order val="1"/>
          <c:tx>
            <c:strRef>
              <c:f>Arkusz1!$A$3</c:f>
              <c:strCache>
                <c:ptCount val="1"/>
                <c:pt idx="0">
                  <c:v>Recoveries (debt purchase and credit management) </c:v>
                </c:pt>
              </c:strCache>
            </c:strRef>
          </c:tx>
          <c:spPr>
            <a:ln>
              <a:solidFill>
                <a:schemeClr val="accent4"/>
              </a:solidFill>
            </a:ln>
          </c:spPr>
          <c:marker>
            <c:symbol val="circle"/>
            <c:size val="7"/>
            <c:spPr>
              <a:solidFill>
                <a:schemeClr val="accent4"/>
              </a:solidFill>
              <a:ln>
                <a:solidFill>
                  <a:schemeClr val="accent4"/>
                </a:solidFill>
              </a:ln>
            </c:spPr>
          </c:marker>
          <c:cat>
            <c:strRef>
              <c:f>Arkusz1!$B$1:$J$1</c:f>
              <c:strCache>
                <c:ptCount val="9"/>
                <c:pt idx="0">
                  <c:v>2007</c:v>
                </c:pt>
                <c:pt idx="1">
                  <c:v>2008</c:v>
                </c:pt>
                <c:pt idx="2">
                  <c:v>2009</c:v>
                </c:pt>
                <c:pt idx="3">
                  <c:v>2010</c:v>
                </c:pt>
                <c:pt idx="4">
                  <c:v>2011</c:v>
                </c:pt>
                <c:pt idx="5">
                  <c:v>2012</c:v>
                </c:pt>
                <c:pt idx="6">
                  <c:v>2013</c:v>
                </c:pt>
                <c:pt idx="7">
                  <c:v>2014</c:v>
                </c:pt>
                <c:pt idx="8">
                  <c:v>2015</c:v>
                </c:pt>
              </c:strCache>
            </c:strRef>
          </c:cat>
          <c:val>
            <c:numRef>
              <c:f>Arkusz1!$B$3:$J$3</c:f>
              <c:numCache>
                <c:formatCode>0.0</c:formatCode>
                <c:ptCount val="9"/>
                <c:pt idx="0">
                  <c:v>9.3000000000000007</c:v>
                </c:pt>
                <c:pt idx="1">
                  <c:v>19.5</c:v>
                </c:pt>
                <c:pt idx="2">
                  <c:v>41.9</c:v>
                </c:pt>
                <c:pt idx="3">
                  <c:v>79.599999999999994</c:v>
                </c:pt>
                <c:pt idx="4">
                  <c:v>128.19999999999999</c:v>
                </c:pt>
                <c:pt idx="5">
                  <c:v>214.823200998</c:v>
                </c:pt>
                <c:pt idx="6">
                  <c:v>277.824114275</c:v>
                </c:pt>
                <c:pt idx="7">
                  <c:v>319.33002199999999</c:v>
                </c:pt>
                <c:pt idx="8">
                  <c:v>289.5</c:v>
                </c:pt>
              </c:numCache>
            </c:numRef>
          </c:val>
          <c:smooth val="0"/>
          <c:extLst>
            <c:ext xmlns:c16="http://schemas.microsoft.com/office/drawing/2014/chart" uri="{C3380CC4-5D6E-409C-BE32-E72D297353CC}">
              <c16:uniqueId val="{00000002-0DC2-4E29-A8C6-7FF088D7818B}"/>
            </c:ext>
          </c:extLst>
        </c:ser>
        <c:dLbls>
          <c:showLegendKey val="0"/>
          <c:showVal val="0"/>
          <c:showCatName val="0"/>
          <c:showSerName val="0"/>
          <c:showPercent val="0"/>
          <c:showBubbleSize val="0"/>
        </c:dLbls>
        <c:marker val="1"/>
        <c:smooth val="0"/>
        <c:axId val="405633904"/>
        <c:axId val="405633512"/>
      </c:lineChart>
      <c:catAx>
        <c:axId val="405632728"/>
        <c:scaling>
          <c:orientation val="minMax"/>
        </c:scaling>
        <c:delete val="0"/>
        <c:axPos val="b"/>
        <c:numFmt formatCode="General" sourceLinked="0"/>
        <c:majorTickMark val="out"/>
        <c:minorTickMark val="none"/>
        <c:tickLblPos val="nextTo"/>
        <c:txPr>
          <a:bodyPr/>
          <a:lstStyle/>
          <a:p>
            <a:pPr>
              <a:defRPr sz="1000" b="1"/>
            </a:pPr>
            <a:endParaRPr lang="pl-PL"/>
          </a:p>
        </c:txPr>
        <c:crossAx val="405633120"/>
        <c:crosses val="autoZero"/>
        <c:auto val="1"/>
        <c:lblAlgn val="ctr"/>
        <c:lblOffset val="100"/>
        <c:noMultiLvlLbl val="0"/>
      </c:catAx>
      <c:valAx>
        <c:axId val="405633120"/>
        <c:scaling>
          <c:orientation val="minMax"/>
        </c:scaling>
        <c:delete val="0"/>
        <c:axPos val="l"/>
        <c:numFmt formatCode="0" sourceLinked="0"/>
        <c:majorTickMark val="out"/>
        <c:minorTickMark val="none"/>
        <c:tickLblPos val="nextTo"/>
        <c:txPr>
          <a:bodyPr/>
          <a:lstStyle/>
          <a:p>
            <a:pPr>
              <a:defRPr sz="1000" b="1"/>
            </a:pPr>
            <a:endParaRPr lang="pl-PL"/>
          </a:p>
        </c:txPr>
        <c:crossAx val="405632728"/>
        <c:crosses val="autoZero"/>
        <c:crossBetween val="between"/>
      </c:valAx>
      <c:valAx>
        <c:axId val="405633512"/>
        <c:scaling>
          <c:orientation val="minMax"/>
          <c:max val="350"/>
        </c:scaling>
        <c:delete val="0"/>
        <c:axPos val="r"/>
        <c:numFmt formatCode="0" sourceLinked="0"/>
        <c:majorTickMark val="out"/>
        <c:minorTickMark val="none"/>
        <c:tickLblPos val="nextTo"/>
        <c:txPr>
          <a:bodyPr/>
          <a:lstStyle/>
          <a:p>
            <a:pPr>
              <a:defRPr sz="1000" b="1"/>
            </a:pPr>
            <a:endParaRPr lang="pl-PL"/>
          </a:p>
        </c:txPr>
        <c:crossAx val="405633904"/>
        <c:crosses val="max"/>
        <c:crossBetween val="between"/>
      </c:valAx>
      <c:catAx>
        <c:axId val="405633904"/>
        <c:scaling>
          <c:orientation val="minMax"/>
        </c:scaling>
        <c:delete val="1"/>
        <c:axPos val="b"/>
        <c:numFmt formatCode="General" sourceLinked="1"/>
        <c:majorTickMark val="out"/>
        <c:minorTickMark val="none"/>
        <c:tickLblPos val="nextTo"/>
        <c:crossAx val="405633512"/>
        <c:crosses val="autoZero"/>
        <c:auto val="1"/>
        <c:lblAlgn val="ctr"/>
        <c:lblOffset val="100"/>
        <c:noMultiLvlLbl val="0"/>
      </c:catAx>
    </c:plotArea>
    <c:legend>
      <c:legendPos val="t"/>
      <c:layout>
        <c:manualLayout>
          <c:xMode val="edge"/>
          <c:yMode val="edge"/>
          <c:x val="0.10062163323593702"/>
          <c:y val="3.9026833636982075E-2"/>
          <c:w val="0.76417869675288652"/>
          <c:h val="0.22277407803907062"/>
        </c:manualLayout>
      </c:layout>
      <c:overlay val="0"/>
      <c:txPr>
        <a:bodyPr/>
        <a:lstStyle/>
        <a:p>
          <a:pPr>
            <a:defRPr sz="1000"/>
          </a:pPr>
          <a:endParaRPr lang="pl-PL"/>
        </a:p>
      </c:txPr>
    </c:legend>
    <c:plotVisOnly val="1"/>
    <c:dispBlanksAs val="gap"/>
    <c:showDLblsOverMax val="0"/>
  </c:chart>
  <c:txPr>
    <a:bodyPr/>
    <a:lstStyle/>
    <a:p>
      <a:pPr>
        <a:defRPr sz="1800"/>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rtl="0">
              <a:defRPr sz="1200">
                <a:solidFill>
                  <a:schemeClr val="accent2">
                    <a:lumMod val="75000"/>
                  </a:schemeClr>
                </a:solidFill>
              </a:defRPr>
            </a:pPr>
            <a:r>
              <a:rPr lang="en-GB" sz="1200" dirty="0">
                <a:solidFill>
                  <a:schemeClr val="accent2">
                    <a:lumMod val="75000"/>
                  </a:schemeClr>
                </a:solidFill>
              </a:rPr>
              <a:t>Number of cases purchased by KRUK </a:t>
            </a:r>
            <a:r>
              <a:rPr lang="en-GB" sz="1200">
                <a:solidFill>
                  <a:schemeClr val="accent2">
                    <a:lumMod val="75000"/>
                  </a:schemeClr>
                </a:solidFill>
              </a:rPr>
              <a:t>(cumulatively, </a:t>
            </a:r>
            <a:r>
              <a:rPr lang="en-GB" sz="1200" dirty="0">
                <a:solidFill>
                  <a:schemeClr val="accent2">
                    <a:lumMod val="75000"/>
                  </a:schemeClr>
                </a:solidFill>
              </a:rPr>
              <a:t>in thousands)</a:t>
            </a:r>
            <a:br>
              <a:rPr lang="en-GB" sz="1200" dirty="0">
                <a:solidFill>
                  <a:schemeClr val="accent2">
                    <a:lumMod val="75000"/>
                  </a:schemeClr>
                </a:solidFill>
              </a:rPr>
            </a:br>
            <a:endParaRPr lang="en-GB" sz="1200" dirty="0">
              <a:solidFill>
                <a:schemeClr val="accent2">
                  <a:lumMod val="75000"/>
                </a:schemeClr>
              </a:solidFill>
            </a:endParaRPr>
          </a:p>
        </c:rich>
      </c:tx>
      <c:layout>
        <c:manualLayout>
          <c:xMode val="edge"/>
          <c:yMode val="edge"/>
          <c:x val="4.6708205200727985E-2"/>
          <c:y val="8.2903516137218372E-2"/>
        </c:manualLayout>
      </c:layout>
      <c:overlay val="1"/>
    </c:title>
    <c:autoTitleDeleted val="0"/>
    <c:plotArea>
      <c:layout>
        <c:manualLayout>
          <c:layoutTarget val="inner"/>
          <c:xMode val="edge"/>
          <c:yMode val="edge"/>
          <c:x val="1.9384365771280256E-2"/>
          <c:y val="8.2016546432088888E-2"/>
          <c:w val="0.96446199608598615"/>
          <c:h val="0.74863507030887266"/>
        </c:manualLayout>
      </c:layout>
      <c:barChart>
        <c:barDir val="col"/>
        <c:grouping val="clustered"/>
        <c:varyColors val="0"/>
        <c:ser>
          <c:idx val="0"/>
          <c:order val="0"/>
          <c:tx>
            <c:strRef>
              <c:f>Arkusz1!$B$1</c:f>
              <c:strCache>
                <c:ptCount val="1"/>
                <c:pt idx="0">
                  <c:v>Series 1</c:v>
                </c:pt>
              </c:strCache>
            </c:strRef>
          </c:tx>
          <c:spPr>
            <a:solidFill>
              <a:srgbClr val="006089"/>
            </a:solidFill>
          </c:spPr>
          <c:invertIfNegative val="0"/>
          <c:dLbls>
            <c:dLbl>
              <c:idx val="6"/>
              <c:tx>
                <c:rich>
                  <a:bodyPr/>
                  <a:lstStyle/>
                  <a:p>
                    <a:r>
                      <a:rPr lang="en-US"/>
                      <a:t>1,339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A7-4089-9885-43C5DC2D8C56}"/>
                </c:ext>
              </c:extLst>
            </c:dLbl>
            <c:dLbl>
              <c:idx val="7"/>
              <c:tx>
                <c:rich>
                  <a:bodyPr/>
                  <a:lstStyle/>
                  <a:p>
                    <a:r>
                      <a:rPr lang="en-US"/>
                      <a:t>1,974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A7-4089-9885-43C5DC2D8C56}"/>
                </c:ext>
              </c:extLst>
            </c:dLbl>
            <c:dLbl>
              <c:idx val="8"/>
              <c:tx>
                <c:rich>
                  <a:bodyPr/>
                  <a:lstStyle/>
                  <a:p>
                    <a:r>
                      <a:rPr lang="en-US"/>
                      <a:t>2,363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A7-4089-9885-43C5DC2D8C56}"/>
                </c:ext>
              </c:extLst>
            </c:dLbl>
            <c:dLbl>
              <c:idx val="9"/>
              <c:tx>
                <c:rich>
                  <a:bodyPr/>
                  <a:lstStyle/>
                  <a:p>
                    <a:r>
                      <a:rPr lang="en-US"/>
                      <a:t>2,700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A7-4089-9885-43C5DC2D8C56}"/>
                </c:ext>
              </c:extLst>
            </c:dLbl>
            <c:dLbl>
              <c:idx val="10"/>
              <c:tx>
                <c:rich>
                  <a:bodyPr/>
                  <a:lstStyle/>
                  <a:p>
                    <a:r>
                      <a:rPr lang="en-US"/>
                      <a:t>3,027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A7-4089-9885-43C5DC2D8C56}"/>
                </c:ext>
              </c:extLst>
            </c:dLbl>
            <c:dLbl>
              <c:idx val="11"/>
              <c:tx>
                <c:rich>
                  <a:bodyPr/>
                  <a:lstStyle/>
                  <a:p>
                    <a:r>
                      <a:rPr lang="en-US"/>
                      <a:t>3,728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A7-4089-9885-43C5DC2D8C56}"/>
                </c:ext>
              </c:extLst>
            </c:dLbl>
            <c:dLbl>
              <c:idx val="12"/>
              <c:tx>
                <c:rich>
                  <a:bodyPr/>
                  <a:lstStyle/>
                  <a:p>
                    <a:r>
                      <a:rPr lang="en-US" dirty="0"/>
                      <a:t>5,553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A7-4089-9885-43C5DC2D8C56}"/>
                </c:ext>
              </c:extLst>
            </c:dLbl>
            <c:spPr>
              <a:noFill/>
              <a:ln>
                <a:noFill/>
              </a:ln>
              <a:effectLst/>
            </c:spPr>
            <c:txPr>
              <a:bodyPr/>
              <a:lstStyle/>
              <a:p>
                <a:pPr>
                  <a:defRPr sz="1000" b="1"/>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3Q 2016</c:v>
                </c:pt>
              </c:strCache>
            </c:strRef>
          </c:cat>
          <c:val>
            <c:numRef>
              <c:f>Arkusz1!$B$2:$B$14</c:f>
              <c:numCache>
                <c:formatCode>General</c:formatCode>
                <c:ptCount val="13"/>
                <c:pt idx="0">
                  <c:v>94</c:v>
                </c:pt>
                <c:pt idx="1">
                  <c:v>236</c:v>
                </c:pt>
                <c:pt idx="2">
                  <c:v>423</c:v>
                </c:pt>
                <c:pt idx="3">
                  <c:v>713</c:v>
                </c:pt>
                <c:pt idx="4">
                  <c:v>862</c:v>
                </c:pt>
                <c:pt idx="5">
                  <c:v>968</c:v>
                </c:pt>
                <c:pt idx="6">
                  <c:v>1339</c:v>
                </c:pt>
                <c:pt idx="7">
                  <c:v>1974</c:v>
                </c:pt>
                <c:pt idx="8">
                  <c:v>2363</c:v>
                </c:pt>
                <c:pt idx="9">
                  <c:v>2700</c:v>
                </c:pt>
                <c:pt idx="10">
                  <c:v>3027</c:v>
                </c:pt>
                <c:pt idx="11">
                  <c:v>3728</c:v>
                </c:pt>
                <c:pt idx="12">
                  <c:v>5553</c:v>
                </c:pt>
              </c:numCache>
            </c:numRef>
          </c:val>
          <c:extLst>
            <c:ext xmlns:c16="http://schemas.microsoft.com/office/drawing/2014/chart" uri="{C3380CC4-5D6E-409C-BE32-E72D297353CC}">
              <c16:uniqueId val="{00000007-35A7-4089-9885-43C5DC2D8C56}"/>
            </c:ext>
          </c:extLst>
        </c:ser>
        <c:dLbls>
          <c:showLegendKey val="0"/>
          <c:showVal val="0"/>
          <c:showCatName val="0"/>
          <c:showSerName val="0"/>
          <c:showPercent val="0"/>
          <c:showBubbleSize val="0"/>
        </c:dLbls>
        <c:gapWidth val="150"/>
        <c:axId val="406474592"/>
        <c:axId val="406477336"/>
      </c:barChart>
      <c:catAx>
        <c:axId val="406474592"/>
        <c:scaling>
          <c:orientation val="minMax"/>
        </c:scaling>
        <c:delete val="0"/>
        <c:axPos val="b"/>
        <c:numFmt formatCode="General" sourceLinked="1"/>
        <c:majorTickMark val="out"/>
        <c:minorTickMark val="none"/>
        <c:tickLblPos val="nextTo"/>
        <c:txPr>
          <a:bodyPr/>
          <a:lstStyle/>
          <a:p>
            <a:pPr>
              <a:defRPr sz="800"/>
            </a:pPr>
            <a:endParaRPr lang="pl-PL"/>
          </a:p>
        </c:txPr>
        <c:crossAx val="406477336"/>
        <c:crosses val="autoZero"/>
        <c:auto val="1"/>
        <c:lblAlgn val="ctr"/>
        <c:lblOffset val="100"/>
        <c:noMultiLvlLbl val="0"/>
      </c:catAx>
      <c:valAx>
        <c:axId val="406477336"/>
        <c:scaling>
          <c:orientation val="minMax"/>
        </c:scaling>
        <c:delete val="1"/>
        <c:axPos val="l"/>
        <c:numFmt formatCode="General" sourceLinked="1"/>
        <c:majorTickMark val="out"/>
        <c:minorTickMark val="none"/>
        <c:tickLblPos val="nextTo"/>
        <c:crossAx val="406474592"/>
        <c:crosses val="autoZero"/>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0">
              <a:defRPr sz="1200">
                <a:solidFill>
                  <a:schemeClr val="accent2">
                    <a:lumMod val="75000"/>
                  </a:schemeClr>
                </a:solidFill>
              </a:defRPr>
            </a:pPr>
            <a:r>
              <a:rPr lang="en-US" sz="1400" dirty="0">
                <a:solidFill>
                  <a:schemeClr val="accent2">
                    <a:lumMod val="75000"/>
                  </a:schemeClr>
                </a:solidFill>
              </a:rPr>
              <a:t>Expenditure on debt portfolios </a:t>
            </a:r>
            <a:br>
              <a:rPr lang="en-US" sz="1400" dirty="0">
                <a:solidFill>
                  <a:schemeClr val="accent2">
                    <a:lumMod val="75000"/>
                  </a:schemeClr>
                </a:solidFill>
              </a:rPr>
            </a:br>
            <a:r>
              <a:rPr lang="en-US" sz="1000" dirty="0">
                <a:solidFill>
                  <a:schemeClr val="tx1"/>
                </a:solidFill>
              </a:rPr>
              <a:t>(</a:t>
            </a:r>
            <a:r>
              <a:rPr lang="pl-PL" sz="1000" dirty="0">
                <a:solidFill>
                  <a:schemeClr val="tx1"/>
                </a:solidFill>
              </a:rPr>
              <a:t>EUR</a:t>
            </a:r>
            <a:r>
              <a:rPr lang="en-US" sz="1000" dirty="0">
                <a:solidFill>
                  <a:schemeClr val="tx1"/>
                </a:solidFill>
              </a:rPr>
              <a:t>m and market share**)</a:t>
            </a:r>
          </a:p>
        </c:rich>
      </c:tx>
      <c:layout>
        <c:manualLayout>
          <c:xMode val="edge"/>
          <c:yMode val="edge"/>
          <c:x val="0.2690977128004633"/>
          <c:y val="7.4270557029177717E-2"/>
        </c:manualLayout>
      </c:layout>
      <c:overlay val="0"/>
    </c:title>
    <c:autoTitleDeleted val="0"/>
    <c:plotArea>
      <c:layout>
        <c:manualLayout>
          <c:layoutTarget val="inner"/>
          <c:xMode val="edge"/>
          <c:yMode val="edge"/>
          <c:x val="0.18982896359444534"/>
          <c:y val="0.19759337775085806"/>
          <c:w val="0.78050472863083442"/>
          <c:h val="0.77173402396318647"/>
        </c:manualLayout>
      </c:layout>
      <c:barChart>
        <c:barDir val="bar"/>
        <c:grouping val="clustered"/>
        <c:varyColors val="0"/>
        <c:ser>
          <c:idx val="0"/>
          <c:order val="0"/>
          <c:tx>
            <c:strRef>
              <c:f>Arkusz1!$B$1</c:f>
              <c:strCache>
                <c:ptCount val="1"/>
                <c:pt idx="0">
                  <c:v>debt portfolios purchased</c:v>
                </c:pt>
              </c:strCache>
            </c:strRef>
          </c:tx>
          <c:spPr>
            <a:solidFill>
              <a:schemeClr val="accent2"/>
            </a:solidFill>
          </c:spPr>
          <c:invertIfNegative val="0"/>
          <c:dLbls>
            <c:dLbl>
              <c:idx val="1"/>
              <c:layout>
                <c:manualLayout>
                  <c:x val="-6.6895725826671294E-3"/>
                  <c:y val="0"/>
                </c:manualLayout>
              </c:layout>
              <c:numFmt formatCode="#,##0" sourceLinked="0"/>
              <c:spPr/>
              <c:txPr>
                <a:bodyPr/>
                <a:lstStyle/>
                <a:p>
                  <a:pPr>
                    <a:defRPr sz="1200" b="1">
                      <a:solidFill>
                        <a:schemeClr val="accent3">
                          <a:lumMod val="75000"/>
                        </a:schemeClr>
                      </a:solidFill>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77-4C0E-A497-B953A2BA6B60}"/>
                </c:ext>
              </c:extLst>
            </c:dLbl>
            <c:dLbl>
              <c:idx val="6"/>
              <c:tx>
                <c:rich>
                  <a:bodyPr/>
                  <a:lstStyle/>
                  <a:p>
                    <a:r>
                      <a:rPr lang="en-US" dirty="0"/>
                      <a:t>130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77-4C0E-A497-B953A2BA6B60}"/>
                </c:ext>
              </c:extLst>
            </c:dLbl>
            <c:dLbl>
              <c:idx val="8"/>
              <c:tx>
                <c:rich>
                  <a:bodyPr/>
                  <a:lstStyle/>
                  <a:p>
                    <a:r>
                      <a:rPr lang="en-US" dirty="0"/>
                      <a:t>212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22-41E1-BD5A-0CE84C7A91A0}"/>
                </c:ext>
              </c:extLst>
            </c:dLbl>
            <c:numFmt formatCode="#,##0" sourceLinked="0"/>
            <c:spPr>
              <a:noFill/>
              <a:ln>
                <a:noFill/>
              </a:ln>
              <a:effectLst/>
            </c:spPr>
            <c:txPr>
              <a:bodyPr/>
              <a:lstStyle/>
              <a:p>
                <a:pPr>
                  <a:defRPr sz="1200" b="1">
                    <a:solidFill>
                      <a:schemeClr val="bg1"/>
                    </a:solidFill>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Arkusz1!$A$2:$A$10</c:f>
              <c:strCache>
                <c:ptCount val="9"/>
                <c:pt idx="0">
                  <c:v>2008</c:v>
                </c:pt>
                <c:pt idx="1">
                  <c:v>2009</c:v>
                </c:pt>
                <c:pt idx="2">
                  <c:v>2010</c:v>
                </c:pt>
                <c:pt idx="3">
                  <c:v>2011</c:v>
                </c:pt>
                <c:pt idx="4">
                  <c:v>2012</c:v>
                </c:pt>
                <c:pt idx="5">
                  <c:v>2013</c:v>
                </c:pt>
                <c:pt idx="6">
                  <c:v>2014</c:v>
                </c:pt>
                <c:pt idx="7">
                  <c:v>2015</c:v>
                </c:pt>
                <c:pt idx="8">
                  <c:v>Q1-Q32016</c:v>
                </c:pt>
              </c:strCache>
            </c:strRef>
          </c:cat>
          <c:val>
            <c:numRef>
              <c:f>Arkusz1!$B$2:$B$10</c:f>
              <c:numCache>
                <c:formatCode>General</c:formatCode>
                <c:ptCount val="9"/>
                <c:pt idx="0">
                  <c:v>23.636363636363633</c:v>
                </c:pt>
                <c:pt idx="1">
                  <c:v>10</c:v>
                </c:pt>
                <c:pt idx="2">
                  <c:v>44.085129824818168</c:v>
                </c:pt>
                <c:pt idx="3">
                  <c:v>129.29013614727953</c:v>
                </c:pt>
                <c:pt idx="4">
                  <c:v>70.288453761632724</c:v>
                </c:pt>
                <c:pt idx="5">
                  <c:v>83.451782775990921</c:v>
                </c:pt>
                <c:pt idx="6">
                  <c:v>129.54519014545454</c:v>
                </c:pt>
                <c:pt idx="7">
                  <c:v>111.10562140859544</c:v>
                </c:pt>
                <c:pt idx="8">
                  <c:v>212.72727272727272</c:v>
                </c:pt>
              </c:numCache>
            </c:numRef>
          </c:val>
          <c:extLst>
            <c:ext xmlns:c16="http://schemas.microsoft.com/office/drawing/2014/chart" uri="{C3380CC4-5D6E-409C-BE32-E72D297353CC}">
              <c16:uniqueId val="{00000002-ED77-4C0E-A497-B953A2BA6B60}"/>
            </c:ext>
          </c:extLst>
        </c:ser>
        <c:dLbls>
          <c:showLegendKey val="0"/>
          <c:showVal val="1"/>
          <c:showCatName val="0"/>
          <c:showSerName val="0"/>
          <c:showPercent val="0"/>
          <c:showBubbleSize val="0"/>
        </c:dLbls>
        <c:gapWidth val="150"/>
        <c:axId val="400983240"/>
        <c:axId val="400983632"/>
      </c:barChart>
      <c:catAx>
        <c:axId val="400983240"/>
        <c:scaling>
          <c:orientation val="minMax"/>
        </c:scaling>
        <c:delete val="0"/>
        <c:axPos val="l"/>
        <c:numFmt formatCode="General" sourceLinked="1"/>
        <c:majorTickMark val="out"/>
        <c:minorTickMark val="none"/>
        <c:tickLblPos val="nextTo"/>
        <c:txPr>
          <a:bodyPr/>
          <a:lstStyle/>
          <a:p>
            <a:pPr>
              <a:defRPr sz="1000"/>
            </a:pPr>
            <a:endParaRPr lang="pl-PL"/>
          </a:p>
        </c:txPr>
        <c:crossAx val="400983632"/>
        <c:crosses val="autoZero"/>
        <c:auto val="1"/>
        <c:lblAlgn val="ctr"/>
        <c:lblOffset val="100"/>
        <c:noMultiLvlLbl val="0"/>
      </c:catAx>
      <c:valAx>
        <c:axId val="400983632"/>
        <c:scaling>
          <c:orientation val="minMax"/>
          <c:max val="250"/>
          <c:min val="0"/>
        </c:scaling>
        <c:delete val="1"/>
        <c:axPos val="b"/>
        <c:numFmt formatCode="General" sourceLinked="1"/>
        <c:majorTickMark val="out"/>
        <c:minorTickMark val="none"/>
        <c:tickLblPos val="nextTo"/>
        <c:crossAx val="400983240"/>
        <c:crosses val="autoZero"/>
        <c:crossBetween val="between"/>
      </c:valAx>
      <c:spPr>
        <a:noFill/>
        <a:ln w="25400">
          <a:noFill/>
        </a:ln>
      </c:spPr>
    </c:plotArea>
    <c:plotVisOnly val="1"/>
    <c:dispBlanksAs val="gap"/>
    <c:showDLblsOverMax val="0"/>
  </c:chart>
  <c:txPr>
    <a:bodyPr/>
    <a:lstStyle/>
    <a:p>
      <a:pPr>
        <a:defRPr sz="1800"/>
      </a:pPr>
      <a:endParaRPr lang="pl-PL"/>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0.00015</cdr:x>
      <cdr:y>4.59752E-7</cdr:y>
    </cdr:from>
    <cdr:to>
      <cdr:x>1</cdr:x>
      <cdr:y>0.07408</cdr:y>
    </cdr:to>
    <cdr:sp macro="" textlink="">
      <cdr:nvSpPr>
        <cdr:cNvPr id="2" name="pole tekstowe 1"/>
        <cdr:cNvSpPr txBox="1"/>
      </cdr:nvSpPr>
      <cdr:spPr>
        <a:xfrm xmlns:a="http://schemas.openxmlformats.org/drawingml/2006/main">
          <a:off x="422" y="2"/>
          <a:ext cx="2879898" cy="32227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rtl="0"/>
          <a:r>
            <a:rPr sz="1200" b="1" dirty="0">
              <a:solidFill>
                <a:srgbClr val="006089"/>
              </a:solidFill>
            </a:rPr>
            <a:t>Stable shareholder structure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3076363" cy="511731"/>
          </a:xfrm>
          <a:prstGeom prst="rect">
            <a:avLst/>
          </a:prstGeom>
        </p:spPr>
        <p:txBody>
          <a:bodyPr vert="horz" lIns="99045" tIns="49522" rIns="99045" bIns="49522" rtlCol="0"/>
          <a:lstStyle>
            <a:lvl1pPr algn="l">
              <a:defRPr sz="1300"/>
            </a:lvl1pPr>
          </a:lstStyle>
          <a:p>
            <a:endParaRPr lang="pl-PL"/>
          </a:p>
        </p:txBody>
      </p:sp>
      <p:sp>
        <p:nvSpPr>
          <p:cNvPr id="3" name="Symbol zastępczy daty 2"/>
          <p:cNvSpPr>
            <a:spLocks noGrp="1"/>
          </p:cNvSpPr>
          <p:nvPr>
            <p:ph type="dt" sz="quarter" idx="1"/>
          </p:nvPr>
        </p:nvSpPr>
        <p:spPr>
          <a:xfrm>
            <a:off x="4021295" y="0"/>
            <a:ext cx="3076363" cy="511731"/>
          </a:xfrm>
          <a:prstGeom prst="rect">
            <a:avLst/>
          </a:prstGeom>
        </p:spPr>
        <p:txBody>
          <a:bodyPr vert="horz" lIns="99045" tIns="49522" rIns="99045" bIns="49522" rtlCol="0"/>
          <a:lstStyle>
            <a:lvl1pPr algn="r">
              <a:defRPr sz="1300"/>
            </a:lvl1pPr>
          </a:lstStyle>
          <a:p>
            <a:fld id="{2355F065-2F00-42ED-AA2A-332EE50F9B50}" type="datetimeFigureOut">
              <a:rPr lang="pl-PL" smtClean="0"/>
              <a:t>2016-11-26</a:t>
            </a:fld>
            <a:endParaRPr lang="pl-PL"/>
          </a:p>
        </p:txBody>
      </p:sp>
      <p:sp>
        <p:nvSpPr>
          <p:cNvPr id="4" name="Symbol zastępczy stopki 3"/>
          <p:cNvSpPr>
            <a:spLocks noGrp="1"/>
          </p:cNvSpPr>
          <p:nvPr>
            <p:ph type="ftr" sz="quarter" idx="2"/>
          </p:nvPr>
        </p:nvSpPr>
        <p:spPr>
          <a:xfrm>
            <a:off x="1" y="9721106"/>
            <a:ext cx="3076363" cy="511731"/>
          </a:xfrm>
          <a:prstGeom prst="rect">
            <a:avLst/>
          </a:prstGeom>
        </p:spPr>
        <p:txBody>
          <a:bodyPr vert="horz" lIns="99045" tIns="49522" rIns="99045" bIns="49522" rtlCol="0" anchor="b"/>
          <a:lstStyle>
            <a:lvl1pPr algn="l">
              <a:defRPr sz="1300"/>
            </a:lvl1pPr>
          </a:lstStyle>
          <a:p>
            <a:endParaRPr lang="pl-PL"/>
          </a:p>
        </p:txBody>
      </p:sp>
      <p:sp>
        <p:nvSpPr>
          <p:cNvPr id="5" name="Symbol zastępczy numeru slajdu 4"/>
          <p:cNvSpPr>
            <a:spLocks noGrp="1"/>
          </p:cNvSpPr>
          <p:nvPr>
            <p:ph type="sldNum" sz="quarter" idx="3"/>
          </p:nvPr>
        </p:nvSpPr>
        <p:spPr>
          <a:xfrm>
            <a:off x="4021295" y="9721106"/>
            <a:ext cx="3076363" cy="511731"/>
          </a:xfrm>
          <a:prstGeom prst="rect">
            <a:avLst/>
          </a:prstGeom>
        </p:spPr>
        <p:txBody>
          <a:bodyPr vert="horz" lIns="99045" tIns="49522" rIns="99045" bIns="49522" rtlCol="0" anchor="b"/>
          <a:lstStyle>
            <a:lvl1pPr algn="r">
              <a:defRPr sz="1300"/>
            </a:lvl1pPr>
          </a:lstStyle>
          <a:p>
            <a:fld id="{315155FC-8D09-446E-897C-E22EC37D785C}" type="slidenum">
              <a:rPr lang="pl-PL" smtClean="0"/>
              <a:t>‹#›</a:t>
            </a:fld>
            <a:endParaRPr lang="pl-PL"/>
          </a:p>
        </p:txBody>
      </p:sp>
    </p:spTree>
    <p:extLst>
      <p:ext uri="{BB962C8B-B14F-4D97-AF65-F5344CB8AC3E}">
        <p14:creationId xmlns:p14="http://schemas.microsoft.com/office/powerpoint/2010/main" val="276656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3076363" cy="511731"/>
          </a:xfrm>
          <a:prstGeom prst="rect">
            <a:avLst/>
          </a:prstGeom>
        </p:spPr>
        <p:txBody>
          <a:bodyPr vert="horz" lIns="99045" tIns="49522" rIns="99045" bIns="49522" rtlCol="0"/>
          <a:lstStyle>
            <a:lvl1pPr algn="l">
              <a:defRPr sz="1300"/>
            </a:lvl1pPr>
          </a:lstStyle>
          <a:p>
            <a:endParaRPr lang="pl-PL"/>
          </a:p>
        </p:txBody>
      </p:sp>
      <p:sp>
        <p:nvSpPr>
          <p:cNvPr id="3" name="Symbol zastępczy daty 2"/>
          <p:cNvSpPr>
            <a:spLocks noGrp="1"/>
          </p:cNvSpPr>
          <p:nvPr>
            <p:ph type="dt" idx="1"/>
          </p:nvPr>
        </p:nvSpPr>
        <p:spPr>
          <a:xfrm>
            <a:off x="4021295" y="0"/>
            <a:ext cx="3076363" cy="511731"/>
          </a:xfrm>
          <a:prstGeom prst="rect">
            <a:avLst/>
          </a:prstGeom>
        </p:spPr>
        <p:txBody>
          <a:bodyPr vert="horz" lIns="99045" tIns="49522" rIns="99045" bIns="49522" rtlCol="0"/>
          <a:lstStyle>
            <a:lvl1pPr algn="r">
              <a:defRPr sz="1300"/>
            </a:lvl1pPr>
          </a:lstStyle>
          <a:p>
            <a:fld id="{F51CFF3D-B716-42DA-B915-3F755EAA00C7}" type="datetimeFigureOut">
              <a:rPr lang="pl-PL" smtClean="0"/>
              <a:t>2016-11-26</a:t>
            </a:fld>
            <a:endParaRPr lang="pl-PL"/>
          </a:p>
        </p:txBody>
      </p:sp>
      <p:sp>
        <p:nvSpPr>
          <p:cNvPr id="4" name="Symbol zastępczy obrazu slajd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5" tIns="49522" rIns="99045" bIns="49522" rtlCol="0" anchor="ctr"/>
          <a:lstStyle/>
          <a:p>
            <a:endParaRPr lang="pl-PL"/>
          </a:p>
        </p:txBody>
      </p:sp>
      <p:sp>
        <p:nvSpPr>
          <p:cNvPr id="5" name="Symbol zastępczy notatek 4"/>
          <p:cNvSpPr>
            <a:spLocks noGrp="1"/>
          </p:cNvSpPr>
          <p:nvPr>
            <p:ph type="body" sz="quarter" idx="3"/>
          </p:nvPr>
        </p:nvSpPr>
        <p:spPr>
          <a:xfrm>
            <a:off x="709930" y="4861442"/>
            <a:ext cx="5679440" cy="4605576"/>
          </a:xfrm>
          <a:prstGeom prst="rect">
            <a:avLst/>
          </a:prstGeom>
        </p:spPr>
        <p:txBody>
          <a:bodyPr vert="horz" lIns="99045" tIns="49522" rIns="99045" bIns="49522"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1" y="9721106"/>
            <a:ext cx="3076363" cy="511731"/>
          </a:xfrm>
          <a:prstGeom prst="rect">
            <a:avLst/>
          </a:prstGeom>
        </p:spPr>
        <p:txBody>
          <a:bodyPr vert="horz" lIns="99045" tIns="49522" rIns="99045" bIns="49522" rtlCol="0" anchor="b"/>
          <a:lstStyle>
            <a:lvl1pPr algn="l">
              <a:defRPr sz="1300"/>
            </a:lvl1pPr>
          </a:lstStyle>
          <a:p>
            <a:endParaRPr lang="pl-PL"/>
          </a:p>
        </p:txBody>
      </p:sp>
      <p:sp>
        <p:nvSpPr>
          <p:cNvPr id="7" name="Symbol zastępczy numeru slajdu 6"/>
          <p:cNvSpPr>
            <a:spLocks noGrp="1"/>
          </p:cNvSpPr>
          <p:nvPr>
            <p:ph type="sldNum" sz="quarter" idx="5"/>
          </p:nvPr>
        </p:nvSpPr>
        <p:spPr>
          <a:xfrm>
            <a:off x="4021295" y="9721106"/>
            <a:ext cx="3076363" cy="511731"/>
          </a:xfrm>
          <a:prstGeom prst="rect">
            <a:avLst/>
          </a:prstGeom>
        </p:spPr>
        <p:txBody>
          <a:bodyPr vert="horz" lIns="99045" tIns="49522" rIns="99045" bIns="49522" rtlCol="0" anchor="b"/>
          <a:lstStyle>
            <a:lvl1pPr algn="r">
              <a:defRPr sz="1300"/>
            </a:lvl1pPr>
          </a:lstStyle>
          <a:p>
            <a:fld id="{CB6DEC31-5B77-4483-9A27-276E267A0F86}" type="slidenum">
              <a:rPr lang="pl-PL" smtClean="0"/>
              <a:t>‹#›</a:t>
            </a:fld>
            <a:endParaRPr lang="pl-PL"/>
          </a:p>
        </p:txBody>
      </p:sp>
    </p:spTree>
    <p:extLst>
      <p:ext uri="{BB962C8B-B14F-4D97-AF65-F5344CB8AC3E}">
        <p14:creationId xmlns:p14="http://schemas.microsoft.com/office/powerpoint/2010/main" val="339520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CB6DEC31-5B77-4483-9A27-276E267A0F86}" type="slidenum">
              <a:rPr/>
              <a:t>10</a:t>
            </a:fld>
            <a:endParaRPr dirty="0"/>
          </a:p>
        </p:txBody>
      </p:sp>
    </p:spTree>
    <p:extLst>
      <p:ext uri="{BB962C8B-B14F-4D97-AF65-F5344CB8AC3E}">
        <p14:creationId xmlns:p14="http://schemas.microsoft.com/office/powerpoint/2010/main" val="264966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CB6DEC31-5B77-4483-9A27-276E267A0F86}" type="slidenum">
              <a:rPr lang="pl-PL" smtClean="0"/>
              <a:t>16</a:t>
            </a:fld>
            <a:endParaRPr lang="pl-PL"/>
          </a:p>
        </p:txBody>
      </p:sp>
    </p:spTree>
    <p:extLst>
      <p:ext uri="{BB962C8B-B14F-4D97-AF65-F5344CB8AC3E}">
        <p14:creationId xmlns:p14="http://schemas.microsoft.com/office/powerpoint/2010/main" val="132317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CB6DEC31-5B77-4483-9A27-276E267A0F86}" type="slidenum">
              <a:rPr/>
              <a:pPr rtl="0"/>
              <a:t>18</a:t>
            </a:fld>
            <a:endParaRPr/>
          </a:p>
        </p:txBody>
      </p:sp>
    </p:spTree>
    <p:extLst>
      <p:ext uri="{BB962C8B-B14F-4D97-AF65-F5344CB8AC3E}">
        <p14:creationId xmlns:p14="http://schemas.microsoft.com/office/powerpoint/2010/main" val="162901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96CCAA2B-C289-43A6-B4D8-CFAB338C94FC}" type="slidenum">
              <a:rPr/>
              <a:t>19</a:t>
            </a:fld>
            <a:endParaRPr/>
          </a:p>
        </p:txBody>
      </p:sp>
    </p:spTree>
    <p:extLst>
      <p:ext uri="{BB962C8B-B14F-4D97-AF65-F5344CB8AC3E}">
        <p14:creationId xmlns:p14="http://schemas.microsoft.com/office/powerpoint/2010/main" val="220441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CB6DEC31-5B77-4483-9A27-276E267A0F86}" type="slidenum">
              <a:rPr>
                <a:solidFill>
                  <a:prstClr val="black"/>
                </a:solidFill>
              </a:rPr>
              <a:pPr rtl="0"/>
              <a:t>29</a:t>
            </a:fld>
            <a:endParaRPr>
              <a:solidFill>
                <a:prstClr val="black"/>
              </a:solidFill>
            </a:endParaRPr>
          </a:p>
        </p:txBody>
      </p:sp>
    </p:spTree>
    <p:extLst>
      <p:ext uri="{BB962C8B-B14F-4D97-AF65-F5344CB8AC3E}">
        <p14:creationId xmlns:p14="http://schemas.microsoft.com/office/powerpoint/2010/main" val="4212573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1027" name="Picture 3" descr="D:\!!!prace\kruk\brand\prezentacja ppt\bg1-logosy.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1953"/>
            <a:ext cx="9144000" cy="114604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ctrTitle" hasCustomPrompt="1"/>
          </p:nvPr>
        </p:nvSpPr>
        <p:spPr>
          <a:xfrm>
            <a:off x="685800" y="4039362"/>
            <a:ext cx="7772400" cy="973814"/>
          </a:xfrm>
        </p:spPr>
        <p:txBody>
          <a:bodyPr>
            <a:noAutofit/>
          </a:bodyPr>
          <a:lstStyle>
            <a:lvl1pPr algn="ctr">
              <a:defRPr sz="3000" b="1" baseline="0">
                <a:solidFill>
                  <a:schemeClr val="tx1">
                    <a:lumMod val="50000"/>
                  </a:schemeClr>
                </a:solidFill>
                <a:latin typeface="+mj-lt"/>
              </a:defRPr>
            </a:lvl1pPr>
          </a:lstStyle>
          <a:p>
            <a:r>
              <a:rPr lang="pl-PL" dirty="0"/>
              <a:t>TYTUŁ PREZENTACJI</a:t>
            </a:r>
          </a:p>
        </p:txBody>
      </p:sp>
      <p:sp>
        <p:nvSpPr>
          <p:cNvPr id="5" name="Symbol zastępczy tekstu 4"/>
          <p:cNvSpPr>
            <a:spLocks noGrp="1"/>
          </p:cNvSpPr>
          <p:nvPr>
            <p:ph type="body" sz="quarter" idx="10" hasCustomPrompt="1"/>
          </p:nvPr>
        </p:nvSpPr>
        <p:spPr>
          <a:xfrm>
            <a:off x="683568" y="5379937"/>
            <a:ext cx="7776864" cy="353319"/>
          </a:xfrm>
        </p:spPr>
        <p:txBody>
          <a:bodyPr>
            <a:normAutofit/>
          </a:bodyPr>
          <a:lstStyle>
            <a:lvl1pPr marL="0" indent="0" algn="ctr">
              <a:buNone/>
              <a:defRPr sz="1600" b="0" baseline="0">
                <a:solidFill>
                  <a:schemeClr val="bg1">
                    <a:lumMod val="50000"/>
                  </a:schemeClr>
                </a:solidFill>
              </a:defRPr>
            </a:lvl1pPr>
          </a:lstStyle>
          <a:p>
            <a:pPr lvl="0"/>
            <a:r>
              <a:rPr lang="pl-PL" dirty="0"/>
              <a:t>Imię nazwisko, data, miejsce</a:t>
            </a:r>
          </a:p>
        </p:txBody>
      </p:sp>
      <p:pic>
        <p:nvPicPr>
          <p:cNvPr id="3" name="Picture 2" descr="D:\!!!prace\kruk\brand\prezentacja ppt\bg-top.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358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02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 fonty">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8546660" y="6444000"/>
            <a:ext cx="561844" cy="365125"/>
          </a:xfrm>
          <a:prstGeom prst="rect">
            <a:avLst/>
          </a:prstGeom>
        </p:spPr>
        <p:txBody>
          <a:bodyPr/>
          <a:lstStyle>
            <a:lvl1pPr algn="ctr">
              <a:defRPr sz="1400">
                <a:solidFill>
                  <a:schemeClr val="bg1">
                    <a:lumMod val="50000"/>
                  </a:schemeClr>
                </a:solidFill>
              </a:defRPr>
            </a:lvl1pPr>
          </a:lstStyle>
          <a:p>
            <a:fld id="{81382561-DA1C-4162-B7C8-DCD3404CF350}" type="slidenum">
              <a:rPr lang="pl-PL" smtClean="0"/>
              <a:pPr/>
              <a:t>‹#›</a:t>
            </a:fld>
            <a:endParaRPr lang="pl-PL" dirty="0"/>
          </a:p>
        </p:txBody>
      </p:sp>
      <p:sp>
        <p:nvSpPr>
          <p:cNvPr id="8" name="Tytuł 1"/>
          <p:cNvSpPr>
            <a:spLocks noGrp="1"/>
          </p:cNvSpPr>
          <p:nvPr>
            <p:ph type="title" hasCustomPrompt="1"/>
          </p:nvPr>
        </p:nvSpPr>
        <p:spPr>
          <a:xfrm>
            <a:off x="611189" y="1556871"/>
            <a:ext cx="7921624" cy="720000"/>
          </a:xfrm>
        </p:spPr>
        <p:txBody>
          <a:bodyPr anchor="t">
            <a:normAutofit/>
          </a:bodyPr>
          <a:lstStyle>
            <a:lvl1pPr algn="l">
              <a:defRPr sz="2400" b="1" cap="none">
                <a:solidFill>
                  <a:schemeClr val="tx1">
                    <a:lumMod val="75000"/>
                  </a:schemeClr>
                </a:solidFill>
              </a:defRPr>
            </a:lvl1pPr>
          </a:lstStyle>
          <a:p>
            <a:r>
              <a:rPr lang="pl-PL" dirty="0"/>
              <a:t>Ramka </a:t>
            </a:r>
            <a:r>
              <a:rPr lang="pl-PL" dirty="0" err="1"/>
              <a:t>Bold</a:t>
            </a:r>
            <a:endParaRPr lang="pl-PL" dirty="0"/>
          </a:p>
        </p:txBody>
      </p:sp>
      <p:sp>
        <p:nvSpPr>
          <p:cNvPr id="9" name="Symbol zastępczy tekstu 2"/>
          <p:cNvSpPr>
            <a:spLocks noGrp="1"/>
          </p:cNvSpPr>
          <p:nvPr>
            <p:ph type="body" idx="1" hasCustomPrompt="1"/>
          </p:nvPr>
        </p:nvSpPr>
        <p:spPr>
          <a:xfrm>
            <a:off x="611189" y="404664"/>
            <a:ext cx="7921624" cy="837152"/>
          </a:xfrm>
        </p:spPr>
        <p:txBody>
          <a:bodyPr wrap="square" anchor="t" anchorCtr="0">
            <a:spAutoFit/>
          </a:bodyPr>
          <a:lstStyle>
            <a:lvl1pPr marL="0" indent="0">
              <a:buNone/>
              <a:defRPr sz="22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Kliknij aby edytować tytuł</a:t>
            </a:r>
          </a:p>
          <a:p>
            <a:pPr lvl="0"/>
            <a:r>
              <a:rPr lang="pl-PL" dirty="0"/>
              <a:t>2 linijki</a:t>
            </a:r>
          </a:p>
        </p:txBody>
      </p:sp>
      <p:sp>
        <p:nvSpPr>
          <p:cNvPr id="11" name="Podtytuł 2"/>
          <p:cNvSpPr>
            <a:spLocks noGrp="1"/>
          </p:cNvSpPr>
          <p:nvPr>
            <p:ph type="subTitle" idx="10" hasCustomPrompt="1"/>
          </p:nvPr>
        </p:nvSpPr>
        <p:spPr>
          <a:xfrm>
            <a:off x="611190" y="2348880"/>
            <a:ext cx="7921624" cy="720000"/>
          </a:xfrm>
        </p:spPr>
        <p:txBody>
          <a:bodyPr>
            <a:normAutofit/>
          </a:bodyPr>
          <a:lstStyle>
            <a:lvl1pPr marL="0" indent="0" algn="l">
              <a:buNone/>
              <a:defRPr sz="2400">
                <a:solidFill>
                  <a:schemeClr val="tx1">
                    <a:lumMod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Ramka </a:t>
            </a:r>
            <a:r>
              <a:rPr lang="pl-PL" dirty="0" err="1"/>
              <a:t>Regular</a:t>
            </a:r>
            <a:endParaRPr lang="pl-PL" dirty="0"/>
          </a:p>
        </p:txBody>
      </p:sp>
    </p:spTree>
    <p:extLst>
      <p:ext uri="{BB962C8B-B14F-4D97-AF65-F5344CB8AC3E}">
        <p14:creationId xmlns:p14="http://schemas.microsoft.com/office/powerpoint/2010/main" val="292617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8546660" y="6444000"/>
            <a:ext cx="561844" cy="365125"/>
          </a:xfrm>
          <a:prstGeom prst="rect">
            <a:avLst/>
          </a:prstGeom>
        </p:spPr>
        <p:txBody>
          <a:bodyPr/>
          <a:lstStyle>
            <a:lvl1pPr algn="ctr">
              <a:defRPr sz="1400">
                <a:solidFill>
                  <a:schemeClr val="bg1">
                    <a:lumMod val="50000"/>
                  </a:schemeClr>
                </a:solidFill>
              </a:defRPr>
            </a:lvl1pPr>
          </a:lstStyle>
          <a:p>
            <a:fld id="{81382561-DA1C-4162-B7C8-DCD3404CF350}" type="slidenum">
              <a:rPr lang="pl-PL" smtClean="0"/>
              <a:pPr/>
              <a:t>‹#›</a:t>
            </a:fld>
            <a:endParaRPr lang="pl-PL" dirty="0"/>
          </a:p>
        </p:txBody>
      </p:sp>
      <p:sp>
        <p:nvSpPr>
          <p:cNvPr id="9" name="Symbol zastępczy tekstu 2"/>
          <p:cNvSpPr>
            <a:spLocks noGrp="1"/>
          </p:cNvSpPr>
          <p:nvPr>
            <p:ph type="body" idx="1" hasCustomPrompt="1"/>
          </p:nvPr>
        </p:nvSpPr>
        <p:spPr>
          <a:xfrm>
            <a:off x="610633" y="404664"/>
            <a:ext cx="7922180" cy="837152"/>
          </a:xfrm>
        </p:spPr>
        <p:txBody>
          <a:bodyPr wrap="square" anchor="t" anchorCtr="0">
            <a:spAutoFit/>
          </a:bodyPr>
          <a:lstStyle>
            <a:lvl1pPr marL="0" indent="0">
              <a:buNone/>
              <a:defRPr sz="22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Kliknij aby edytować tytuł</a:t>
            </a:r>
          </a:p>
          <a:p>
            <a:pPr lvl="0"/>
            <a:r>
              <a:rPr lang="pl-PL" dirty="0"/>
              <a:t>2 linijki</a:t>
            </a:r>
          </a:p>
        </p:txBody>
      </p:sp>
      <p:sp>
        <p:nvSpPr>
          <p:cNvPr id="10" name="Symbol zastępczy zawartości 2"/>
          <p:cNvSpPr>
            <a:spLocks noGrp="1"/>
          </p:cNvSpPr>
          <p:nvPr>
            <p:ph sz="half" idx="14"/>
          </p:nvPr>
        </p:nvSpPr>
        <p:spPr>
          <a:xfrm>
            <a:off x="611189" y="1571626"/>
            <a:ext cx="7921252" cy="4554538"/>
          </a:xfrm>
        </p:spPr>
        <p:txBody>
          <a:bodyPr/>
          <a:lstStyle>
            <a:lvl1pPr>
              <a:buClr>
                <a:srgbClr val="18B022"/>
              </a:buClr>
              <a:defRPr sz="2200">
                <a:solidFill>
                  <a:schemeClr val="tx1">
                    <a:lumMod val="75000"/>
                  </a:schemeClr>
                </a:solidFill>
              </a:defRPr>
            </a:lvl1pPr>
            <a:lvl2pPr marL="742950" indent="-285750">
              <a:buClr>
                <a:srgbClr val="18B022"/>
              </a:buClr>
              <a:buFont typeface="Wingdings" pitchFamily="2" charset="2"/>
              <a:buChar char="§"/>
              <a:defRPr sz="2000">
                <a:solidFill>
                  <a:schemeClr val="tx1">
                    <a:lumMod val="75000"/>
                    <a:lumOff val="25000"/>
                  </a:schemeClr>
                </a:solidFill>
              </a:defRPr>
            </a:lvl2pPr>
            <a:lvl3pPr>
              <a:buClr>
                <a:srgbClr val="18B022"/>
              </a:buClr>
              <a:defRPr sz="1800">
                <a:solidFill>
                  <a:schemeClr val="tx1">
                    <a:lumMod val="75000"/>
                    <a:lumOff val="25000"/>
                  </a:schemeClr>
                </a:solidFill>
              </a:defRPr>
            </a:lvl3pPr>
            <a:lvl4pPr>
              <a:buClr>
                <a:srgbClr val="18B022"/>
              </a:buClr>
              <a:defRPr sz="1600">
                <a:solidFill>
                  <a:schemeClr val="tx1">
                    <a:lumMod val="75000"/>
                    <a:lumOff val="25000"/>
                  </a:schemeClr>
                </a:solidFill>
              </a:defRPr>
            </a:lvl4pPr>
            <a:lvl5pPr>
              <a:buClr>
                <a:srgbClr val="18B022"/>
              </a:buCl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pl-PL" dirty="0"/>
              <a:t>Kliknij, aby edytować style wzorca tekstu</a:t>
            </a:r>
          </a:p>
        </p:txBody>
      </p:sp>
    </p:spTree>
    <p:extLst>
      <p:ext uri="{BB962C8B-B14F-4D97-AF65-F5344CB8AC3E}">
        <p14:creationId xmlns:p14="http://schemas.microsoft.com/office/powerpoint/2010/main" val="116138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2x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8546660" y="6444000"/>
            <a:ext cx="561844" cy="365125"/>
          </a:xfrm>
          <a:prstGeom prst="rect">
            <a:avLst/>
          </a:prstGeom>
        </p:spPr>
        <p:txBody>
          <a:bodyPr/>
          <a:lstStyle>
            <a:lvl1pPr algn="ctr">
              <a:defRPr sz="1400">
                <a:solidFill>
                  <a:schemeClr val="bg1">
                    <a:lumMod val="50000"/>
                  </a:schemeClr>
                </a:solidFill>
              </a:defRPr>
            </a:lvl1pPr>
          </a:lstStyle>
          <a:p>
            <a:fld id="{81382561-DA1C-4162-B7C8-DCD3404CF350}" type="slidenum">
              <a:rPr lang="pl-PL" smtClean="0"/>
              <a:pPr/>
              <a:t>‹#›</a:t>
            </a:fld>
            <a:endParaRPr lang="pl-PL" dirty="0"/>
          </a:p>
        </p:txBody>
      </p:sp>
      <p:sp>
        <p:nvSpPr>
          <p:cNvPr id="10" name="Symbol zastępczy tekstu 2"/>
          <p:cNvSpPr>
            <a:spLocks noGrp="1"/>
          </p:cNvSpPr>
          <p:nvPr>
            <p:ph type="body" idx="1" hasCustomPrompt="1"/>
          </p:nvPr>
        </p:nvSpPr>
        <p:spPr>
          <a:xfrm>
            <a:off x="611188" y="404664"/>
            <a:ext cx="7919626" cy="837152"/>
          </a:xfrm>
        </p:spPr>
        <p:txBody>
          <a:bodyPr wrap="square" anchor="t" anchorCtr="0">
            <a:spAutoFit/>
          </a:bodyPr>
          <a:lstStyle>
            <a:lvl1pPr marL="0" indent="0">
              <a:buNone/>
              <a:defRPr sz="22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Kliknij aby edytować tytuł</a:t>
            </a:r>
          </a:p>
          <a:p>
            <a:pPr lvl="0"/>
            <a:r>
              <a:rPr lang="pl-PL" dirty="0"/>
              <a:t>2 linijki</a:t>
            </a:r>
          </a:p>
        </p:txBody>
      </p:sp>
      <p:sp>
        <p:nvSpPr>
          <p:cNvPr id="12" name="Symbol zastępczy zawartości 2"/>
          <p:cNvSpPr>
            <a:spLocks noGrp="1"/>
          </p:cNvSpPr>
          <p:nvPr>
            <p:ph sz="half" idx="13"/>
          </p:nvPr>
        </p:nvSpPr>
        <p:spPr>
          <a:xfrm>
            <a:off x="611188" y="1571626"/>
            <a:ext cx="3852388" cy="4554538"/>
          </a:xfrm>
        </p:spPr>
        <p:txBody>
          <a:bodyPr/>
          <a:lstStyle>
            <a:lvl1pPr>
              <a:buClr>
                <a:srgbClr val="18B022"/>
              </a:buClr>
              <a:defRPr sz="2200">
                <a:solidFill>
                  <a:schemeClr val="tx1">
                    <a:lumMod val="75000"/>
                  </a:schemeClr>
                </a:solidFill>
              </a:defRPr>
            </a:lvl1pPr>
            <a:lvl2pPr marL="742950" indent="-285750">
              <a:buClr>
                <a:srgbClr val="18B022"/>
              </a:buClr>
              <a:buFont typeface="Wingdings" pitchFamily="2" charset="2"/>
              <a:buChar char="§"/>
              <a:defRPr sz="2000">
                <a:solidFill>
                  <a:schemeClr val="tx1">
                    <a:lumMod val="75000"/>
                    <a:lumOff val="25000"/>
                  </a:schemeClr>
                </a:solidFill>
              </a:defRPr>
            </a:lvl2pPr>
            <a:lvl3pPr>
              <a:buClr>
                <a:srgbClr val="18B022"/>
              </a:buClr>
              <a:defRPr sz="1800">
                <a:solidFill>
                  <a:schemeClr val="tx1">
                    <a:lumMod val="75000"/>
                    <a:lumOff val="25000"/>
                  </a:schemeClr>
                </a:solidFill>
              </a:defRPr>
            </a:lvl3pPr>
            <a:lvl4pPr>
              <a:buClr>
                <a:srgbClr val="18B022"/>
              </a:buClr>
              <a:defRPr sz="1600">
                <a:solidFill>
                  <a:schemeClr val="tx1">
                    <a:lumMod val="75000"/>
                    <a:lumOff val="25000"/>
                  </a:schemeClr>
                </a:solidFill>
              </a:defRPr>
            </a:lvl4pPr>
            <a:lvl5pPr>
              <a:buClr>
                <a:srgbClr val="18B022"/>
              </a:buCl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pl-PL" dirty="0"/>
              <a:t>Kliknij, aby edytować style wzorca tekstu</a:t>
            </a:r>
          </a:p>
        </p:txBody>
      </p:sp>
      <p:sp>
        <p:nvSpPr>
          <p:cNvPr id="13" name="Symbol zastępczy zawartości 2"/>
          <p:cNvSpPr>
            <a:spLocks noGrp="1"/>
          </p:cNvSpPr>
          <p:nvPr>
            <p:ph sz="half" idx="14"/>
          </p:nvPr>
        </p:nvSpPr>
        <p:spPr>
          <a:xfrm>
            <a:off x="4680023" y="1571626"/>
            <a:ext cx="3852789" cy="4554538"/>
          </a:xfrm>
        </p:spPr>
        <p:txBody>
          <a:bodyPr/>
          <a:lstStyle>
            <a:lvl1pPr>
              <a:buClr>
                <a:srgbClr val="18B022"/>
              </a:buClr>
              <a:defRPr sz="2200">
                <a:solidFill>
                  <a:schemeClr val="tx1">
                    <a:lumMod val="75000"/>
                  </a:schemeClr>
                </a:solidFill>
              </a:defRPr>
            </a:lvl1pPr>
            <a:lvl2pPr marL="742950" indent="-285750">
              <a:buClr>
                <a:srgbClr val="18B022"/>
              </a:buClr>
              <a:buFont typeface="Wingdings" pitchFamily="2" charset="2"/>
              <a:buChar char="§"/>
              <a:defRPr sz="2000">
                <a:solidFill>
                  <a:schemeClr val="tx1">
                    <a:lumMod val="75000"/>
                    <a:lumOff val="25000"/>
                  </a:schemeClr>
                </a:solidFill>
              </a:defRPr>
            </a:lvl2pPr>
            <a:lvl3pPr>
              <a:buClr>
                <a:srgbClr val="18B022"/>
              </a:buClr>
              <a:defRPr sz="1800">
                <a:solidFill>
                  <a:schemeClr val="tx1">
                    <a:lumMod val="75000"/>
                    <a:lumOff val="25000"/>
                  </a:schemeClr>
                </a:solidFill>
              </a:defRPr>
            </a:lvl3pPr>
            <a:lvl4pPr>
              <a:buClr>
                <a:srgbClr val="18B022"/>
              </a:buClr>
              <a:defRPr sz="1600">
                <a:solidFill>
                  <a:schemeClr val="tx1">
                    <a:lumMod val="75000"/>
                    <a:lumOff val="25000"/>
                  </a:schemeClr>
                </a:solidFill>
              </a:defRPr>
            </a:lvl4pPr>
            <a:lvl5pPr>
              <a:buClr>
                <a:srgbClr val="18B022"/>
              </a:buCl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pl-PL" dirty="0"/>
              <a:t>Kliknij, aby edytować style wzorca tekstu</a:t>
            </a:r>
          </a:p>
        </p:txBody>
      </p:sp>
    </p:spTree>
    <p:extLst>
      <p:ext uri="{BB962C8B-B14F-4D97-AF65-F5344CB8AC3E}">
        <p14:creationId xmlns:p14="http://schemas.microsoft.com/office/powerpoint/2010/main" val="394799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tuł + tekst +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8546660" y="6444000"/>
            <a:ext cx="561844" cy="365125"/>
          </a:xfrm>
          <a:prstGeom prst="rect">
            <a:avLst/>
          </a:prstGeom>
        </p:spPr>
        <p:txBody>
          <a:bodyPr/>
          <a:lstStyle>
            <a:lvl1pPr algn="ctr">
              <a:defRPr sz="1400">
                <a:solidFill>
                  <a:schemeClr val="bg1">
                    <a:lumMod val="50000"/>
                  </a:schemeClr>
                </a:solidFill>
              </a:defRPr>
            </a:lvl1pPr>
          </a:lstStyle>
          <a:p>
            <a:fld id="{81382561-DA1C-4162-B7C8-DCD3404CF350}" type="slidenum">
              <a:rPr lang="pl-PL" smtClean="0"/>
              <a:pPr/>
              <a:t>‹#›</a:t>
            </a:fld>
            <a:endParaRPr lang="pl-PL" dirty="0"/>
          </a:p>
        </p:txBody>
      </p:sp>
      <p:sp>
        <p:nvSpPr>
          <p:cNvPr id="9" name="Symbol zastępczy tekstu 2"/>
          <p:cNvSpPr>
            <a:spLocks noGrp="1"/>
          </p:cNvSpPr>
          <p:nvPr>
            <p:ph type="body" idx="1" hasCustomPrompt="1"/>
          </p:nvPr>
        </p:nvSpPr>
        <p:spPr>
          <a:xfrm>
            <a:off x="611188" y="404664"/>
            <a:ext cx="7919626" cy="837152"/>
          </a:xfrm>
        </p:spPr>
        <p:txBody>
          <a:bodyPr wrap="square" anchor="t" anchorCtr="0">
            <a:spAutoFit/>
          </a:bodyPr>
          <a:lstStyle>
            <a:lvl1pPr marL="0" indent="0">
              <a:buNone/>
              <a:defRPr sz="22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Kliknij aby edytować tytuł</a:t>
            </a:r>
          </a:p>
          <a:p>
            <a:pPr lvl="0"/>
            <a:r>
              <a:rPr lang="pl-PL" dirty="0"/>
              <a:t>2 linijki</a:t>
            </a:r>
          </a:p>
        </p:txBody>
      </p:sp>
      <p:sp>
        <p:nvSpPr>
          <p:cNvPr id="10" name="Symbol zastępczy zawartości 2"/>
          <p:cNvSpPr>
            <a:spLocks noGrp="1"/>
          </p:cNvSpPr>
          <p:nvPr>
            <p:ph sz="half" idx="14"/>
          </p:nvPr>
        </p:nvSpPr>
        <p:spPr>
          <a:xfrm>
            <a:off x="4680000" y="1571626"/>
            <a:ext cx="3852000" cy="4554538"/>
          </a:xfrm>
        </p:spPr>
        <p:txBody>
          <a:bodyPr/>
          <a:lstStyle>
            <a:lvl1pPr>
              <a:buClr>
                <a:srgbClr val="18B022"/>
              </a:buClr>
              <a:defRPr sz="2200">
                <a:solidFill>
                  <a:schemeClr val="tx1">
                    <a:lumMod val="75000"/>
                  </a:schemeClr>
                </a:solidFill>
              </a:defRPr>
            </a:lvl1pPr>
            <a:lvl2pPr marL="742950" indent="-285750">
              <a:buClr>
                <a:srgbClr val="18B022"/>
              </a:buClr>
              <a:buFont typeface="Wingdings" pitchFamily="2" charset="2"/>
              <a:buChar char="§"/>
              <a:defRPr sz="2000">
                <a:solidFill>
                  <a:schemeClr val="tx1">
                    <a:lumMod val="75000"/>
                    <a:lumOff val="25000"/>
                  </a:schemeClr>
                </a:solidFill>
              </a:defRPr>
            </a:lvl2pPr>
            <a:lvl3pPr>
              <a:buClr>
                <a:srgbClr val="18B022"/>
              </a:buClr>
              <a:defRPr sz="1800">
                <a:solidFill>
                  <a:schemeClr val="tx1">
                    <a:lumMod val="75000"/>
                    <a:lumOff val="25000"/>
                  </a:schemeClr>
                </a:solidFill>
              </a:defRPr>
            </a:lvl3pPr>
            <a:lvl4pPr>
              <a:buClr>
                <a:srgbClr val="18B022"/>
              </a:buClr>
              <a:defRPr sz="1600">
                <a:solidFill>
                  <a:schemeClr val="tx1">
                    <a:lumMod val="75000"/>
                    <a:lumOff val="25000"/>
                  </a:schemeClr>
                </a:solidFill>
              </a:defRPr>
            </a:lvl4pPr>
            <a:lvl5pPr>
              <a:buClr>
                <a:srgbClr val="18B022"/>
              </a:buCl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pl-PL" dirty="0"/>
              <a:t>Kliknij, aby edytować style wzorca tekstu</a:t>
            </a:r>
          </a:p>
        </p:txBody>
      </p:sp>
      <p:sp>
        <p:nvSpPr>
          <p:cNvPr id="12" name="Symbol zastępczy tekstu 3"/>
          <p:cNvSpPr>
            <a:spLocks noGrp="1"/>
          </p:cNvSpPr>
          <p:nvPr>
            <p:ph type="body" sz="quarter" idx="15"/>
          </p:nvPr>
        </p:nvSpPr>
        <p:spPr>
          <a:xfrm>
            <a:off x="611187" y="1571625"/>
            <a:ext cx="3852000" cy="4594225"/>
          </a:xfrm>
        </p:spPr>
        <p:txBody>
          <a:bodyPr>
            <a:normAutofit/>
          </a:bodyPr>
          <a:lstStyle>
            <a:lvl1pPr marL="0" indent="0">
              <a:buFont typeface="Arial" pitchFamily="34" charset="0"/>
              <a:buNone/>
              <a:defRPr sz="2200">
                <a:solidFill>
                  <a:schemeClr val="tx1">
                    <a:lumMod val="75000"/>
                  </a:schemeClr>
                </a:solidFill>
              </a:defRPr>
            </a:lvl1pPr>
            <a:lvl2pPr marL="457200" indent="0">
              <a:buFont typeface="Arial" pitchFamily="34" charset="0"/>
              <a:buNone/>
              <a:defRPr/>
            </a:lvl2pPr>
            <a:lvl3pPr marL="914400" indent="0">
              <a:buFont typeface="Arial" pitchFamily="34" charset="0"/>
              <a:buNone/>
              <a:defRPr/>
            </a:lvl3pPr>
            <a:lvl4pPr marL="1371600" indent="0">
              <a:buFont typeface="Arial" pitchFamily="34" charset="0"/>
              <a:buNone/>
              <a:defRPr/>
            </a:lvl4pPr>
            <a:lvl5pPr marL="1828800" indent="0">
              <a:buFont typeface="Arial" pitchFamily="34" charset="0"/>
              <a:buNone/>
              <a:defRPr/>
            </a:lvl5pPr>
          </a:lstStyle>
          <a:p>
            <a:pPr lvl="0"/>
            <a:r>
              <a:rPr lang="pl-PL" dirty="0"/>
              <a:t>Kliknij, aby edytować style wzorca tekstu</a:t>
            </a:r>
          </a:p>
        </p:txBody>
      </p:sp>
    </p:spTree>
    <p:extLst>
      <p:ext uri="{BB962C8B-B14F-4D97-AF65-F5344CB8AC3E}">
        <p14:creationId xmlns:p14="http://schemas.microsoft.com/office/powerpoint/2010/main" val="134559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tuł + tekst + 2 x zawartość">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a:xfrm>
            <a:off x="8546660" y="6444000"/>
            <a:ext cx="561844" cy="365125"/>
          </a:xfrm>
          <a:prstGeom prst="rect">
            <a:avLst/>
          </a:prstGeom>
        </p:spPr>
        <p:txBody>
          <a:bodyPr/>
          <a:lstStyle>
            <a:lvl1pPr algn="ctr">
              <a:defRPr sz="1400">
                <a:solidFill>
                  <a:schemeClr val="bg1">
                    <a:lumMod val="50000"/>
                  </a:schemeClr>
                </a:solidFill>
              </a:defRPr>
            </a:lvl1pPr>
          </a:lstStyle>
          <a:p>
            <a:fld id="{81382561-DA1C-4162-B7C8-DCD3404CF350}" type="slidenum">
              <a:rPr lang="pl-PL" smtClean="0"/>
              <a:pPr/>
              <a:t>‹#›</a:t>
            </a:fld>
            <a:endParaRPr lang="pl-PL" dirty="0"/>
          </a:p>
        </p:txBody>
      </p:sp>
      <p:sp>
        <p:nvSpPr>
          <p:cNvPr id="10" name="Symbol zastępczy tekstu 2"/>
          <p:cNvSpPr>
            <a:spLocks noGrp="1"/>
          </p:cNvSpPr>
          <p:nvPr>
            <p:ph type="body" idx="1" hasCustomPrompt="1"/>
          </p:nvPr>
        </p:nvSpPr>
        <p:spPr>
          <a:xfrm>
            <a:off x="611188" y="404664"/>
            <a:ext cx="7919626" cy="837152"/>
          </a:xfrm>
        </p:spPr>
        <p:txBody>
          <a:bodyPr wrap="square" anchor="t" anchorCtr="0">
            <a:spAutoFit/>
          </a:bodyPr>
          <a:lstStyle>
            <a:lvl1pPr marL="0" indent="0">
              <a:buNone/>
              <a:defRPr sz="22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Kliknij aby edytować tytuł</a:t>
            </a:r>
          </a:p>
          <a:p>
            <a:pPr lvl="0"/>
            <a:r>
              <a:rPr lang="pl-PL" dirty="0"/>
              <a:t>2 linijki</a:t>
            </a:r>
          </a:p>
        </p:txBody>
      </p:sp>
      <p:sp>
        <p:nvSpPr>
          <p:cNvPr id="12" name="Symbol zastępczy zawartości 2"/>
          <p:cNvSpPr>
            <a:spLocks noGrp="1"/>
          </p:cNvSpPr>
          <p:nvPr>
            <p:ph sz="half" idx="14"/>
          </p:nvPr>
        </p:nvSpPr>
        <p:spPr>
          <a:xfrm>
            <a:off x="4679903" y="1571626"/>
            <a:ext cx="3852910" cy="2145406"/>
          </a:xfrm>
        </p:spPr>
        <p:txBody>
          <a:bodyPr/>
          <a:lstStyle>
            <a:lvl1pPr>
              <a:buClr>
                <a:srgbClr val="18B022"/>
              </a:buClr>
              <a:defRPr sz="2200">
                <a:solidFill>
                  <a:schemeClr val="tx1">
                    <a:lumMod val="75000"/>
                  </a:schemeClr>
                </a:solidFill>
              </a:defRPr>
            </a:lvl1pPr>
            <a:lvl2pPr marL="742950" indent="-285750">
              <a:buClr>
                <a:srgbClr val="18B022"/>
              </a:buClr>
              <a:buFont typeface="Wingdings" pitchFamily="2" charset="2"/>
              <a:buChar char="§"/>
              <a:defRPr sz="2000">
                <a:solidFill>
                  <a:schemeClr val="tx1">
                    <a:lumMod val="75000"/>
                    <a:lumOff val="25000"/>
                  </a:schemeClr>
                </a:solidFill>
              </a:defRPr>
            </a:lvl2pPr>
            <a:lvl3pPr>
              <a:buClr>
                <a:srgbClr val="18B022"/>
              </a:buClr>
              <a:defRPr sz="1800">
                <a:solidFill>
                  <a:schemeClr val="tx1">
                    <a:lumMod val="75000"/>
                    <a:lumOff val="25000"/>
                  </a:schemeClr>
                </a:solidFill>
              </a:defRPr>
            </a:lvl3pPr>
            <a:lvl4pPr>
              <a:buClr>
                <a:srgbClr val="18B022"/>
              </a:buClr>
              <a:defRPr sz="1600">
                <a:solidFill>
                  <a:schemeClr val="tx1">
                    <a:lumMod val="75000"/>
                    <a:lumOff val="25000"/>
                  </a:schemeClr>
                </a:solidFill>
              </a:defRPr>
            </a:lvl4pPr>
            <a:lvl5pPr>
              <a:buClr>
                <a:srgbClr val="18B022"/>
              </a:buCl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pl-PL" dirty="0"/>
              <a:t>Kliknij, aby edytować style wzorca tekstu</a:t>
            </a:r>
          </a:p>
        </p:txBody>
      </p:sp>
      <p:sp>
        <p:nvSpPr>
          <p:cNvPr id="13" name="Symbol zastępczy tekstu 3"/>
          <p:cNvSpPr>
            <a:spLocks noGrp="1"/>
          </p:cNvSpPr>
          <p:nvPr>
            <p:ph type="body" sz="quarter" idx="15"/>
          </p:nvPr>
        </p:nvSpPr>
        <p:spPr>
          <a:xfrm>
            <a:off x="611187" y="1571625"/>
            <a:ext cx="3852000" cy="4594225"/>
          </a:xfrm>
        </p:spPr>
        <p:txBody>
          <a:bodyPr>
            <a:normAutofit/>
          </a:bodyPr>
          <a:lstStyle>
            <a:lvl1pPr marL="0" indent="0">
              <a:buFont typeface="Arial" pitchFamily="34" charset="0"/>
              <a:buNone/>
              <a:defRPr sz="2200">
                <a:solidFill>
                  <a:schemeClr val="tx1">
                    <a:lumMod val="75000"/>
                  </a:schemeClr>
                </a:solidFill>
              </a:defRPr>
            </a:lvl1pPr>
            <a:lvl2pPr marL="457200" indent="0">
              <a:buFont typeface="Arial" pitchFamily="34" charset="0"/>
              <a:buNone/>
              <a:defRPr/>
            </a:lvl2pPr>
            <a:lvl3pPr marL="914400" indent="0">
              <a:buFont typeface="Arial" pitchFamily="34" charset="0"/>
              <a:buNone/>
              <a:defRPr/>
            </a:lvl3pPr>
            <a:lvl4pPr marL="1371600" indent="0">
              <a:buFont typeface="Arial" pitchFamily="34" charset="0"/>
              <a:buNone/>
              <a:defRPr/>
            </a:lvl4pPr>
            <a:lvl5pPr marL="1828800" indent="0">
              <a:buFont typeface="Arial" pitchFamily="34" charset="0"/>
              <a:buNone/>
              <a:defRPr/>
            </a:lvl5pPr>
          </a:lstStyle>
          <a:p>
            <a:pPr lvl="0"/>
            <a:r>
              <a:rPr lang="pl-PL" dirty="0"/>
              <a:t>Kliknij, aby edytować style wzorca tekstu</a:t>
            </a:r>
          </a:p>
        </p:txBody>
      </p:sp>
      <p:sp>
        <p:nvSpPr>
          <p:cNvPr id="14" name="Symbol zastępczy zawartości 2"/>
          <p:cNvSpPr>
            <a:spLocks noGrp="1"/>
          </p:cNvSpPr>
          <p:nvPr>
            <p:ph sz="half" idx="16"/>
          </p:nvPr>
        </p:nvSpPr>
        <p:spPr>
          <a:xfrm>
            <a:off x="4679903" y="4019898"/>
            <a:ext cx="3852910" cy="2145406"/>
          </a:xfrm>
        </p:spPr>
        <p:txBody>
          <a:bodyPr/>
          <a:lstStyle>
            <a:lvl1pPr>
              <a:buClr>
                <a:srgbClr val="18B022"/>
              </a:buClr>
              <a:defRPr sz="2200">
                <a:solidFill>
                  <a:schemeClr val="tx1">
                    <a:lumMod val="75000"/>
                  </a:schemeClr>
                </a:solidFill>
              </a:defRPr>
            </a:lvl1pPr>
            <a:lvl2pPr marL="742950" indent="-285750">
              <a:buClr>
                <a:srgbClr val="18B022"/>
              </a:buClr>
              <a:buFont typeface="Wingdings" pitchFamily="2" charset="2"/>
              <a:buChar char="§"/>
              <a:defRPr sz="2000">
                <a:solidFill>
                  <a:schemeClr val="tx1">
                    <a:lumMod val="75000"/>
                    <a:lumOff val="25000"/>
                  </a:schemeClr>
                </a:solidFill>
              </a:defRPr>
            </a:lvl2pPr>
            <a:lvl3pPr>
              <a:buClr>
                <a:srgbClr val="18B022"/>
              </a:buClr>
              <a:defRPr sz="1800">
                <a:solidFill>
                  <a:schemeClr val="tx1">
                    <a:lumMod val="75000"/>
                    <a:lumOff val="25000"/>
                  </a:schemeClr>
                </a:solidFill>
              </a:defRPr>
            </a:lvl3pPr>
            <a:lvl4pPr>
              <a:buClr>
                <a:srgbClr val="18B022"/>
              </a:buClr>
              <a:defRPr sz="1600">
                <a:solidFill>
                  <a:schemeClr val="tx1">
                    <a:lumMod val="75000"/>
                    <a:lumOff val="25000"/>
                  </a:schemeClr>
                </a:solidFill>
              </a:defRPr>
            </a:lvl4pPr>
            <a:lvl5pPr>
              <a:buClr>
                <a:srgbClr val="18B022"/>
              </a:buClr>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pl-PL" dirty="0"/>
              <a:t>Kliknij, aby edytować style wzorca tekstu</a:t>
            </a:r>
          </a:p>
        </p:txBody>
      </p:sp>
    </p:spTree>
    <p:extLst>
      <p:ext uri="{BB962C8B-B14F-4D97-AF65-F5344CB8AC3E}">
        <p14:creationId xmlns:p14="http://schemas.microsoft.com/office/powerpoint/2010/main" val="299791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 descr="D:\!!!prace\kruk\brand\prezentacja ppt\bg3-ver4-new-margin.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ymbol zastępczy tytułu 1"/>
          <p:cNvSpPr>
            <a:spLocks noGrp="1"/>
          </p:cNvSpPr>
          <p:nvPr>
            <p:ph type="title"/>
          </p:nvPr>
        </p:nvSpPr>
        <p:spPr>
          <a:xfrm>
            <a:off x="900112" y="557808"/>
            <a:ext cx="7632701" cy="782960"/>
          </a:xfrm>
          <a:prstGeom prst="rect">
            <a:avLst/>
          </a:prstGeom>
        </p:spPr>
        <p:txBody>
          <a:bodyPr vert="horz" lIns="91440" tIns="45720" rIns="91440" bIns="45720" rtlCol="0" anchor="t" anchorCtr="0">
            <a:noAutofit/>
          </a:bodyPr>
          <a:lstStyle/>
          <a:p>
            <a:r>
              <a:rPr lang="pl-PL" dirty="0"/>
              <a:t>Kliknij, aby edytować styl</a:t>
            </a:r>
          </a:p>
        </p:txBody>
      </p:sp>
      <p:sp>
        <p:nvSpPr>
          <p:cNvPr id="3" name="Symbol zastępczy tekstu 2"/>
          <p:cNvSpPr>
            <a:spLocks noGrp="1"/>
          </p:cNvSpPr>
          <p:nvPr>
            <p:ph type="body" idx="1"/>
          </p:nvPr>
        </p:nvSpPr>
        <p:spPr>
          <a:xfrm>
            <a:off x="900112" y="1600200"/>
            <a:ext cx="7632701"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Prostokąt 4"/>
          <p:cNvSpPr/>
          <p:nvPr userDrawn="1"/>
        </p:nvSpPr>
        <p:spPr>
          <a:xfrm>
            <a:off x="683568" y="6453336"/>
            <a:ext cx="24482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093544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09" r:id="rId3"/>
    <p:sldLayoutId id="2147483708" r:id="rId4"/>
    <p:sldLayoutId id="2147483710" r:id="rId5"/>
    <p:sldLayoutId id="2147483711" r:id="rId6"/>
  </p:sldLayoutIdLst>
  <p:hf hdr="0" ftr="0" dt="0"/>
  <p:txStyles>
    <p:titleStyle>
      <a:lvl1pPr algn="l" defTabSz="914400" rtl="0" eaLnBrk="1" latinLnBrk="0" hangingPunct="1">
        <a:spcBef>
          <a:spcPct val="0"/>
        </a:spcBef>
        <a:buNone/>
        <a:defRPr sz="22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18B022"/>
        </a:buClr>
        <a:buFont typeface="Arial" pitchFamily="34" charset="0"/>
        <a:buChar char="•"/>
        <a:defRPr sz="22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Clr>
          <a:srgbClr val="18B022"/>
        </a:buClr>
        <a:buFont typeface="Wingdings" pitchFamily="2" charset="2"/>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18B022"/>
        </a:buClr>
        <a:buFont typeface="Courier New" pitchFamily="49" charset="0"/>
        <a:buChar char="o"/>
        <a:defRPr sz="18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18B022"/>
        </a:buClr>
        <a:buFont typeface="Arial"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18B022"/>
        </a:buClr>
        <a:buFont typeface="Arial" pitchFamily="34" charset="0"/>
        <a:buChar char="»"/>
        <a:defRPr sz="15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 Id="rId9" Type="http://schemas.openxmlformats.org/officeDocument/2006/relationships/chart" Target="../charts/char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hyperlink" Target="mailto:michal.konarski@dibre.com.pl" TargetMode="External"/><Relationship Id="rId3" Type="http://schemas.openxmlformats.org/officeDocument/2006/relationships/hyperlink" Target="mailto:bobrowski@bdm.pl" TargetMode="External"/><Relationship Id="rId7" Type="http://schemas.openxmlformats.org/officeDocument/2006/relationships/hyperlink" Target="mailto:lukasz.janczak@ipopema.pl" TargetMode="External"/><Relationship Id="rId2" Type="http://schemas.openxmlformats.org/officeDocument/2006/relationships/chart" Target="../charts/chart16.xml"/><Relationship Id="rId1" Type="http://schemas.openxmlformats.org/officeDocument/2006/relationships/slideLayout" Target="../slideLayouts/slideLayout4.xml"/><Relationship Id="rId6" Type="http://schemas.openxmlformats.org/officeDocument/2006/relationships/hyperlink" Target="mailto:mateusz.krupa@erstegroup.com" TargetMode="External"/><Relationship Id="rId11" Type="http://schemas.openxmlformats.org/officeDocument/2006/relationships/hyperlink" Target="mailto:Jerzy.kosinski@wood.com" TargetMode="External"/><Relationship Id="rId5" Type="http://schemas.openxmlformats.org/officeDocument/2006/relationships/hyperlink" Target="mailto:michal.fidelus@investors.pl" TargetMode="External"/><Relationship Id="rId10" Type="http://schemas.openxmlformats.org/officeDocument/2006/relationships/hyperlink" Target="mailto:grzegorz.kujawski@trigon.pl" TargetMode="External"/><Relationship Id="rId4" Type="http://schemas.openxmlformats.org/officeDocument/2006/relationships/hyperlink" Target="mailto:dariusz.gorski@bzwbk.pl" TargetMode="External"/><Relationship Id="rId9" Type="http://schemas.openxmlformats.org/officeDocument/2006/relationships/hyperlink" Target="mailto:Jaromir.szortyka@pkobp.p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www.kruksa.pl/"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www.kruksa.pl/dla-inwestora" TargetMode="External"/><Relationship Id="rId4" Type="http://schemas.openxmlformats.org/officeDocument/2006/relationships/hyperlink" Target="mailto:ir@kruksa.p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 y="3284982"/>
            <a:ext cx="9144000" cy="2880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p:cNvSpPr/>
          <p:nvPr/>
        </p:nvSpPr>
        <p:spPr>
          <a:xfrm>
            <a:off x="0" y="1190"/>
            <a:ext cx="9144000" cy="3283793"/>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49" y="1168177"/>
            <a:ext cx="1287297" cy="936104"/>
          </a:xfrm>
          <a:prstGeom prst="rect">
            <a:avLst/>
          </a:prstGeom>
        </p:spPr>
      </p:pic>
      <p:sp>
        <p:nvSpPr>
          <p:cNvPr id="2" name="Tytuł 1"/>
          <p:cNvSpPr>
            <a:spLocks noGrp="1"/>
          </p:cNvSpPr>
          <p:nvPr>
            <p:ph type="ctrTitle"/>
          </p:nvPr>
        </p:nvSpPr>
        <p:spPr/>
        <p:txBody>
          <a:bodyPr/>
          <a:lstStyle/>
          <a:p>
            <a:pPr rtl="0"/>
            <a:r>
              <a:rPr lang="en-GB" dirty="0">
                <a:solidFill>
                  <a:schemeClr val="accent2">
                    <a:lumMod val="75000"/>
                  </a:schemeClr>
                </a:solidFill>
              </a:rPr>
              <a:t>KRUK Group Presentation</a:t>
            </a:r>
            <a:br>
              <a:rPr lang="en-GB" dirty="0">
                <a:solidFill>
                  <a:schemeClr val="accent2">
                    <a:lumMod val="75000"/>
                  </a:schemeClr>
                </a:solidFill>
              </a:rPr>
            </a:br>
            <a:endParaRPr lang="en-GB" dirty="0">
              <a:solidFill>
                <a:schemeClr val="accent2">
                  <a:lumMod val="75000"/>
                </a:schemeClr>
              </a:solidFill>
            </a:endParaRPr>
          </a:p>
        </p:txBody>
      </p:sp>
      <p:sp>
        <p:nvSpPr>
          <p:cNvPr id="3" name="Symbol zastępczy tekstu 2"/>
          <p:cNvSpPr>
            <a:spLocks noGrp="1"/>
          </p:cNvSpPr>
          <p:nvPr>
            <p:ph type="body" sz="quarter" idx="10"/>
          </p:nvPr>
        </p:nvSpPr>
        <p:spPr>
          <a:xfrm>
            <a:off x="683568" y="5379937"/>
            <a:ext cx="7488832" cy="353319"/>
          </a:xfrm>
        </p:spPr>
        <p:txBody>
          <a:bodyPr/>
          <a:lstStyle/>
          <a:p>
            <a:pPr rtl="0"/>
            <a:r>
              <a:rPr lang="pl-PL" dirty="0"/>
              <a:t> 3Q </a:t>
            </a:r>
            <a:r>
              <a:rPr lang="en-GB" dirty="0"/>
              <a:t>201</a:t>
            </a:r>
            <a:r>
              <a:rPr lang="pl-PL" dirty="0"/>
              <a:t>6</a:t>
            </a:r>
            <a:endParaRPr lang="en-GB" dirty="0"/>
          </a:p>
        </p:txBody>
      </p:sp>
    </p:spTree>
    <p:extLst>
      <p:ext uri="{BB962C8B-B14F-4D97-AF65-F5344CB8AC3E}">
        <p14:creationId xmlns:p14="http://schemas.microsoft.com/office/powerpoint/2010/main" val="277936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10</a:t>
            </a:fld>
            <a:endParaRPr lang="en-GB" dirty="0"/>
          </a:p>
        </p:txBody>
      </p:sp>
      <p:sp>
        <p:nvSpPr>
          <p:cNvPr id="3" name="Symbol zastępczy tekstu 2"/>
          <p:cNvSpPr>
            <a:spLocks noGrp="1"/>
          </p:cNvSpPr>
          <p:nvPr>
            <p:ph type="body" idx="1"/>
          </p:nvPr>
        </p:nvSpPr>
        <p:spPr>
          <a:xfrm>
            <a:off x="611188" y="404664"/>
            <a:ext cx="7919626" cy="430887"/>
          </a:xfrm>
        </p:spPr>
        <p:txBody>
          <a:bodyPr/>
          <a:lstStyle/>
          <a:p>
            <a:pPr rtl="0"/>
            <a:r>
              <a:rPr lang="en-GB" dirty="0">
                <a:solidFill>
                  <a:schemeClr val="accent2">
                    <a:lumMod val="75000"/>
                  </a:schemeClr>
                </a:solidFill>
              </a:rPr>
              <a:t>KRUK Group – milestones and business model </a:t>
            </a:r>
          </a:p>
        </p:txBody>
      </p:sp>
      <p:graphicFrame>
        <p:nvGraphicFramePr>
          <p:cNvPr id="10" name="Symbol zastępczy zawartości 9"/>
          <p:cNvGraphicFramePr>
            <a:graphicFrameLocks noGrp="1"/>
          </p:cNvGraphicFramePr>
          <p:nvPr>
            <p:ph sz="half" idx="14"/>
            <p:extLst>
              <p:ext uri="{D42A27DB-BD31-4B8C-83A1-F6EECF244321}">
                <p14:modId xmlns:p14="http://schemas.microsoft.com/office/powerpoint/2010/main" val="1878050598"/>
              </p:ext>
            </p:extLst>
          </p:nvPr>
        </p:nvGraphicFramePr>
        <p:xfrm>
          <a:off x="727075" y="1482887"/>
          <a:ext cx="3852864" cy="4790625"/>
        </p:xfrm>
        <a:graphic>
          <a:graphicData uri="http://schemas.openxmlformats.org/drawingml/2006/table">
            <a:tbl>
              <a:tblPr bandCol="1">
                <a:tableStyleId>{0660B408-B3CF-4A94-85FC-2B1E0A45F4A2}</a:tableStyleId>
              </a:tblPr>
              <a:tblGrid>
                <a:gridCol w="577850">
                  <a:extLst>
                    <a:ext uri="{9D8B030D-6E8A-4147-A177-3AD203B41FA5}">
                      <a16:colId xmlns:a16="http://schemas.microsoft.com/office/drawing/2014/main" val="20000"/>
                    </a:ext>
                  </a:extLst>
                </a:gridCol>
                <a:gridCol w="3275014">
                  <a:extLst>
                    <a:ext uri="{9D8B030D-6E8A-4147-A177-3AD203B41FA5}">
                      <a16:colId xmlns:a16="http://schemas.microsoft.com/office/drawing/2014/main" val="20001"/>
                    </a:ext>
                  </a:extLst>
                </a:gridCol>
              </a:tblGrid>
              <a:tr h="238713">
                <a:tc>
                  <a:txBody>
                    <a:bodyPr/>
                    <a:lstStyle/>
                    <a:p>
                      <a:pPr algn="ctr" rtl="0"/>
                      <a:r>
                        <a:rPr sz="1000" b="1" dirty="0">
                          <a:solidFill>
                            <a:schemeClr val="tx2">
                              <a:lumMod val="75000"/>
                            </a:schemeClr>
                          </a:solidFill>
                        </a:rPr>
                        <a:t>2000</a:t>
                      </a:r>
                    </a:p>
                  </a:txBody>
                  <a:tcPr>
                    <a:solidFill>
                      <a:schemeClr val="bg2">
                        <a:lumMod val="95000"/>
                      </a:schemeClr>
                    </a:solidFill>
                  </a:tcPr>
                </a:tc>
                <a:tc>
                  <a:txBody>
                    <a:bodyPr/>
                    <a:lstStyle/>
                    <a:p>
                      <a:pPr rtl="0"/>
                      <a:r>
                        <a:rPr sz="1000" dirty="0">
                          <a:solidFill>
                            <a:schemeClr val="tx2">
                              <a:lumMod val="75000"/>
                            </a:schemeClr>
                          </a:solidFill>
                        </a:rPr>
                        <a:t>Launch of the </a:t>
                      </a:r>
                      <a:r>
                        <a:rPr lang="pl-PL" sz="1000" dirty="0" err="1">
                          <a:solidFill>
                            <a:schemeClr val="tx2">
                              <a:lumMod val="75000"/>
                            </a:schemeClr>
                          </a:solidFill>
                        </a:rPr>
                        <a:t>debt</a:t>
                      </a:r>
                      <a:r>
                        <a:rPr lang="pl-PL" sz="1000" dirty="0">
                          <a:solidFill>
                            <a:schemeClr val="tx2">
                              <a:lumMod val="75000"/>
                            </a:schemeClr>
                          </a:solidFill>
                        </a:rPr>
                        <a:t> </a:t>
                      </a:r>
                      <a:r>
                        <a:rPr lang="pl-PL" sz="1000" dirty="0" err="1">
                          <a:solidFill>
                            <a:schemeClr val="tx2">
                              <a:lumMod val="75000"/>
                            </a:schemeClr>
                          </a:solidFill>
                        </a:rPr>
                        <a:t>collection</a:t>
                      </a:r>
                      <a:r>
                        <a:rPr lang="pl-PL" sz="1000" dirty="0">
                          <a:solidFill>
                            <a:schemeClr val="tx2">
                              <a:lumMod val="75000"/>
                            </a:schemeClr>
                          </a:solidFill>
                        </a:rPr>
                        <a:t> outsourcing</a:t>
                      </a:r>
                      <a:r>
                        <a:rPr sz="1000" dirty="0">
                          <a:solidFill>
                            <a:schemeClr val="tx2">
                              <a:lumMod val="75000"/>
                            </a:schemeClr>
                          </a:solidFill>
                        </a:rPr>
                        <a:t> business</a:t>
                      </a:r>
                    </a:p>
                  </a:txBody>
                  <a:tcPr>
                    <a:noFill/>
                  </a:tcPr>
                </a:tc>
                <a:extLst>
                  <a:ext uri="{0D108BD9-81ED-4DB2-BD59-A6C34878D82A}">
                    <a16:rowId xmlns:a16="http://schemas.microsoft.com/office/drawing/2014/main" val="10000"/>
                  </a:ext>
                </a:extLst>
              </a:tr>
              <a:tr h="238713">
                <a:tc>
                  <a:txBody>
                    <a:bodyPr/>
                    <a:lstStyle/>
                    <a:p>
                      <a:pPr algn="ctr" rtl="0"/>
                      <a:r>
                        <a:rPr sz="1000" b="1" dirty="0">
                          <a:solidFill>
                            <a:schemeClr val="tx2">
                              <a:lumMod val="75000"/>
                            </a:schemeClr>
                          </a:solidFill>
                        </a:rPr>
                        <a:t>2001</a:t>
                      </a:r>
                    </a:p>
                  </a:txBody>
                  <a:tcPr>
                    <a:solidFill>
                      <a:schemeClr val="bg2">
                        <a:lumMod val="95000"/>
                      </a:schemeClr>
                    </a:solidFill>
                  </a:tcPr>
                </a:tc>
                <a:tc>
                  <a:txBody>
                    <a:bodyPr/>
                    <a:lstStyle/>
                    <a:p>
                      <a:pPr rtl="0"/>
                      <a:r>
                        <a:rPr sz="1000" dirty="0">
                          <a:solidFill>
                            <a:schemeClr val="tx2">
                              <a:lumMod val="75000"/>
                            </a:schemeClr>
                          </a:solidFill>
                        </a:rPr>
                        <a:t>Introduction of the </a:t>
                      </a:r>
                      <a:r>
                        <a:rPr sz="1000" i="1" dirty="0">
                          <a:solidFill>
                            <a:schemeClr val="tx2">
                              <a:lumMod val="75000"/>
                            </a:schemeClr>
                          </a:solidFill>
                        </a:rPr>
                        <a:t>success only fee</a:t>
                      </a:r>
                      <a:r>
                        <a:rPr sz="1000" dirty="0">
                          <a:solidFill>
                            <a:schemeClr val="tx2">
                              <a:lumMod val="75000"/>
                            </a:schemeClr>
                          </a:solidFill>
                        </a:rPr>
                        <a:t> in CMS</a:t>
                      </a:r>
                    </a:p>
                  </a:txBody>
                  <a:tcPr>
                    <a:noFill/>
                  </a:tcPr>
                </a:tc>
                <a:extLst>
                  <a:ext uri="{0D108BD9-81ED-4DB2-BD59-A6C34878D82A}">
                    <a16:rowId xmlns:a16="http://schemas.microsoft.com/office/drawing/2014/main" val="10001"/>
                  </a:ext>
                </a:extLst>
              </a:tr>
              <a:tr h="238713">
                <a:tc gridSpan="2">
                  <a:txBody>
                    <a:bodyPr/>
                    <a:lstStyle/>
                    <a:p>
                      <a:pPr algn="ctr" rtl="0"/>
                      <a:r>
                        <a:rPr sz="1000" b="1" dirty="0">
                          <a:solidFill>
                            <a:schemeClr val="bg1"/>
                          </a:solidFill>
                        </a:rPr>
                        <a:t>Debt portfolio market emerges</a:t>
                      </a:r>
                      <a:r>
                        <a:rPr sz="1000" b="1" baseline="0" dirty="0">
                          <a:solidFill>
                            <a:schemeClr val="bg1"/>
                          </a:solidFill>
                        </a:rPr>
                        <a:t> – decision to raise new equity</a:t>
                      </a:r>
                    </a:p>
                  </a:txBody>
                  <a:tcPr>
                    <a:solidFill>
                      <a:schemeClr val="accent2"/>
                    </a:solidFill>
                  </a:tcPr>
                </a:tc>
                <a:tc hMerge="1">
                  <a:txBody>
                    <a:bodyPr/>
                    <a:lstStyle/>
                    <a:p>
                      <a:endParaRPr lang="pl-PL" dirty="0"/>
                    </a:p>
                  </a:txBody>
                  <a:tcPr/>
                </a:tc>
                <a:extLst>
                  <a:ext uri="{0D108BD9-81ED-4DB2-BD59-A6C34878D82A}">
                    <a16:rowId xmlns:a16="http://schemas.microsoft.com/office/drawing/2014/main" val="10002"/>
                  </a:ext>
                </a:extLst>
              </a:tr>
              <a:tr h="537103">
                <a:tc>
                  <a:txBody>
                    <a:bodyPr/>
                    <a:lstStyle/>
                    <a:p>
                      <a:pPr algn="ctr" rtl="0"/>
                      <a:r>
                        <a:rPr sz="1000" b="1" dirty="0">
                          <a:solidFill>
                            <a:schemeClr val="tx2">
                              <a:lumMod val="75000"/>
                            </a:schemeClr>
                          </a:solidFill>
                        </a:rPr>
                        <a:t>2003</a:t>
                      </a:r>
                    </a:p>
                  </a:txBody>
                  <a:tcPr>
                    <a:solidFill>
                      <a:schemeClr val="bg2">
                        <a:lumMod val="95000"/>
                      </a:schemeClr>
                    </a:solidFill>
                  </a:tcPr>
                </a:tc>
                <a:tc>
                  <a:txBody>
                    <a:bodyPr/>
                    <a:lstStyle/>
                    <a:p>
                      <a:pPr rtl="0"/>
                      <a:r>
                        <a:rPr sz="1000" dirty="0">
                          <a:solidFill>
                            <a:schemeClr val="tx2">
                              <a:lumMod val="75000"/>
                            </a:schemeClr>
                          </a:solidFill>
                        </a:rPr>
                        <a:t>KRUK the CMS market leader</a:t>
                      </a:r>
                    </a:p>
                    <a:p>
                      <a:pPr rtl="0"/>
                      <a:r>
                        <a:rPr sz="1000" dirty="0">
                          <a:solidFill>
                            <a:schemeClr val="tx2">
                              <a:lumMod val="75000"/>
                            </a:schemeClr>
                          </a:solidFill>
                        </a:rPr>
                        <a:t>Enterprise Investors invests USD 21m (PEF IV)</a:t>
                      </a:r>
                    </a:p>
                    <a:p>
                      <a:pPr rtl="0"/>
                      <a:r>
                        <a:rPr sz="1000" dirty="0">
                          <a:solidFill>
                            <a:schemeClr val="tx2">
                              <a:lumMod val="75000"/>
                            </a:schemeClr>
                          </a:solidFill>
                        </a:rPr>
                        <a:t>Purchase of first debt portfolio</a:t>
                      </a:r>
                    </a:p>
                  </a:txBody>
                  <a:tcPr>
                    <a:noFill/>
                  </a:tcPr>
                </a:tc>
                <a:extLst>
                  <a:ext uri="{0D108BD9-81ED-4DB2-BD59-A6C34878D82A}">
                    <a16:rowId xmlns:a16="http://schemas.microsoft.com/office/drawing/2014/main" val="10003"/>
                  </a:ext>
                </a:extLst>
              </a:tr>
              <a:tr h="387908">
                <a:tc>
                  <a:txBody>
                    <a:bodyPr/>
                    <a:lstStyle/>
                    <a:p>
                      <a:pPr algn="ctr" rtl="0"/>
                      <a:r>
                        <a:rPr sz="1000" b="1" dirty="0">
                          <a:solidFill>
                            <a:schemeClr val="tx2">
                              <a:lumMod val="75000"/>
                            </a:schemeClr>
                          </a:solidFill>
                        </a:rPr>
                        <a:t>2005</a:t>
                      </a:r>
                    </a:p>
                  </a:txBody>
                  <a:tcPr>
                    <a:solidFill>
                      <a:schemeClr val="bg2">
                        <a:lumMod val="95000"/>
                      </a:schemeClr>
                    </a:solidFill>
                  </a:tcPr>
                </a:tc>
                <a:tc>
                  <a:txBody>
                    <a:bodyPr/>
                    <a:lstStyle/>
                    <a:p>
                      <a:pPr rtl="0"/>
                      <a:r>
                        <a:rPr sz="1000" dirty="0">
                          <a:solidFill>
                            <a:schemeClr val="tx2">
                              <a:lumMod val="75000"/>
                            </a:schemeClr>
                          </a:solidFill>
                        </a:rPr>
                        <a:t>First </a:t>
                      </a:r>
                      <a:r>
                        <a:rPr sz="1000" dirty="0" err="1">
                          <a:solidFill>
                            <a:schemeClr val="tx2">
                              <a:lumMod val="75000"/>
                            </a:schemeClr>
                          </a:solidFill>
                        </a:rPr>
                        <a:t>securitisation</a:t>
                      </a:r>
                      <a:r>
                        <a:rPr sz="1000" dirty="0">
                          <a:solidFill>
                            <a:schemeClr val="tx2">
                              <a:lumMod val="75000"/>
                            </a:schemeClr>
                          </a:solidFill>
                        </a:rPr>
                        <a:t> process in Poland</a:t>
                      </a:r>
                      <a:r>
                        <a:rPr lang="pl-PL" sz="1000" dirty="0">
                          <a:solidFill>
                            <a:schemeClr val="tx2">
                              <a:lumMod val="75000"/>
                            </a:schemeClr>
                          </a:solidFill>
                        </a:rPr>
                        <a:t>, </a:t>
                      </a:r>
                      <a:endParaRPr sz="1000" dirty="0">
                        <a:solidFill>
                          <a:schemeClr val="tx2">
                            <a:lumMod val="75000"/>
                          </a:schemeClr>
                        </a:solidFill>
                      </a:endParaRPr>
                    </a:p>
                    <a:p>
                      <a:pPr rtl="0"/>
                      <a:r>
                        <a:rPr sz="1000" dirty="0">
                          <a:solidFill>
                            <a:schemeClr val="tx2">
                              <a:lumMod val="75000"/>
                            </a:schemeClr>
                          </a:solidFill>
                        </a:rPr>
                        <a:t>Branch opened in </a:t>
                      </a:r>
                      <a:r>
                        <a:rPr sz="1000" dirty="0" err="1">
                          <a:solidFill>
                            <a:schemeClr val="tx2">
                              <a:lumMod val="75000"/>
                            </a:schemeClr>
                          </a:solidFill>
                        </a:rPr>
                        <a:t>Wałbrzych</a:t>
                      </a:r>
                      <a:endParaRPr sz="1000" dirty="0">
                        <a:solidFill>
                          <a:schemeClr val="tx2">
                            <a:lumMod val="75000"/>
                          </a:schemeClr>
                        </a:solidFill>
                      </a:endParaRPr>
                    </a:p>
                  </a:txBody>
                  <a:tcPr>
                    <a:noFill/>
                  </a:tcPr>
                </a:tc>
                <a:extLst>
                  <a:ext uri="{0D108BD9-81ED-4DB2-BD59-A6C34878D82A}">
                    <a16:rowId xmlns:a16="http://schemas.microsoft.com/office/drawing/2014/main" val="10004"/>
                  </a:ext>
                </a:extLst>
              </a:tr>
              <a:tr h="238713">
                <a:tc gridSpan="2">
                  <a:txBody>
                    <a:bodyPr/>
                    <a:lstStyle/>
                    <a:p>
                      <a:pPr algn="ctr" rtl="0"/>
                      <a:r>
                        <a:rPr sz="1000" b="1" dirty="0">
                          <a:solidFill>
                            <a:schemeClr val="bg1"/>
                          </a:solidFill>
                        </a:rPr>
                        <a:t>Decision to replicate business model outside of Poland</a:t>
                      </a:r>
                    </a:p>
                  </a:txBody>
                  <a:tcPr>
                    <a:solidFill>
                      <a:schemeClr val="accent2"/>
                    </a:solidFill>
                  </a:tcPr>
                </a:tc>
                <a:tc hMerge="1">
                  <a:txBody>
                    <a:bodyPr/>
                    <a:lstStyle/>
                    <a:p>
                      <a:endParaRPr lang="pl-PL"/>
                    </a:p>
                  </a:txBody>
                  <a:tcPr/>
                </a:tc>
                <a:extLst>
                  <a:ext uri="{0D108BD9-81ED-4DB2-BD59-A6C34878D82A}">
                    <a16:rowId xmlns:a16="http://schemas.microsoft.com/office/drawing/2014/main" val="10005"/>
                  </a:ext>
                </a:extLst>
              </a:tr>
              <a:tr h="238713">
                <a:tc>
                  <a:txBody>
                    <a:bodyPr/>
                    <a:lstStyle/>
                    <a:p>
                      <a:pPr algn="ctr" rtl="0"/>
                      <a:r>
                        <a:rPr sz="1000" b="1" dirty="0">
                          <a:solidFill>
                            <a:schemeClr val="tx2">
                              <a:lumMod val="75000"/>
                            </a:schemeClr>
                          </a:solidFill>
                        </a:rPr>
                        <a:t>2007</a:t>
                      </a:r>
                    </a:p>
                  </a:txBody>
                  <a:tcPr>
                    <a:solidFill>
                      <a:schemeClr val="bg2">
                        <a:lumMod val="95000"/>
                      </a:schemeClr>
                    </a:solidFill>
                  </a:tcPr>
                </a:tc>
                <a:tc>
                  <a:txBody>
                    <a:bodyPr/>
                    <a:lstStyle/>
                    <a:p>
                      <a:pPr rtl="0"/>
                      <a:r>
                        <a:rPr sz="1000" dirty="0">
                          <a:solidFill>
                            <a:schemeClr val="tx2">
                              <a:lumMod val="75000"/>
                            </a:schemeClr>
                          </a:solidFill>
                        </a:rPr>
                        <a:t>Entry into the Romanian market</a:t>
                      </a:r>
                    </a:p>
                  </a:txBody>
                  <a:tcPr>
                    <a:noFill/>
                  </a:tcPr>
                </a:tc>
                <a:extLst>
                  <a:ext uri="{0D108BD9-81ED-4DB2-BD59-A6C34878D82A}">
                    <a16:rowId xmlns:a16="http://schemas.microsoft.com/office/drawing/2014/main" val="10006"/>
                  </a:ext>
                </a:extLst>
              </a:tr>
              <a:tr h="238713">
                <a:tc gridSpan="2">
                  <a:txBody>
                    <a:bodyPr/>
                    <a:lstStyle/>
                    <a:p>
                      <a:pPr algn="ctr" rtl="0"/>
                      <a:r>
                        <a:rPr sz="1000" b="1" dirty="0">
                          <a:solidFill>
                            <a:schemeClr val="bg1"/>
                          </a:solidFill>
                        </a:rPr>
                        <a:t>Innovative approach to debtors</a:t>
                      </a:r>
                    </a:p>
                  </a:txBody>
                  <a:tcPr>
                    <a:solidFill>
                      <a:schemeClr val="accent2"/>
                    </a:solidFill>
                  </a:tcPr>
                </a:tc>
                <a:tc hMerge="1">
                  <a:txBody>
                    <a:bodyPr/>
                    <a:lstStyle/>
                    <a:p>
                      <a:endParaRPr lang="pl-PL"/>
                    </a:p>
                  </a:txBody>
                  <a:tcPr/>
                </a:tc>
                <a:extLst>
                  <a:ext uri="{0D108BD9-81ED-4DB2-BD59-A6C34878D82A}">
                    <a16:rowId xmlns:a16="http://schemas.microsoft.com/office/drawing/2014/main" val="10007"/>
                  </a:ext>
                </a:extLst>
              </a:tr>
              <a:tr h="387908">
                <a:tc>
                  <a:txBody>
                    <a:bodyPr/>
                    <a:lstStyle/>
                    <a:p>
                      <a:pPr algn="ctr" rtl="0"/>
                      <a:r>
                        <a:rPr sz="1000" b="1" dirty="0">
                          <a:solidFill>
                            <a:schemeClr val="tx2">
                              <a:lumMod val="75000"/>
                            </a:schemeClr>
                          </a:solidFill>
                        </a:rPr>
                        <a:t>2008</a:t>
                      </a:r>
                    </a:p>
                  </a:txBody>
                  <a:tcPr>
                    <a:solidFill>
                      <a:schemeClr val="bg2">
                        <a:lumMod val="95000"/>
                      </a:schemeClr>
                    </a:solidFill>
                  </a:tcPr>
                </a:tc>
                <a:tc>
                  <a:txBody>
                    <a:bodyPr/>
                    <a:lstStyle/>
                    <a:p>
                      <a:pPr rtl="0"/>
                      <a:r>
                        <a:rPr sz="1000" dirty="0">
                          <a:solidFill>
                            <a:schemeClr val="tx2">
                              <a:lumMod val="75000"/>
                            </a:schemeClr>
                          </a:solidFill>
                        </a:rPr>
                        <a:t>Amicable settlement solutions</a:t>
                      </a:r>
                      <a:r>
                        <a:rPr sz="1000" baseline="0" dirty="0">
                          <a:solidFill>
                            <a:schemeClr val="tx2">
                              <a:lumMod val="75000"/>
                            </a:schemeClr>
                          </a:solidFill>
                        </a:rPr>
                        <a:t> (voluntary debt settlement or litigation) introduced on a mass scale</a:t>
                      </a:r>
                    </a:p>
                  </a:txBody>
                  <a:tcPr>
                    <a:noFill/>
                  </a:tcPr>
                </a:tc>
                <a:extLst>
                  <a:ext uri="{0D108BD9-81ED-4DB2-BD59-A6C34878D82A}">
                    <a16:rowId xmlns:a16="http://schemas.microsoft.com/office/drawing/2014/main" val="10008"/>
                  </a:ext>
                </a:extLst>
              </a:tr>
              <a:tr h="426265">
                <a:tc>
                  <a:txBody>
                    <a:bodyPr/>
                    <a:lstStyle/>
                    <a:p>
                      <a:pPr algn="ctr" rtl="0"/>
                      <a:r>
                        <a:rPr sz="1000" b="1" dirty="0">
                          <a:solidFill>
                            <a:schemeClr val="tx2">
                              <a:lumMod val="75000"/>
                            </a:schemeClr>
                          </a:solidFill>
                        </a:rPr>
                        <a:t>2010</a:t>
                      </a:r>
                    </a:p>
                  </a:txBody>
                  <a:tcPr>
                    <a:solidFill>
                      <a:schemeClr val="bg2">
                        <a:lumMod val="95000"/>
                      </a:schemeClr>
                    </a:solidFill>
                  </a:tcPr>
                </a:tc>
                <a:tc>
                  <a:txBody>
                    <a:bodyPr/>
                    <a:lstStyle/>
                    <a:p>
                      <a:pPr rtl="0"/>
                      <a:r>
                        <a:rPr sz="1000" dirty="0">
                          <a:solidFill>
                            <a:schemeClr val="tx2">
                              <a:lumMod val="75000"/>
                            </a:schemeClr>
                          </a:solidFill>
                        </a:rPr>
                        <a:t>Legislative change – operation of </a:t>
                      </a:r>
                      <a:r>
                        <a:rPr sz="1000" dirty="0" err="1">
                          <a:solidFill>
                            <a:schemeClr val="tx2">
                              <a:lumMod val="75000"/>
                            </a:schemeClr>
                          </a:solidFill>
                        </a:rPr>
                        <a:t>Rejestr</a:t>
                      </a:r>
                      <a:r>
                        <a:rPr sz="1000" dirty="0">
                          <a:solidFill>
                            <a:schemeClr val="tx2">
                              <a:lumMod val="75000"/>
                            </a:schemeClr>
                          </a:solidFill>
                        </a:rPr>
                        <a:t> </a:t>
                      </a:r>
                      <a:r>
                        <a:rPr sz="1000" dirty="0" err="1">
                          <a:solidFill>
                            <a:schemeClr val="tx2">
                              <a:lumMod val="75000"/>
                            </a:schemeClr>
                          </a:solidFill>
                        </a:rPr>
                        <a:t>Dłużników</a:t>
                      </a:r>
                      <a:r>
                        <a:rPr sz="1000" dirty="0">
                          <a:solidFill>
                            <a:schemeClr val="tx2">
                              <a:lumMod val="75000"/>
                            </a:schemeClr>
                          </a:solidFill>
                        </a:rPr>
                        <a:t> ERIF</a:t>
                      </a:r>
                    </a:p>
                    <a:p>
                      <a:pPr rtl="0"/>
                      <a:r>
                        <a:rPr sz="1000" dirty="0">
                          <a:solidFill>
                            <a:schemeClr val="tx2">
                              <a:lumMod val="75000"/>
                            </a:schemeClr>
                          </a:solidFill>
                        </a:rPr>
                        <a:t>Advertising in media − tool for mass communication</a:t>
                      </a:r>
                    </a:p>
                  </a:txBody>
                  <a:tcPr>
                    <a:noFill/>
                  </a:tcPr>
                </a:tc>
                <a:extLst>
                  <a:ext uri="{0D108BD9-81ED-4DB2-BD59-A6C34878D82A}">
                    <a16:rowId xmlns:a16="http://schemas.microsoft.com/office/drawing/2014/main" val="10009"/>
                  </a:ext>
                </a:extLst>
              </a:tr>
              <a:tr h="238713">
                <a:tc gridSpan="2">
                  <a:txBody>
                    <a:bodyPr/>
                    <a:lstStyle/>
                    <a:p>
                      <a:pPr algn="ctr" rtl="0"/>
                      <a:r>
                        <a:rPr sz="1000" b="1" dirty="0">
                          <a:solidFill>
                            <a:schemeClr val="bg1"/>
                          </a:solidFill>
                        </a:rPr>
                        <a:t>Increased supply of non-performing debt</a:t>
                      </a:r>
                    </a:p>
                  </a:txBody>
                  <a:tcPr>
                    <a:solidFill>
                      <a:schemeClr val="accent2"/>
                    </a:solidFill>
                  </a:tcPr>
                </a:tc>
                <a:tc hMerge="1">
                  <a:txBody>
                    <a:bodyPr/>
                    <a:lstStyle/>
                    <a:p>
                      <a:endParaRPr lang="pl-PL"/>
                    </a:p>
                  </a:txBody>
                  <a:tcPr/>
                </a:tc>
                <a:extLst>
                  <a:ext uri="{0D108BD9-81ED-4DB2-BD59-A6C34878D82A}">
                    <a16:rowId xmlns:a16="http://schemas.microsoft.com/office/drawing/2014/main" val="10010"/>
                  </a:ext>
                </a:extLst>
              </a:tr>
              <a:tr h="240984">
                <a:tc>
                  <a:txBody>
                    <a:bodyPr/>
                    <a:lstStyle/>
                    <a:p>
                      <a:pPr algn="ctr" rtl="0"/>
                      <a:r>
                        <a:rPr sz="1000" b="1" dirty="0">
                          <a:solidFill>
                            <a:schemeClr val="tx2">
                              <a:lumMod val="75000"/>
                            </a:schemeClr>
                          </a:solidFill>
                        </a:rPr>
                        <a:t>2011</a:t>
                      </a:r>
                    </a:p>
                  </a:txBody>
                  <a:tcPr>
                    <a:solidFill>
                      <a:schemeClr val="bg2">
                        <a:lumMod val="95000"/>
                      </a:schemeClr>
                    </a:solidFill>
                  </a:tcPr>
                </a:tc>
                <a:tc>
                  <a:txBody>
                    <a:bodyPr/>
                    <a:lstStyle/>
                    <a:p>
                      <a:pPr rtl="0"/>
                      <a:r>
                        <a:rPr sz="1000" dirty="0">
                          <a:solidFill>
                            <a:schemeClr val="tx2">
                              <a:lumMod val="75000"/>
                            </a:schemeClr>
                          </a:solidFill>
                        </a:rPr>
                        <a:t>IPO on the WSE, Entry into the Czech </a:t>
                      </a:r>
                      <a:r>
                        <a:rPr lang="pl-PL" sz="1000" dirty="0">
                          <a:solidFill>
                            <a:schemeClr val="tx2">
                              <a:lumMod val="75000"/>
                            </a:schemeClr>
                          </a:solidFill>
                        </a:rPr>
                        <a:t>and </a:t>
                      </a:r>
                      <a:r>
                        <a:rPr lang="pl-PL" sz="1000" dirty="0" err="1">
                          <a:solidFill>
                            <a:schemeClr val="tx2">
                              <a:lumMod val="75000"/>
                            </a:schemeClr>
                          </a:solidFill>
                        </a:rPr>
                        <a:t>Slovakia</a:t>
                      </a:r>
                      <a:r>
                        <a:rPr lang="pl-PL" sz="1000" dirty="0">
                          <a:solidFill>
                            <a:schemeClr val="tx2">
                              <a:lumMod val="75000"/>
                            </a:schemeClr>
                          </a:solidFill>
                        </a:rPr>
                        <a:t> </a:t>
                      </a:r>
                      <a:r>
                        <a:rPr sz="1000" dirty="0">
                          <a:solidFill>
                            <a:schemeClr val="tx2">
                              <a:lumMod val="75000"/>
                            </a:schemeClr>
                          </a:solidFill>
                        </a:rPr>
                        <a:t>market</a:t>
                      </a:r>
                    </a:p>
                  </a:txBody>
                  <a:tcPr>
                    <a:noFill/>
                  </a:tcPr>
                </a:tc>
                <a:extLst>
                  <a:ext uri="{0D108BD9-81ED-4DB2-BD59-A6C34878D82A}">
                    <a16:rowId xmlns:a16="http://schemas.microsoft.com/office/drawing/2014/main" val="10011"/>
                  </a:ext>
                </a:extLst>
              </a:tr>
              <a:tr h="387908">
                <a:tc>
                  <a:txBody>
                    <a:bodyPr/>
                    <a:lstStyle/>
                    <a:p>
                      <a:pPr algn="ctr" rtl="0"/>
                      <a:r>
                        <a:rPr sz="1000" b="1" dirty="0">
                          <a:solidFill>
                            <a:schemeClr val="tx2">
                              <a:lumMod val="75000"/>
                            </a:schemeClr>
                          </a:solidFill>
                        </a:rPr>
                        <a:t>2014</a:t>
                      </a:r>
                    </a:p>
                  </a:txBody>
                  <a:tcPr>
                    <a:solidFill>
                      <a:schemeClr val="bg2">
                        <a:lumMod val="95000"/>
                      </a:schemeClr>
                    </a:solidFill>
                  </a:tcPr>
                </a:tc>
                <a:tc>
                  <a:txBody>
                    <a:bodyPr/>
                    <a:lstStyle/>
                    <a:p>
                      <a:pPr rtl="0"/>
                      <a:r>
                        <a:rPr lang="pl-PL" sz="1000" dirty="0">
                          <a:solidFill>
                            <a:schemeClr val="tx2">
                              <a:lumMod val="75000"/>
                            </a:schemeClr>
                          </a:solidFill>
                        </a:rPr>
                        <a:t>A</a:t>
                      </a:r>
                      <a:r>
                        <a:rPr sz="1000" dirty="0" err="1">
                          <a:solidFill>
                            <a:schemeClr val="tx2">
                              <a:lumMod val="75000"/>
                            </a:schemeClr>
                          </a:solidFill>
                        </a:rPr>
                        <a:t>cquisition</a:t>
                      </a:r>
                      <a:r>
                        <a:rPr sz="1000" baseline="0" dirty="0">
                          <a:solidFill>
                            <a:schemeClr val="tx2">
                              <a:lumMod val="75000"/>
                            </a:schemeClr>
                          </a:solidFill>
                        </a:rPr>
                        <a:t> of the first large mortgage-back debt portfolio</a:t>
                      </a:r>
                    </a:p>
                    <a:p>
                      <a:pPr rtl="0"/>
                      <a:r>
                        <a:rPr sz="1000" baseline="0" dirty="0">
                          <a:solidFill>
                            <a:schemeClr val="tx2">
                              <a:lumMod val="75000"/>
                            </a:schemeClr>
                          </a:solidFill>
                        </a:rPr>
                        <a:t>Entry into the German market</a:t>
                      </a:r>
                    </a:p>
                  </a:txBody>
                  <a:tcPr>
                    <a:noFill/>
                  </a:tcPr>
                </a:tc>
                <a:extLst>
                  <a:ext uri="{0D108BD9-81ED-4DB2-BD59-A6C34878D82A}">
                    <a16:rowId xmlns:a16="http://schemas.microsoft.com/office/drawing/2014/main" val="10012"/>
                  </a:ext>
                </a:extLst>
              </a:tr>
              <a:tr h="280040">
                <a:tc>
                  <a:txBody>
                    <a:bodyPr/>
                    <a:lstStyle/>
                    <a:p>
                      <a:pPr algn="ctr" rtl="0"/>
                      <a:r>
                        <a:rPr lang="pl-PL" sz="1000" b="1" dirty="0">
                          <a:solidFill>
                            <a:schemeClr val="tx2">
                              <a:lumMod val="75000"/>
                            </a:schemeClr>
                          </a:solidFill>
                        </a:rPr>
                        <a:t>2015</a:t>
                      </a:r>
                      <a:endParaRPr sz="1000" b="1" dirty="0">
                        <a:solidFill>
                          <a:schemeClr val="tx2">
                            <a:lumMod val="75000"/>
                          </a:schemeClr>
                        </a:solidFill>
                      </a:endParaRPr>
                    </a:p>
                  </a:txBody>
                  <a:tcPr>
                    <a:solidFill>
                      <a:schemeClr val="bg2">
                        <a:lumMod val="95000"/>
                      </a:schemeClr>
                    </a:solidFill>
                  </a:tcPr>
                </a:tc>
                <a:tc>
                  <a:txBody>
                    <a:bodyPr/>
                    <a:lstStyle/>
                    <a:p>
                      <a:pPr rtl="0"/>
                      <a:r>
                        <a:rPr lang="pl-PL" sz="1000" dirty="0" err="1">
                          <a:solidFill>
                            <a:schemeClr val="tx2">
                              <a:lumMod val="75000"/>
                            </a:schemeClr>
                          </a:solidFill>
                        </a:rPr>
                        <a:t>Acquisition</a:t>
                      </a:r>
                      <a:r>
                        <a:rPr lang="pl-PL" sz="1000" baseline="0" dirty="0">
                          <a:solidFill>
                            <a:schemeClr val="tx2">
                              <a:lumMod val="75000"/>
                            </a:schemeClr>
                          </a:solidFill>
                        </a:rPr>
                        <a:t> of the </a:t>
                      </a:r>
                      <a:r>
                        <a:rPr lang="pl-PL" sz="1000" baseline="0" dirty="0" err="1">
                          <a:solidFill>
                            <a:schemeClr val="tx2">
                              <a:lumMod val="75000"/>
                            </a:schemeClr>
                          </a:solidFill>
                        </a:rPr>
                        <a:t>first</a:t>
                      </a:r>
                      <a:r>
                        <a:rPr lang="pl-PL" sz="1000" baseline="0" dirty="0">
                          <a:solidFill>
                            <a:schemeClr val="tx2">
                              <a:lumMod val="75000"/>
                            </a:schemeClr>
                          </a:solidFill>
                        </a:rPr>
                        <a:t>  </a:t>
                      </a:r>
                      <a:r>
                        <a:rPr lang="pl-PL" sz="1000" baseline="0" dirty="0" err="1">
                          <a:solidFill>
                            <a:schemeClr val="tx2">
                              <a:lumMod val="75000"/>
                            </a:schemeClr>
                          </a:solidFill>
                        </a:rPr>
                        <a:t>portfolios</a:t>
                      </a:r>
                      <a:r>
                        <a:rPr lang="pl-PL" sz="1000" baseline="0" dirty="0">
                          <a:solidFill>
                            <a:schemeClr val="tx2">
                              <a:lumMod val="75000"/>
                            </a:schemeClr>
                          </a:solidFill>
                        </a:rPr>
                        <a:t> in Germany and </a:t>
                      </a:r>
                      <a:r>
                        <a:rPr lang="pl-PL" sz="1000" baseline="0" dirty="0" err="1">
                          <a:solidFill>
                            <a:schemeClr val="tx2">
                              <a:lumMod val="75000"/>
                            </a:schemeClr>
                          </a:solidFill>
                        </a:rPr>
                        <a:t>Italy</a:t>
                      </a:r>
                      <a:endParaRPr sz="1000" baseline="0" dirty="0">
                        <a:solidFill>
                          <a:schemeClr val="tx2">
                            <a:lumMod val="75000"/>
                          </a:schemeClr>
                        </a:solidFill>
                      </a:endParaRPr>
                    </a:p>
                  </a:txBody>
                  <a:tcPr>
                    <a:noFill/>
                  </a:tcPr>
                </a:tc>
                <a:extLst>
                  <a:ext uri="{0D108BD9-81ED-4DB2-BD59-A6C34878D82A}">
                    <a16:rowId xmlns:a16="http://schemas.microsoft.com/office/drawing/2014/main" val="10013"/>
                  </a:ext>
                </a:extLst>
              </a:tr>
              <a:tr h="241943">
                <a:tc>
                  <a:txBody>
                    <a:bodyPr/>
                    <a:lstStyle/>
                    <a:p>
                      <a:pPr algn="ctr" rtl="0"/>
                      <a:r>
                        <a:rPr lang="pl-PL" sz="1000" b="1" dirty="0">
                          <a:solidFill>
                            <a:schemeClr val="tx2">
                              <a:lumMod val="75000"/>
                            </a:schemeClr>
                          </a:solidFill>
                        </a:rPr>
                        <a:t>2016</a:t>
                      </a:r>
                      <a:endParaRPr sz="1000" b="1" dirty="0">
                        <a:solidFill>
                          <a:schemeClr val="tx2">
                            <a:lumMod val="75000"/>
                          </a:schemeClr>
                        </a:solidFill>
                      </a:endParaRPr>
                    </a:p>
                  </a:txBody>
                  <a:tcPr>
                    <a:solidFill>
                      <a:schemeClr val="bg2">
                        <a:lumMod val="95000"/>
                      </a:schemeClr>
                    </a:solidFill>
                  </a:tcPr>
                </a:tc>
                <a:tc>
                  <a:txBody>
                    <a:bodyPr/>
                    <a:lstStyle/>
                    <a:p>
                      <a:pPr rtl="0"/>
                      <a:r>
                        <a:rPr lang="en-US" sz="1000" baseline="0" dirty="0">
                          <a:solidFill>
                            <a:schemeClr val="tx2">
                              <a:lumMod val="75000"/>
                            </a:schemeClr>
                          </a:solidFill>
                        </a:rPr>
                        <a:t>Successful closing of the P.R.E.S.C.O. portfolio purchase</a:t>
                      </a:r>
                      <a:endParaRPr lang="pl-PL" sz="1000" baseline="0" dirty="0">
                        <a:solidFill>
                          <a:schemeClr val="tx2">
                            <a:lumMod val="75000"/>
                          </a:schemeClr>
                        </a:solidFill>
                      </a:endParaRPr>
                    </a:p>
                    <a:p>
                      <a:pPr rtl="0"/>
                      <a:r>
                        <a:rPr lang="pl-PL" sz="1000" dirty="0" err="1">
                          <a:solidFill>
                            <a:schemeClr val="tx2">
                              <a:lumMod val="75000"/>
                            </a:schemeClr>
                          </a:solidFill>
                        </a:rPr>
                        <a:t>Acquisition</a:t>
                      </a:r>
                      <a:r>
                        <a:rPr lang="pl-PL" sz="1000" baseline="0" dirty="0">
                          <a:solidFill>
                            <a:schemeClr val="tx2">
                              <a:lumMod val="75000"/>
                            </a:schemeClr>
                          </a:solidFill>
                        </a:rPr>
                        <a:t> of the </a:t>
                      </a:r>
                      <a:r>
                        <a:rPr lang="pl-PL" sz="1000" baseline="0" dirty="0" err="1">
                          <a:solidFill>
                            <a:schemeClr val="tx2">
                              <a:lumMod val="75000"/>
                            </a:schemeClr>
                          </a:solidFill>
                        </a:rPr>
                        <a:t>first</a:t>
                      </a:r>
                      <a:r>
                        <a:rPr lang="pl-PL" sz="1000" baseline="0" dirty="0">
                          <a:solidFill>
                            <a:schemeClr val="tx2">
                              <a:lumMod val="75000"/>
                            </a:schemeClr>
                          </a:solidFill>
                        </a:rPr>
                        <a:t>  </a:t>
                      </a:r>
                      <a:r>
                        <a:rPr lang="pl-PL" sz="1000" baseline="0" dirty="0" err="1">
                          <a:solidFill>
                            <a:schemeClr val="tx2">
                              <a:lumMod val="75000"/>
                            </a:schemeClr>
                          </a:solidFill>
                        </a:rPr>
                        <a:t>portfolios</a:t>
                      </a:r>
                      <a:r>
                        <a:rPr lang="pl-PL" sz="1000" baseline="0" dirty="0">
                          <a:solidFill>
                            <a:schemeClr val="tx2">
                              <a:lumMod val="75000"/>
                            </a:schemeClr>
                          </a:solidFill>
                        </a:rPr>
                        <a:t> in </a:t>
                      </a:r>
                      <a:r>
                        <a:rPr lang="pl-PL" sz="1000" baseline="0" dirty="0" err="1">
                          <a:solidFill>
                            <a:schemeClr val="tx2">
                              <a:lumMod val="75000"/>
                            </a:schemeClr>
                          </a:solidFill>
                        </a:rPr>
                        <a:t>Spain</a:t>
                      </a:r>
                      <a:endParaRPr sz="1000" baseline="0" dirty="0">
                        <a:solidFill>
                          <a:schemeClr val="tx2">
                            <a:lumMod val="75000"/>
                          </a:schemeClr>
                        </a:solidFill>
                      </a:endParaRPr>
                    </a:p>
                  </a:txBody>
                  <a:tcPr>
                    <a:noFill/>
                  </a:tcPr>
                </a:tc>
                <a:extLst>
                  <a:ext uri="{0D108BD9-81ED-4DB2-BD59-A6C34878D82A}">
                    <a16:rowId xmlns:a16="http://schemas.microsoft.com/office/drawing/2014/main" val="10014"/>
                  </a:ext>
                </a:extLst>
              </a:tr>
            </a:tbl>
          </a:graphicData>
        </a:graphic>
      </p:graphicFrame>
      <p:sp>
        <p:nvSpPr>
          <p:cNvPr id="9" name="pole tekstowe 8"/>
          <p:cNvSpPr txBox="1"/>
          <p:nvPr/>
        </p:nvSpPr>
        <p:spPr>
          <a:xfrm>
            <a:off x="725079" y="1263771"/>
            <a:ext cx="3852860" cy="276999"/>
          </a:xfrm>
          <a:prstGeom prst="rect">
            <a:avLst/>
          </a:prstGeom>
          <a:noFill/>
        </p:spPr>
        <p:txBody>
          <a:bodyPr wrap="square" rtlCol="0">
            <a:spAutoFit/>
          </a:bodyPr>
          <a:lstStyle/>
          <a:p>
            <a:pPr algn="ctr" rtl="0"/>
            <a:r>
              <a:rPr lang="en-GB" sz="1200" b="1" dirty="0">
                <a:solidFill>
                  <a:schemeClr val="accent2">
                    <a:lumMod val="75000"/>
                  </a:schemeClr>
                </a:solidFill>
              </a:rPr>
              <a:t>KRUK Group's milestones − innovation leader</a:t>
            </a:r>
          </a:p>
        </p:txBody>
      </p:sp>
      <p:graphicFrame>
        <p:nvGraphicFramePr>
          <p:cNvPr id="7" name="Symbol zastępczy zawartości 6"/>
          <p:cNvGraphicFramePr>
            <a:graphicFrameLocks/>
          </p:cNvGraphicFramePr>
          <p:nvPr>
            <p:extLst>
              <p:ext uri="{D42A27DB-BD31-4B8C-83A1-F6EECF244321}">
                <p14:modId xmlns:p14="http://schemas.microsoft.com/office/powerpoint/2010/main" val="1721249935"/>
              </p:ext>
            </p:extLst>
          </p:nvPr>
        </p:nvGraphicFramePr>
        <p:xfrm>
          <a:off x="4693799" y="1571627"/>
          <a:ext cx="4050151" cy="4665684"/>
        </p:xfrm>
        <a:graphic>
          <a:graphicData uri="http://schemas.openxmlformats.org/drawingml/2006/table">
            <a:tbl>
              <a:tblPr firstRow="1" bandRow="1">
                <a:tableStyleId>{0660B408-B3CF-4A94-85FC-2B1E0A45F4A2}</a:tableStyleId>
              </a:tblPr>
              <a:tblGrid>
                <a:gridCol w="678127">
                  <a:extLst>
                    <a:ext uri="{9D8B030D-6E8A-4147-A177-3AD203B41FA5}">
                      <a16:colId xmlns:a16="http://schemas.microsoft.com/office/drawing/2014/main" val="20000"/>
                    </a:ext>
                  </a:extLst>
                </a:gridCol>
                <a:gridCol w="678127">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594080">
                  <a:extLst>
                    <a:ext uri="{9D8B030D-6E8A-4147-A177-3AD203B41FA5}">
                      <a16:colId xmlns:a16="http://schemas.microsoft.com/office/drawing/2014/main" val="20003"/>
                    </a:ext>
                  </a:extLst>
                </a:gridCol>
                <a:gridCol w="382777">
                  <a:extLst>
                    <a:ext uri="{9D8B030D-6E8A-4147-A177-3AD203B41FA5}">
                      <a16:colId xmlns:a16="http://schemas.microsoft.com/office/drawing/2014/main" val="20004"/>
                    </a:ext>
                  </a:extLst>
                </a:gridCol>
                <a:gridCol w="295350">
                  <a:extLst>
                    <a:ext uri="{9D8B030D-6E8A-4147-A177-3AD203B41FA5}">
                      <a16:colId xmlns:a16="http://schemas.microsoft.com/office/drawing/2014/main" val="20005"/>
                    </a:ext>
                  </a:extLst>
                </a:gridCol>
                <a:gridCol w="600000">
                  <a:extLst>
                    <a:ext uri="{9D8B030D-6E8A-4147-A177-3AD203B41FA5}">
                      <a16:colId xmlns:a16="http://schemas.microsoft.com/office/drawing/2014/main" val="20006"/>
                    </a:ext>
                  </a:extLst>
                </a:gridCol>
                <a:gridCol w="704850">
                  <a:extLst>
                    <a:ext uri="{9D8B030D-6E8A-4147-A177-3AD203B41FA5}">
                      <a16:colId xmlns:a16="http://schemas.microsoft.com/office/drawing/2014/main" val="20007"/>
                    </a:ext>
                  </a:extLst>
                </a:gridCol>
              </a:tblGrid>
              <a:tr h="314850">
                <a:tc gridSpan="8">
                  <a:txBody>
                    <a:bodyPr/>
                    <a:lstStyle/>
                    <a:p>
                      <a:pPr algn="ctr" rtl="0"/>
                      <a:r>
                        <a:rPr sz="1000" b="1" dirty="0">
                          <a:solidFill>
                            <a:schemeClr val="bg1"/>
                          </a:solidFill>
                        </a:rPr>
                        <a:t>BUSINESS PARTNERS</a:t>
                      </a:r>
                    </a:p>
                  </a:txBody>
                  <a:tcPr anchor="ctr">
                    <a:lnB w="12700" cap="flat" cmpd="sng" algn="ctr">
                      <a:solidFill>
                        <a:schemeClr val="bg1"/>
                      </a:solidFill>
                      <a:prstDash val="solid"/>
                      <a:round/>
                      <a:headEnd type="none" w="med" len="med"/>
                      <a:tailEnd type="none" w="med" len="med"/>
                    </a:lnB>
                    <a:solidFill>
                      <a:srgbClr val="006089"/>
                    </a:solidFill>
                  </a:tcPr>
                </a:tc>
                <a:tc hMerge="1">
                  <a:txBody>
                    <a:bodyPr/>
                    <a:lstStyle/>
                    <a:p>
                      <a:pPr algn="ctr"/>
                      <a:endParaRPr lang="pl-PL" sz="1000" b="1" dirty="0">
                        <a:solidFill>
                          <a:schemeClr val="bg1"/>
                        </a:solidFill>
                      </a:endParaRPr>
                    </a:p>
                  </a:txBody>
                  <a:tcPr anchor="ctr">
                    <a:lnB w="38100" cap="flat" cmpd="sng" algn="ctr">
                      <a:solidFill>
                        <a:schemeClr val="bg2"/>
                      </a:solidFill>
                      <a:prstDash val="solid"/>
                      <a:round/>
                      <a:headEnd type="none" w="med" len="med"/>
                      <a:tailEnd type="none" w="med" len="med"/>
                    </a:lnB>
                    <a:solidFill>
                      <a:srgbClr val="006089"/>
                    </a:solidFill>
                  </a:tcPr>
                </a:tc>
                <a:tc hMerge="1">
                  <a:txBody>
                    <a:bodyPr/>
                    <a:lstStyle/>
                    <a:p>
                      <a:endParaRPr lang="pl-PL"/>
                    </a:p>
                  </a:txBody>
                  <a:tcPr/>
                </a:tc>
                <a:tc hMerge="1">
                  <a:txBody>
                    <a:bodyPr/>
                    <a:lstStyle/>
                    <a:p>
                      <a:pPr algn="ctr"/>
                      <a:endParaRPr lang="pl-PL" sz="1000" b="1" dirty="0">
                        <a:solidFill>
                          <a:schemeClr val="bg1"/>
                        </a:solidFill>
                      </a:endParaRPr>
                    </a:p>
                  </a:txBody>
                  <a:tcPr anchor="ctr">
                    <a:lnB w="38100" cap="flat" cmpd="sng" algn="ctr">
                      <a:solidFill>
                        <a:schemeClr val="bg2"/>
                      </a:solidFill>
                      <a:prstDash val="solid"/>
                      <a:round/>
                      <a:headEnd type="none" w="med" len="med"/>
                      <a:tailEnd type="none" w="med" len="med"/>
                    </a:lnB>
                    <a:solidFill>
                      <a:srgbClr val="006089"/>
                    </a:solidFill>
                  </a:tcPr>
                </a:tc>
                <a:tc hMerge="1">
                  <a:txBody>
                    <a:bodyPr/>
                    <a:lstStyle/>
                    <a:p>
                      <a:endParaRPr lang="pl-PL"/>
                    </a:p>
                  </a:txBody>
                  <a:tcPr/>
                </a:tc>
                <a:tc hMerge="1">
                  <a:txBody>
                    <a:bodyPr/>
                    <a:lstStyle/>
                    <a:p>
                      <a:pPr algn="ctr"/>
                      <a:endParaRPr lang="pl-PL" sz="1000" b="1" dirty="0">
                        <a:solidFill>
                          <a:schemeClr val="bg1"/>
                        </a:solidFill>
                      </a:endParaRPr>
                    </a:p>
                  </a:txBody>
                  <a:tcPr anchor="ctr">
                    <a:lnB w="38100" cap="flat" cmpd="sng" algn="ctr">
                      <a:solidFill>
                        <a:schemeClr val="bg2"/>
                      </a:solidFill>
                      <a:prstDash val="solid"/>
                      <a:round/>
                      <a:headEnd type="none" w="med" len="med"/>
                      <a:tailEnd type="none" w="med" len="med"/>
                    </a:lnB>
                    <a:solidFill>
                      <a:srgbClr val="006089"/>
                    </a:solidFill>
                  </a:tcPr>
                </a:tc>
                <a:tc hMerge="1">
                  <a:txBody>
                    <a:bodyPr/>
                    <a:lstStyle/>
                    <a:p>
                      <a:endParaRPr lang="pl-PL"/>
                    </a:p>
                  </a:txBody>
                  <a:tcPr/>
                </a:tc>
                <a:tc hMerge="1">
                  <a:txBody>
                    <a:bodyPr/>
                    <a:lstStyle/>
                    <a:p>
                      <a:pPr algn="ctr"/>
                      <a:endParaRPr lang="pl-PL" sz="1000" b="1" dirty="0">
                        <a:solidFill>
                          <a:schemeClr val="bg1"/>
                        </a:solidFill>
                      </a:endParaRPr>
                    </a:p>
                  </a:txBody>
                  <a:tcPr anchor="ctr">
                    <a:lnB w="38100" cap="flat" cmpd="sng" algn="ctr">
                      <a:solidFill>
                        <a:schemeClr val="bg2"/>
                      </a:solidFill>
                      <a:prstDash val="solid"/>
                      <a:round/>
                      <a:headEnd type="none" w="med" len="med"/>
                      <a:tailEnd type="none" w="med" len="med"/>
                    </a:lnB>
                    <a:solidFill>
                      <a:srgbClr val="006089"/>
                    </a:solidFill>
                  </a:tcPr>
                </a:tc>
                <a:extLst>
                  <a:ext uri="{0D108BD9-81ED-4DB2-BD59-A6C34878D82A}">
                    <a16:rowId xmlns:a16="http://schemas.microsoft.com/office/drawing/2014/main" val="10000"/>
                  </a:ext>
                </a:extLst>
              </a:tr>
              <a:tr h="858006">
                <a:tc>
                  <a:txBody>
                    <a:bodyPr/>
                    <a:lstStyle/>
                    <a:p>
                      <a:pPr algn="ctr" rtl="0"/>
                      <a:r>
                        <a:rPr sz="1050" b="1" dirty="0">
                          <a:solidFill>
                            <a:schemeClr val="bg1"/>
                          </a:solidFill>
                        </a:rPr>
                        <a:t>banks</a:t>
                      </a:r>
                    </a:p>
                  </a:txBody>
                  <a:tcPr anchor="ctr">
                    <a:lnT w="12700" cap="flat" cmpd="sng" algn="ctr">
                      <a:solidFill>
                        <a:schemeClr val="bg1"/>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006089"/>
                    </a:solidFill>
                  </a:tcPr>
                </a:tc>
                <a:tc gridSpan="2">
                  <a:txBody>
                    <a:bodyPr/>
                    <a:lstStyle/>
                    <a:p>
                      <a:pPr algn="ctr" rtl="0"/>
                      <a:r>
                        <a:rPr sz="1050" b="1" dirty="0">
                          <a:solidFill>
                            <a:schemeClr val="bg1"/>
                          </a:solidFill>
                        </a:rPr>
                        <a:t>insurance companies</a:t>
                      </a:r>
                    </a:p>
                  </a:txBody>
                  <a:tcPr anchor="ctr">
                    <a:lnT w="12700" cap="flat" cmpd="sng" algn="ctr">
                      <a:solidFill>
                        <a:schemeClr val="bg1"/>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006089"/>
                    </a:solidFill>
                  </a:tcPr>
                </a:tc>
                <a:tc hMerge="1">
                  <a:txBody>
                    <a:bodyPr/>
                    <a:lstStyle/>
                    <a:p>
                      <a:pPr algn="ctr"/>
                      <a:endParaRPr lang="pl-PL" sz="1000" b="1" dirty="0">
                        <a:solidFill>
                          <a:schemeClr val="bg1"/>
                        </a:solidFill>
                      </a:endParaRPr>
                    </a:p>
                  </a:txBody>
                  <a:tcPr anchor="ctr">
                    <a:lnB w="38100" cap="flat" cmpd="sng" algn="ctr">
                      <a:solidFill>
                        <a:schemeClr val="bg2"/>
                      </a:solidFill>
                      <a:prstDash val="solid"/>
                      <a:round/>
                      <a:headEnd type="none" w="med" len="med"/>
                      <a:tailEnd type="none" w="med" len="med"/>
                    </a:lnB>
                    <a:solidFill>
                      <a:schemeClr val="accent1"/>
                    </a:solidFill>
                  </a:tcPr>
                </a:tc>
                <a:tc gridSpan="2">
                  <a:txBody>
                    <a:bodyPr/>
                    <a:lstStyle/>
                    <a:p>
                      <a:pPr algn="ctr" rtl="0"/>
                      <a:r>
                        <a:rPr sz="1050" b="1" baseline="0" dirty="0">
                          <a:solidFill>
                            <a:schemeClr val="bg1"/>
                          </a:solidFill>
                        </a:rPr>
                        <a:t>telecom</a:t>
                      </a:r>
                      <a:r>
                        <a:rPr sz="1050" b="1" dirty="0">
                          <a:solidFill>
                            <a:schemeClr val="bg1"/>
                          </a:solidFill>
                        </a:rPr>
                        <a:t> operators</a:t>
                      </a:r>
                      <a:r>
                        <a:rPr sz="1050" b="1" baseline="0" dirty="0">
                          <a:solidFill>
                            <a:schemeClr val="bg1"/>
                          </a:solidFill>
                        </a:rPr>
                        <a:t> </a:t>
                      </a:r>
                      <a:br>
                        <a:rPr lang="pl-PL" sz="1050" b="1" baseline="0" dirty="0">
                          <a:solidFill>
                            <a:schemeClr val="bg1"/>
                          </a:solidFill>
                        </a:rPr>
                      </a:br>
                      <a:endParaRPr lang="pl-PL" sz="1050" b="1" baseline="0" dirty="0">
                        <a:solidFill>
                          <a:schemeClr val="bg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006089"/>
                    </a:solidFill>
                  </a:tcPr>
                </a:tc>
                <a:tc hMerge="1">
                  <a:txBody>
                    <a:bodyPr/>
                    <a:lstStyle/>
                    <a:p>
                      <a:endParaRPr lang="pl-PL"/>
                    </a:p>
                  </a:txBody>
                  <a:tcPr/>
                </a:tc>
                <a:tc gridSpan="2">
                  <a:txBody>
                    <a:bodyPr/>
                    <a:lstStyle/>
                    <a:p>
                      <a:pPr algn="ctr" rtl="0"/>
                      <a:r>
                        <a:rPr sz="1050" b="1" dirty="0">
                          <a:solidFill>
                            <a:schemeClr val="bg1"/>
                          </a:solidFill>
                        </a:rPr>
                        <a:t>cable TV operators</a:t>
                      </a:r>
                    </a:p>
                  </a:txBody>
                  <a:tcPr anchor="ctr">
                    <a:lnT w="12700" cap="flat" cmpd="sng" algn="ctr">
                      <a:solidFill>
                        <a:schemeClr val="bg1"/>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006089"/>
                    </a:solidFill>
                  </a:tcPr>
                </a:tc>
                <a:tc hMerge="1">
                  <a:txBody>
                    <a:bodyPr/>
                    <a:lstStyle/>
                    <a:p>
                      <a:pPr algn="ctr"/>
                      <a:endParaRPr lang="pl-PL" sz="1000" b="1" dirty="0">
                        <a:solidFill>
                          <a:schemeClr val="bg1"/>
                        </a:solidFill>
                      </a:endParaRPr>
                    </a:p>
                  </a:txBody>
                  <a:tcPr anchor="ctr">
                    <a:lnB w="38100" cap="flat" cmpd="sng" algn="ctr">
                      <a:solidFill>
                        <a:schemeClr val="bg2"/>
                      </a:solidFill>
                      <a:prstDash val="solid"/>
                      <a:round/>
                      <a:headEnd type="none" w="med" len="med"/>
                      <a:tailEnd type="none" w="med" len="med"/>
                    </a:lnB>
                    <a:solidFill>
                      <a:schemeClr val="accent1"/>
                    </a:solidFill>
                  </a:tcPr>
                </a:tc>
                <a:tc>
                  <a:txBody>
                    <a:bodyPr/>
                    <a:lstStyle/>
                    <a:p>
                      <a:pPr algn="ctr" rtl="0"/>
                      <a:r>
                        <a:rPr sz="1050" b="1" dirty="0">
                          <a:solidFill>
                            <a:schemeClr val="bg1"/>
                          </a:solidFill>
                        </a:rPr>
                        <a:t>other media</a:t>
                      </a:r>
                    </a:p>
                  </a:txBody>
                  <a:tcPr anchor="ctr">
                    <a:lnT w="12700" cap="flat" cmpd="sng" algn="ctr">
                      <a:solidFill>
                        <a:schemeClr val="bg1"/>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006089"/>
                    </a:solidFill>
                  </a:tcPr>
                </a:tc>
                <a:extLst>
                  <a:ext uri="{0D108BD9-81ED-4DB2-BD59-A6C34878D82A}">
                    <a16:rowId xmlns:a16="http://schemas.microsoft.com/office/drawing/2014/main" val="10001"/>
                  </a:ext>
                </a:extLst>
              </a:tr>
              <a:tr h="858006">
                <a:tc gridSpan="4">
                  <a:txBody>
                    <a:bodyPr/>
                    <a:lstStyle/>
                    <a:p>
                      <a:pPr algn="ctr" rtl="0"/>
                      <a:r>
                        <a:rPr lang="pl-PL" sz="1600" b="1" dirty="0" err="1">
                          <a:solidFill>
                            <a:schemeClr val="bg1"/>
                          </a:solidFill>
                        </a:rPr>
                        <a:t>Debt</a:t>
                      </a:r>
                      <a:r>
                        <a:rPr lang="pl-PL" sz="1600" b="1" dirty="0">
                          <a:solidFill>
                            <a:schemeClr val="bg1"/>
                          </a:solidFill>
                        </a:rPr>
                        <a:t> </a:t>
                      </a:r>
                      <a:r>
                        <a:rPr lang="pl-PL" sz="1600" b="1" dirty="0" err="1">
                          <a:solidFill>
                            <a:schemeClr val="bg1"/>
                          </a:solidFill>
                        </a:rPr>
                        <a:t>collection</a:t>
                      </a:r>
                      <a:r>
                        <a:rPr lang="pl-PL" sz="1600" b="1" dirty="0">
                          <a:solidFill>
                            <a:schemeClr val="bg1"/>
                          </a:solidFill>
                        </a:rPr>
                        <a:t> outsourcing</a:t>
                      </a:r>
                      <a:endParaRPr sz="1600" b="1" dirty="0">
                        <a:solidFill>
                          <a:schemeClr val="bg1"/>
                        </a:solidFill>
                      </a:endParaRPr>
                    </a:p>
                  </a:txBody>
                  <a:tcPr anchor="ctr">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007BB0"/>
                    </a:solidFill>
                  </a:tcPr>
                </a:tc>
                <a:tc hMerge="1">
                  <a:txBody>
                    <a:bodyPr/>
                    <a:lstStyle/>
                    <a:p>
                      <a:endParaRPr lang="pl-PL"/>
                    </a:p>
                  </a:txBody>
                  <a:tcPr/>
                </a:tc>
                <a:tc hMerge="1">
                  <a:txBody>
                    <a:bodyPr/>
                    <a:lstStyle/>
                    <a:p>
                      <a:endParaRPr lang="pl-PL"/>
                    </a:p>
                  </a:txBody>
                  <a:tcPr/>
                </a:tc>
                <a:tc hMerge="1">
                  <a:txBody>
                    <a:bodyPr/>
                    <a:lstStyle/>
                    <a:p>
                      <a:endParaRPr lang="pl-PL"/>
                    </a:p>
                  </a:txBody>
                  <a:tcPr/>
                </a:tc>
                <a:tc gridSpan="4">
                  <a:txBody>
                    <a:bodyPr/>
                    <a:lstStyle/>
                    <a:p>
                      <a:pPr algn="ctr" rtl="0"/>
                      <a:r>
                        <a:rPr lang="pl-PL" sz="1600" b="1" dirty="0">
                          <a:solidFill>
                            <a:schemeClr val="bg1"/>
                          </a:solidFill>
                        </a:rPr>
                        <a:t>D</a:t>
                      </a:r>
                      <a:r>
                        <a:rPr sz="1600" b="1" dirty="0" err="1">
                          <a:solidFill>
                            <a:schemeClr val="bg1"/>
                          </a:solidFill>
                        </a:rPr>
                        <a:t>ebt</a:t>
                      </a:r>
                      <a:r>
                        <a:rPr sz="1600" b="1" dirty="0">
                          <a:solidFill>
                            <a:schemeClr val="bg1"/>
                          </a:solidFill>
                        </a:rPr>
                        <a:t> purchase</a:t>
                      </a:r>
                    </a:p>
                  </a:txBody>
                  <a:tcPr anchor="ctr">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007BB0"/>
                    </a:solidFill>
                  </a:tcPr>
                </a:tc>
                <a:tc hMerge="1">
                  <a:txBody>
                    <a:bodyPr/>
                    <a:lstStyle/>
                    <a:p>
                      <a:endParaRPr lang="pl-PL"/>
                    </a:p>
                  </a:txBody>
                  <a:tcPr/>
                </a:tc>
                <a:tc hMerge="1">
                  <a:txBody>
                    <a:bodyPr/>
                    <a:lstStyle/>
                    <a:p>
                      <a:endParaRPr lang="pl-PL" dirty="0"/>
                    </a:p>
                  </a:txBody>
                  <a:tcPr/>
                </a:tc>
                <a:tc hMerge="1">
                  <a:txBody>
                    <a:bodyPr/>
                    <a:lstStyle/>
                    <a:p>
                      <a:endParaRPr lang="pl-PL"/>
                    </a:p>
                  </a:txBody>
                  <a:tcPr/>
                </a:tc>
                <a:extLst>
                  <a:ext uri="{0D108BD9-81ED-4DB2-BD59-A6C34878D82A}">
                    <a16:rowId xmlns:a16="http://schemas.microsoft.com/office/drawing/2014/main" val="10002"/>
                  </a:ext>
                </a:extLst>
              </a:tr>
              <a:tr h="918810">
                <a:tc gridSpan="8">
                  <a:txBody>
                    <a:bodyPr/>
                    <a:lstStyle/>
                    <a:p>
                      <a:pPr algn="ctr" rtl="0"/>
                      <a:r>
                        <a:rPr lang="pl-PL" sz="1600" b="1" dirty="0">
                          <a:solidFill>
                            <a:schemeClr val="bg1"/>
                          </a:solidFill>
                        </a:rPr>
                        <a:t>D</a:t>
                      </a:r>
                      <a:r>
                        <a:rPr sz="1600" b="1" dirty="0" err="1">
                          <a:solidFill>
                            <a:schemeClr val="bg1"/>
                          </a:solidFill>
                        </a:rPr>
                        <a:t>ebt</a:t>
                      </a:r>
                      <a:r>
                        <a:rPr sz="1600" b="1" dirty="0">
                          <a:solidFill>
                            <a:schemeClr val="bg1"/>
                          </a:solidFill>
                        </a:rPr>
                        <a:t> collection process</a:t>
                      </a:r>
                    </a:p>
                    <a:p>
                      <a:pPr algn="ctr" rtl="0">
                        <a:spcBef>
                          <a:spcPts val="600"/>
                        </a:spcBef>
                      </a:pPr>
                      <a:r>
                        <a:rPr sz="1200" b="0" dirty="0">
                          <a:solidFill>
                            <a:schemeClr val="bg1"/>
                          </a:solidFill>
                        </a:rPr>
                        <a:t>shared debt collection platform, tools and infrastructure </a:t>
                      </a:r>
                      <a:br>
                        <a:rPr lang="pl-PL" sz="1200" b="0" dirty="0">
                          <a:solidFill>
                            <a:schemeClr val="bg1"/>
                          </a:solidFill>
                        </a:rPr>
                      </a:br>
                      <a:r>
                        <a:rPr sz="1200" b="0" dirty="0">
                          <a:solidFill>
                            <a:schemeClr val="bg1"/>
                          </a:solidFill>
                        </a:rPr>
                        <a:t>(IT, telco, call </a:t>
                      </a:r>
                      <a:r>
                        <a:rPr sz="1200" b="0" dirty="0" err="1">
                          <a:solidFill>
                            <a:schemeClr val="bg1"/>
                          </a:solidFill>
                        </a:rPr>
                        <a:t>centre</a:t>
                      </a:r>
                      <a:r>
                        <a:rPr sz="1200" b="0" dirty="0">
                          <a:solidFill>
                            <a:schemeClr val="bg1"/>
                          </a:solidFill>
                        </a:rPr>
                        <a:t>)</a:t>
                      </a:r>
                    </a:p>
                  </a:txBody>
                  <a:tcPr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accent2">
                        <a:lumMod val="75000"/>
                      </a:schemeClr>
                    </a:solidFill>
                  </a:tcPr>
                </a:tc>
                <a:tc hMerge="1">
                  <a:txBody>
                    <a:bodyPr/>
                    <a:lstStyle/>
                    <a:p>
                      <a:endParaRPr lang="pl-PL" dirty="0"/>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dirty="0"/>
                    </a:p>
                  </a:txBody>
                  <a:tcPr/>
                </a:tc>
                <a:tc hMerge="1">
                  <a:txBody>
                    <a:bodyPr/>
                    <a:lstStyle/>
                    <a:p>
                      <a:endParaRPr lang="pl-PL"/>
                    </a:p>
                  </a:txBody>
                  <a:tcPr/>
                </a:tc>
                <a:extLst>
                  <a:ext uri="{0D108BD9-81ED-4DB2-BD59-A6C34878D82A}">
                    <a16:rowId xmlns:a16="http://schemas.microsoft.com/office/drawing/2014/main" val="10003"/>
                  </a:ext>
                </a:extLst>
              </a:tr>
              <a:tr h="858006">
                <a:tc gridSpan="2">
                  <a:txBody>
                    <a:bodyPr/>
                    <a:lstStyle/>
                    <a:p>
                      <a:pPr algn="ctr" rtl="0"/>
                      <a:r>
                        <a:rPr sz="1000" b="1" dirty="0"/>
                        <a:t>Consumer debt</a:t>
                      </a:r>
                    </a:p>
                  </a:txBody>
                  <a:tcPr anchor="ctr">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lumMod val="75000"/>
                      </a:schemeClr>
                    </a:solidFill>
                  </a:tcPr>
                </a:tc>
                <a:tc hMerge="1">
                  <a:txBody>
                    <a:bodyPr/>
                    <a:lstStyle/>
                    <a:p>
                      <a:endParaRPr lang="pl-PL"/>
                    </a:p>
                  </a:txBody>
                  <a:tcPr>
                    <a:lnT w="38100" cap="flat" cmpd="sng" algn="ctr">
                      <a:solidFill>
                        <a:schemeClr val="bg2"/>
                      </a:solidFill>
                      <a:prstDash val="solid"/>
                      <a:round/>
                      <a:headEnd type="none" w="med" len="med"/>
                      <a:tailEnd type="none" w="med" len="med"/>
                    </a:lnT>
                  </a:tcPr>
                </a:tc>
                <a:tc gridSpan="4">
                  <a:txBody>
                    <a:bodyPr/>
                    <a:lstStyle/>
                    <a:p>
                      <a:pPr algn="ctr" rtl="0"/>
                      <a:r>
                        <a:rPr sz="1000" b="1" dirty="0"/>
                        <a:t>Retail mortgage debt</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lumMod val="75000"/>
                      </a:schemeClr>
                    </a:solidFill>
                  </a:tcPr>
                </a:tc>
                <a:tc hMerge="1">
                  <a:txBody>
                    <a:bodyPr/>
                    <a:lstStyle/>
                    <a:p>
                      <a:endParaRPr lang="pl-PL"/>
                    </a:p>
                  </a:txBody>
                  <a:tcPr/>
                </a:tc>
                <a:tc hMerge="1">
                  <a:txBody>
                    <a:bodyPr/>
                    <a:lstStyle/>
                    <a:p>
                      <a:pPr algn="ctr"/>
                      <a:endParaRPr lang="pl-PL" sz="1000" b="1" dirty="0"/>
                    </a:p>
                  </a:txBody>
                  <a:tcPr anchor="ctr">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hMerge="1">
                  <a:txBody>
                    <a:bodyPr/>
                    <a:lstStyle/>
                    <a:p>
                      <a:endParaRPr lang="pl-PL"/>
                    </a:p>
                  </a:txBody>
                  <a:tcPr/>
                </a:tc>
                <a:tc gridSpan="2">
                  <a:txBody>
                    <a:bodyPr/>
                    <a:lstStyle/>
                    <a:p>
                      <a:pPr algn="ctr" rtl="0"/>
                      <a:r>
                        <a:rPr sz="1000" b="1" dirty="0"/>
                        <a:t>Corporate and SME debt</a:t>
                      </a:r>
                    </a:p>
                  </a:txBody>
                  <a:tcPr anchor="ctr">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lumMod val="75000"/>
                      </a:schemeClr>
                    </a:solidFill>
                  </a:tcPr>
                </a:tc>
                <a:tc hMerge="1">
                  <a:txBody>
                    <a:bodyPr/>
                    <a:lstStyle/>
                    <a:p>
                      <a:endParaRPr lang="pl-PL"/>
                    </a:p>
                  </a:txBody>
                  <a:tcPr>
                    <a:lnT w="381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0004"/>
                  </a:ext>
                </a:extLst>
              </a:tr>
              <a:tr h="858006">
                <a:tc gridSpan="8">
                  <a:txBody>
                    <a:bodyPr/>
                    <a:lstStyle/>
                    <a:p>
                      <a:pPr algn="ctr" rtl="0"/>
                      <a:r>
                        <a:rPr sz="1600" b="1" dirty="0">
                          <a:solidFill>
                            <a:schemeClr val="bg1"/>
                          </a:solidFill>
                        </a:rPr>
                        <a:t>We help our Clients</a:t>
                      </a:r>
                      <a:r>
                        <a:rPr lang="pl-PL" sz="1600" b="1" baseline="0" dirty="0">
                          <a:solidFill>
                            <a:schemeClr val="bg1"/>
                          </a:solidFill>
                        </a:rPr>
                        <a:t> (</a:t>
                      </a:r>
                      <a:r>
                        <a:rPr lang="pl-PL" sz="1600" b="1" baseline="0" dirty="0" err="1">
                          <a:solidFill>
                            <a:schemeClr val="bg1"/>
                          </a:solidFill>
                        </a:rPr>
                        <a:t>indebted</a:t>
                      </a:r>
                      <a:r>
                        <a:rPr lang="pl-PL" sz="1600" b="1" baseline="0" dirty="0">
                          <a:solidFill>
                            <a:schemeClr val="bg1"/>
                          </a:solidFill>
                        </a:rPr>
                        <a:t> </a:t>
                      </a:r>
                      <a:r>
                        <a:rPr lang="pl-PL" sz="1600" b="1" baseline="0" dirty="0" err="1">
                          <a:solidFill>
                            <a:schemeClr val="bg1"/>
                          </a:solidFill>
                        </a:rPr>
                        <a:t>people</a:t>
                      </a:r>
                      <a:r>
                        <a:rPr lang="pl-PL" sz="1600" b="1" baseline="0" dirty="0">
                          <a:solidFill>
                            <a:schemeClr val="bg1"/>
                          </a:solidFill>
                        </a:rPr>
                        <a:t>)</a:t>
                      </a:r>
                      <a:r>
                        <a:rPr sz="1600" b="1" dirty="0">
                          <a:solidFill>
                            <a:schemeClr val="bg1"/>
                          </a:solidFill>
                        </a:rPr>
                        <a:t> pay their debts</a:t>
                      </a:r>
                    </a:p>
                  </a:txBody>
                  <a:tcPr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007BB0"/>
                    </a:solidFill>
                  </a:tcPr>
                </a:tc>
                <a:tc hMerge="1">
                  <a:txBody>
                    <a:bodyPr/>
                    <a:lstStyle/>
                    <a:p>
                      <a:endParaRPr lang="pl-PL" dirty="0"/>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10005"/>
                  </a:ext>
                </a:extLst>
              </a:tr>
            </a:tbl>
          </a:graphicData>
        </a:graphic>
      </p:graphicFrame>
      <p:sp>
        <p:nvSpPr>
          <p:cNvPr id="12" name="pole tekstowe 11"/>
          <p:cNvSpPr txBox="1"/>
          <p:nvPr/>
        </p:nvSpPr>
        <p:spPr>
          <a:xfrm>
            <a:off x="4693800" y="1263770"/>
            <a:ext cx="3852860" cy="276999"/>
          </a:xfrm>
          <a:prstGeom prst="rect">
            <a:avLst/>
          </a:prstGeom>
          <a:noFill/>
        </p:spPr>
        <p:txBody>
          <a:bodyPr wrap="square" rtlCol="0">
            <a:spAutoFit/>
          </a:bodyPr>
          <a:lstStyle/>
          <a:p>
            <a:pPr algn="ctr" rtl="0"/>
            <a:r>
              <a:rPr lang="en-GB" sz="1200" b="1" dirty="0">
                <a:solidFill>
                  <a:schemeClr val="accent2">
                    <a:lumMod val="75000"/>
                  </a:schemeClr>
                </a:solidFill>
              </a:rPr>
              <a:t>KRUK Group's business model</a:t>
            </a:r>
          </a:p>
        </p:txBody>
      </p:sp>
      <p:sp>
        <p:nvSpPr>
          <p:cNvPr id="8" name="Prostokąt 7"/>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5364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11</a:t>
            </a:fld>
            <a:endParaRPr lang="en-GB" dirty="0"/>
          </a:p>
        </p:txBody>
      </p:sp>
      <p:sp>
        <p:nvSpPr>
          <p:cNvPr id="3" name="Symbol zastępczy tekstu 2"/>
          <p:cNvSpPr>
            <a:spLocks noGrp="1"/>
          </p:cNvSpPr>
          <p:nvPr>
            <p:ph type="body" idx="1"/>
          </p:nvPr>
        </p:nvSpPr>
        <p:spPr>
          <a:xfrm>
            <a:off x="610633" y="404664"/>
            <a:ext cx="7922180" cy="430887"/>
          </a:xfrm>
        </p:spPr>
        <p:txBody>
          <a:bodyPr/>
          <a:lstStyle/>
          <a:p>
            <a:pPr rtl="0"/>
            <a:r>
              <a:rPr lang="en-GB" dirty="0">
                <a:solidFill>
                  <a:schemeClr val="accent2">
                    <a:lumMod val="75000"/>
                  </a:schemeClr>
                </a:solidFill>
              </a:rPr>
              <a:t>Unique debt collection strategy</a:t>
            </a:r>
          </a:p>
        </p:txBody>
      </p:sp>
      <p:sp>
        <p:nvSpPr>
          <p:cNvPr id="6" name="Prostokąt zaokrąglony 5"/>
          <p:cNvSpPr/>
          <p:nvPr/>
        </p:nvSpPr>
        <p:spPr>
          <a:xfrm>
            <a:off x="251520" y="1401743"/>
            <a:ext cx="3024336" cy="1872208"/>
          </a:xfrm>
          <a:prstGeom prst="roundRect">
            <a:avLst>
              <a:gd name="adj" fmla="val 0"/>
            </a:avLst>
          </a:prstGeom>
          <a:solidFill>
            <a:schemeClr val="bg2">
              <a:lumMod val="95000"/>
            </a:schemeClr>
          </a:solidFill>
          <a:ln w="9525" cap="flat" cmpd="sng" algn="ctr">
            <a:noFill/>
            <a:prstDash val="solid"/>
          </a:ln>
          <a:effectLst/>
        </p:spPr>
        <p:txBody>
          <a:bodyPr rtlCol="0" anchor="ctr"/>
          <a:lstStyle/>
          <a:p>
            <a:pPr marL="171450" indent="-171450" rtl="0">
              <a:buFont typeface="Wingdings" panose="05000000000000000000" pitchFamily="2" charset="2"/>
              <a:buChar char="§"/>
              <a:defRPr/>
            </a:pPr>
            <a:r>
              <a:rPr lang="en-GB" sz="1100" kern="0" dirty="0">
                <a:solidFill>
                  <a:schemeClr val="accent2">
                    <a:lumMod val="75000"/>
                  </a:schemeClr>
                </a:solidFill>
                <a:cs typeface="Calibri" pitchFamily="34" charset="0"/>
              </a:rPr>
              <a:t>KRUK as a </a:t>
            </a:r>
            <a:r>
              <a:rPr lang="en-GB" sz="1100" b="1" kern="0" dirty="0">
                <a:solidFill>
                  <a:schemeClr val="accent2">
                    <a:lumMod val="75000"/>
                  </a:schemeClr>
                </a:solidFill>
                <a:cs typeface="Calibri" pitchFamily="34" charset="0"/>
              </a:rPr>
              <a:t>friendly institution</a:t>
            </a:r>
            <a:r>
              <a:rPr lang="en-GB" sz="1100" kern="0" dirty="0">
                <a:solidFill>
                  <a:schemeClr val="accent2">
                    <a:lumMod val="75000"/>
                  </a:schemeClr>
                </a:solidFill>
                <a:cs typeface="Calibri" pitchFamily="34" charset="0"/>
              </a:rPr>
              <a:t>, helping with debt settlement issues; encouragement to contact KRUK</a:t>
            </a:r>
          </a:p>
          <a:p>
            <a:pPr marL="171450" indent="-171450" rtl="0">
              <a:buFont typeface="Wingdings" panose="05000000000000000000" pitchFamily="2" charset="2"/>
              <a:buChar char="§"/>
              <a:defRPr/>
            </a:pPr>
            <a:r>
              <a:rPr lang="en-GB" sz="1100" b="1" kern="0" dirty="0">
                <a:solidFill>
                  <a:schemeClr val="accent2">
                    <a:lumMod val="75000"/>
                  </a:schemeClr>
                </a:solidFill>
                <a:cs typeface="Calibri" pitchFamily="34" charset="0"/>
              </a:rPr>
              <a:t>Instalment-based repayment</a:t>
            </a:r>
            <a:r>
              <a:rPr lang="en-GB" sz="1100" kern="0" dirty="0">
                <a:solidFill>
                  <a:schemeClr val="accent2">
                    <a:lumMod val="75000"/>
                  </a:schemeClr>
                </a:solidFill>
                <a:cs typeface="Calibri" pitchFamily="34" charset="0"/>
              </a:rPr>
              <a:t> is the Company's key operating strategy</a:t>
            </a:r>
          </a:p>
          <a:p>
            <a:pPr marL="171450" indent="-171450" rtl="0">
              <a:buFont typeface="Wingdings" panose="05000000000000000000" pitchFamily="2" charset="2"/>
              <a:buChar char="§"/>
              <a:defRPr/>
            </a:pPr>
            <a:r>
              <a:rPr lang="en-GB" sz="1100" kern="0" dirty="0">
                <a:solidFill>
                  <a:schemeClr val="accent2">
                    <a:lumMod val="75000"/>
                  </a:schemeClr>
                </a:solidFill>
                <a:cs typeface="Calibri" pitchFamily="34" charset="0"/>
              </a:rPr>
              <a:t>Extensive field </a:t>
            </a:r>
            <a:r>
              <a:rPr lang="en-GB" sz="1100" b="1" kern="0" dirty="0">
                <a:solidFill>
                  <a:schemeClr val="accent2">
                    <a:lumMod val="75000"/>
                  </a:schemeClr>
                </a:solidFill>
                <a:cs typeface="Calibri" pitchFamily="34" charset="0"/>
              </a:rPr>
              <a:t>adviser network</a:t>
            </a:r>
          </a:p>
          <a:p>
            <a:pPr marL="171450" indent="-171450" rtl="0">
              <a:buFont typeface="Wingdings" panose="05000000000000000000" pitchFamily="2" charset="2"/>
              <a:buChar char="§"/>
              <a:defRPr/>
            </a:pPr>
            <a:r>
              <a:rPr lang="en-GB" sz="1100" kern="0" dirty="0">
                <a:solidFill>
                  <a:schemeClr val="accent2">
                    <a:lumMod val="75000"/>
                  </a:schemeClr>
                </a:solidFill>
                <a:cs typeface="Calibri" pitchFamily="34" charset="0"/>
              </a:rPr>
              <a:t>Use of </a:t>
            </a:r>
            <a:r>
              <a:rPr lang="en-GB" sz="1100" b="1" kern="0" dirty="0" err="1">
                <a:solidFill>
                  <a:schemeClr val="accent2">
                    <a:lumMod val="75000"/>
                  </a:schemeClr>
                </a:solidFill>
                <a:cs typeface="Calibri" pitchFamily="34" charset="0"/>
              </a:rPr>
              <a:t>Rejestr</a:t>
            </a:r>
            <a:r>
              <a:rPr lang="en-GB" sz="1100" b="1" kern="0" dirty="0">
                <a:solidFill>
                  <a:schemeClr val="accent2">
                    <a:lumMod val="75000"/>
                  </a:schemeClr>
                </a:solidFill>
                <a:cs typeface="Calibri" pitchFamily="34" charset="0"/>
              </a:rPr>
              <a:t> </a:t>
            </a:r>
            <a:r>
              <a:rPr lang="en-GB" sz="1100" b="1" kern="0" dirty="0" err="1">
                <a:solidFill>
                  <a:schemeClr val="accent2">
                    <a:lumMod val="75000"/>
                  </a:schemeClr>
                </a:solidFill>
                <a:cs typeface="Calibri" pitchFamily="34" charset="0"/>
              </a:rPr>
              <a:t>Dłu</a:t>
            </a:r>
            <a:r>
              <a:rPr lang="pl-PL" sz="1100" b="1" kern="0" dirty="0" err="1">
                <a:solidFill>
                  <a:schemeClr val="accent2">
                    <a:lumMod val="75000"/>
                  </a:schemeClr>
                </a:solidFill>
                <a:cs typeface="Calibri" pitchFamily="34" charset="0"/>
              </a:rPr>
              <a:t>żników</a:t>
            </a:r>
            <a:r>
              <a:rPr lang="en-GB" sz="1100" b="1" kern="0" dirty="0">
                <a:solidFill>
                  <a:schemeClr val="accent2">
                    <a:lumMod val="75000"/>
                  </a:schemeClr>
                </a:solidFill>
                <a:cs typeface="Calibri" pitchFamily="34" charset="0"/>
              </a:rPr>
              <a:t> ERIF BIG</a:t>
            </a:r>
            <a:r>
              <a:rPr lang="en-GB" sz="1100" kern="0" dirty="0">
                <a:solidFill>
                  <a:schemeClr val="accent2">
                    <a:lumMod val="75000"/>
                  </a:schemeClr>
                </a:solidFill>
                <a:cs typeface="Calibri" pitchFamily="34" charset="0"/>
              </a:rPr>
              <a:t> (ERIF Debtor Register, a credit </a:t>
            </a:r>
            <a:r>
              <a:rPr lang="pl-PL" sz="1100" kern="0" dirty="0" err="1">
                <a:solidFill>
                  <a:schemeClr val="accent2">
                    <a:lumMod val="75000"/>
                  </a:schemeClr>
                </a:solidFill>
                <a:cs typeface="Calibri" pitchFamily="34" charset="0"/>
              </a:rPr>
              <a:t>information</a:t>
            </a:r>
            <a:r>
              <a:rPr lang="pl-PL" sz="1100" kern="0" dirty="0">
                <a:solidFill>
                  <a:schemeClr val="accent2">
                    <a:lumMod val="75000"/>
                  </a:schemeClr>
                </a:solidFill>
                <a:cs typeface="Calibri" pitchFamily="34" charset="0"/>
              </a:rPr>
              <a:t> </a:t>
            </a:r>
            <a:r>
              <a:rPr lang="pl-PL" sz="1100" kern="0" dirty="0" err="1">
                <a:solidFill>
                  <a:schemeClr val="accent2">
                    <a:lumMod val="75000"/>
                  </a:schemeClr>
                </a:solidFill>
                <a:cs typeface="Calibri" pitchFamily="34" charset="0"/>
              </a:rPr>
              <a:t>bureau</a:t>
            </a:r>
            <a:r>
              <a:rPr lang="en-GB" sz="1100" kern="0" dirty="0">
                <a:solidFill>
                  <a:schemeClr val="accent2">
                    <a:lumMod val="75000"/>
                  </a:schemeClr>
                </a:solidFill>
                <a:cs typeface="Calibri" pitchFamily="34" charset="0"/>
              </a:rPr>
              <a:t>) to maintain payment discipline</a:t>
            </a:r>
          </a:p>
        </p:txBody>
      </p:sp>
      <p:sp>
        <p:nvSpPr>
          <p:cNvPr id="7" name="Text Box 27"/>
          <p:cNvSpPr txBox="1">
            <a:spLocks noChangeArrowheads="1"/>
          </p:cNvSpPr>
          <p:nvPr/>
        </p:nvSpPr>
        <p:spPr bwMode="auto">
          <a:xfrm>
            <a:off x="1867197" y="1052736"/>
            <a:ext cx="5409601" cy="276999"/>
          </a:xfrm>
          <a:prstGeom prst="rect">
            <a:avLst/>
          </a:prstGeom>
          <a:solidFill>
            <a:schemeClr val="accent2"/>
          </a:solidFill>
          <a:ln w="9525">
            <a:noFill/>
            <a:miter lim="800000"/>
            <a:headEnd/>
            <a:tailEnd/>
          </a:ln>
          <a:effectLst/>
        </p:spPr>
        <p:txBody>
          <a:bodyPr wrap="square">
            <a:spAutoFit/>
          </a:bodyPr>
          <a:lstStyle/>
          <a:p>
            <a:pPr algn="ctr" rtl="0"/>
            <a:r>
              <a:rPr lang="en-GB" sz="1200" b="1" dirty="0">
                <a:solidFill>
                  <a:schemeClr val="bg1"/>
                </a:solidFill>
                <a:cs typeface="Calibri" pitchFamily="34" charset="0"/>
              </a:rPr>
              <a:t>LARGE-SCALE AMICABLE SETTLEMENT STRATEGY</a:t>
            </a:r>
          </a:p>
        </p:txBody>
      </p:sp>
      <p:sp>
        <p:nvSpPr>
          <p:cNvPr id="8" name="Prostokąt zaokrąglony 7"/>
          <p:cNvSpPr/>
          <p:nvPr/>
        </p:nvSpPr>
        <p:spPr>
          <a:xfrm>
            <a:off x="5940151" y="1401743"/>
            <a:ext cx="2978423" cy="1872208"/>
          </a:xfrm>
          <a:prstGeom prst="roundRect">
            <a:avLst>
              <a:gd name="adj" fmla="val 0"/>
            </a:avLst>
          </a:prstGeom>
          <a:solidFill>
            <a:schemeClr val="bg2">
              <a:lumMod val="95000"/>
            </a:schemeClr>
          </a:solidFill>
          <a:ln w="9525" cap="flat" cmpd="sng" algn="ctr">
            <a:noFill/>
            <a:prstDash val="solid"/>
          </a:ln>
          <a:effectLst/>
        </p:spPr>
        <p:txBody>
          <a:bodyPr rtlCol="0" anchor="ctr"/>
          <a:lstStyle/>
          <a:p>
            <a:pPr marL="171450" lvl="0" indent="-171450" rtl="0">
              <a:spcAft>
                <a:spcPct val="20000"/>
              </a:spcAft>
              <a:buClr>
                <a:schemeClr val="accent2">
                  <a:lumMod val="75000"/>
                </a:schemeClr>
              </a:buClr>
              <a:buFont typeface="Wingdings" panose="05000000000000000000" pitchFamily="2" charset="2"/>
              <a:buChar char="§"/>
              <a:defRPr/>
            </a:pPr>
            <a:r>
              <a:rPr lang="en-GB" sz="1100" kern="0" dirty="0">
                <a:solidFill>
                  <a:schemeClr val="accent2">
                    <a:lumMod val="75000"/>
                  </a:schemeClr>
                </a:solidFill>
                <a:latin typeface="Calibri" pitchFamily="34" charset="0"/>
                <a:cs typeface="Calibri" pitchFamily="34" charset="0"/>
              </a:rPr>
              <a:t>KRUK's advertising campaign (with an educational and image-building agenda), run in the press, on the Internet and TV, as well as the Idea Placement initiative targeted at indebted persons were both globally-unique solutions </a:t>
            </a:r>
          </a:p>
          <a:p>
            <a:pPr marL="171450" lvl="0" indent="-171450" rtl="0">
              <a:spcAft>
                <a:spcPct val="20000"/>
              </a:spcAft>
              <a:buClr>
                <a:schemeClr val="accent2">
                  <a:lumMod val="75000"/>
                </a:schemeClr>
              </a:buClr>
              <a:buFont typeface="Wingdings" panose="05000000000000000000" pitchFamily="2" charset="2"/>
              <a:buChar char="§"/>
              <a:defRPr/>
            </a:pPr>
            <a:r>
              <a:rPr lang="en-GB" sz="1100" kern="0" dirty="0">
                <a:solidFill>
                  <a:schemeClr val="accent2">
                    <a:lumMod val="75000"/>
                  </a:schemeClr>
                </a:solidFill>
                <a:latin typeface="Calibri" pitchFamily="34" charset="0"/>
                <a:cs typeface="Calibri" pitchFamily="34" charset="0"/>
              </a:rPr>
              <a:t>Guides for debtors published in the press</a:t>
            </a:r>
            <a:endParaRPr lang="pl-PL" sz="1100" kern="0" dirty="0">
              <a:solidFill>
                <a:schemeClr val="accent2">
                  <a:lumMod val="75000"/>
                </a:schemeClr>
              </a:solidFill>
              <a:latin typeface="Calibri" pitchFamily="34" charset="0"/>
              <a:cs typeface="Calibri" pitchFamily="34" charset="0"/>
            </a:endParaRPr>
          </a:p>
          <a:p>
            <a:pPr marL="171450" lvl="0" indent="-171450" rtl="0">
              <a:spcAft>
                <a:spcPct val="20000"/>
              </a:spcAft>
              <a:buClr>
                <a:schemeClr val="accent2">
                  <a:lumMod val="75000"/>
                </a:schemeClr>
              </a:buClr>
              <a:buFont typeface="Wingdings" panose="05000000000000000000" pitchFamily="2" charset="2"/>
              <a:buChar char="§"/>
              <a:defRPr/>
            </a:pPr>
            <a:r>
              <a:rPr lang="pl-PL" sz="1100" kern="0" dirty="0" err="1">
                <a:solidFill>
                  <a:schemeClr val="accent2">
                    <a:lumMod val="75000"/>
                  </a:schemeClr>
                </a:solidFill>
                <a:latin typeface="Calibri" pitchFamily="34" charset="0"/>
                <a:cs typeface="Calibri" pitchFamily="34" charset="0"/>
              </a:rPr>
              <a:t>Participation</a:t>
            </a:r>
            <a:r>
              <a:rPr lang="pl-PL" sz="1100" kern="0" dirty="0">
                <a:solidFill>
                  <a:schemeClr val="accent2">
                    <a:lumMod val="75000"/>
                  </a:schemeClr>
                </a:solidFill>
                <a:latin typeface="Calibri" pitchFamily="34" charset="0"/>
                <a:cs typeface="Calibri" pitchFamily="34" charset="0"/>
              </a:rPr>
              <a:t> in </a:t>
            </a:r>
            <a:r>
              <a:rPr lang="pl-PL" sz="1100" kern="0" dirty="0" err="1">
                <a:solidFill>
                  <a:schemeClr val="accent2">
                    <a:lumMod val="75000"/>
                  </a:schemeClr>
                </a:solidFill>
                <a:latin typeface="Calibri" pitchFamily="34" charset="0"/>
                <a:cs typeface="Calibri" pitchFamily="34" charset="0"/>
              </a:rPr>
              <a:t>loyalty</a:t>
            </a:r>
            <a:r>
              <a:rPr lang="pl-PL" sz="1100" kern="0" dirty="0">
                <a:solidFill>
                  <a:schemeClr val="accent2">
                    <a:lumMod val="75000"/>
                  </a:schemeClr>
                </a:solidFill>
                <a:latin typeface="Calibri" pitchFamily="34" charset="0"/>
                <a:cs typeface="Calibri" pitchFamily="34" charset="0"/>
              </a:rPr>
              <a:t> </a:t>
            </a:r>
            <a:r>
              <a:rPr lang="pl-PL" sz="1100" kern="0" dirty="0" err="1">
                <a:solidFill>
                  <a:schemeClr val="accent2">
                    <a:lumMod val="75000"/>
                  </a:schemeClr>
                </a:solidFill>
                <a:latin typeface="Calibri" pitchFamily="34" charset="0"/>
                <a:cs typeface="Calibri" pitchFamily="34" charset="0"/>
              </a:rPr>
              <a:t>programme</a:t>
            </a:r>
            <a:endParaRPr lang="en-GB" sz="1100" kern="0" dirty="0">
              <a:solidFill>
                <a:schemeClr val="accent2">
                  <a:lumMod val="75000"/>
                </a:schemeClr>
              </a:solidFill>
              <a:latin typeface="Calibri" pitchFamily="34" charset="0"/>
              <a:cs typeface="Calibri" pitchFamily="34" charset="0"/>
            </a:endParaRPr>
          </a:p>
        </p:txBody>
      </p:sp>
      <p:sp>
        <p:nvSpPr>
          <p:cNvPr id="9" name="Prostokąt zaokrąglony 8"/>
          <p:cNvSpPr/>
          <p:nvPr/>
        </p:nvSpPr>
        <p:spPr>
          <a:xfrm>
            <a:off x="4860032" y="4066039"/>
            <a:ext cx="3901480" cy="778962"/>
          </a:xfrm>
          <a:prstGeom prst="roundRect">
            <a:avLst>
              <a:gd name="adj" fmla="val 0"/>
            </a:avLst>
          </a:prstGeom>
          <a:solidFill>
            <a:schemeClr val="bg2">
              <a:lumMod val="95000"/>
            </a:schemeClr>
          </a:solidFill>
          <a:ln w="9525" cap="flat" cmpd="sng" algn="ctr">
            <a:noFill/>
            <a:prstDash val="solid"/>
          </a:ln>
          <a:effectLst/>
        </p:spPr>
        <p:txBody>
          <a:bodyPr rtlCol="0" anchor="ctr"/>
          <a:lstStyle/>
          <a:p>
            <a:pPr algn="just" rtl="0">
              <a:spcAft>
                <a:spcPct val="30000"/>
              </a:spcAft>
              <a:buClr>
                <a:srgbClr val="C0C0C0"/>
              </a:buClr>
            </a:pPr>
            <a:r>
              <a:rPr lang="en-GB" sz="1100" dirty="0">
                <a:solidFill>
                  <a:schemeClr val="accent2">
                    <a:lumMod val="75000"/>
                  </a:schemeClr>
                </a:solidFill>
                <a:latin typeface="+mj-lt"/>
                <a:cs typeface="Calibri" pitchFamily="34" charset="0"/>
              </a:rPr>
              <a:t>Thanks to amicable settlements, the Company does not have to contact debtors as often. In 201</a:t>
            </a:r>
            <a:r>
              <a:rPr lang="pl-PL" sz="1100" dirty="0">
                <a:solidFill>
                  <a:schemeClr val="accent2">
                    <a:lumMod val="75000"/>
                  </a:schemeClr>
                </a:solidFill>
                <a:latin typeface="+mj-lt"/>
                <a:cs typeface="Calibri" pitchFamily="34" charset="0"/>
              </a:rPr>
              <a:t>5</a:t>
            </a:r>
            <a:r>
              <a:rPr lang="en-GB" sz="1100" dirty="0">
                <a:solidFill>
                  <a:schemeClr val="accent2">
                    <a:lumMod val="75000"/>
                  </a:schemeClr>
                </a:solidFill>
                <a:latin typeface="+mj-lt"/>
                <a:cs typeface="Calibri" pitchFamily="34" charset="0"/>
              </a:rPr>
              <a:t>, the share of costs in recoveries was 2</a:t>
            </a:r>
            <a:r>
              <a:rPr lang="pl-PL" sz="1100" dirty="0">
                <a:solidFill>
                  <a:schemeClr val="accent2">
                    <a:lumMod val="75000"/>
                  </a:schemeClr>
                </a:solidFill>
                <a:latin typeface="+mj-lt"/>
                <a:cs typeface="Calibri" pitchFamily="34" charset="0"/>
              </a:rPr>
              <a:t>7</a:t>
            </a:r>
            <a:r>
              <a:rPr lang="en-GB" sz="1100" dirty="0">
                <a:solidFill>
                  <a:schemeClr val="accent2">
                    <a:lumMod val="75000"/>
                  </a:schemeClr>
                </a:solidFill>
                <a:latin typeface="+mj-lt"/>
                <a:cs typeface="Calibri" pitchFamily="34" charset="0"/>
              </a:rPr>
              <a:t>%</a:t>
            </a:r>
            <a:r>
              <a:rPr lang="pl-PL" sz="1100" dirty="0">
                <a:solidFill>
                  <a:schemeClr val="accent2">
                    <a:lumMod val="75000"/>
                  </a:schemeClr>
                </a:solidFill>
                <a:latin typeface="+mj-lt"/>
                <a:cs typeface="Calibri" pitchFamily="34" charset="0"/>
              </a:rPr>
              <a:t>.</a:t>
            </a:r>
            <a:endParaRPr lang="en-GB" sz="1100" dirty="0">
              <a:solidFill>
                <a:schemeClr val="accent2">
                  <a:lumMod val="75000"/>
                </a:schemeClr>
              </a:solidFill>
              <a:latin typeface="+mj-lt"/>
              <a:cs typeface="Calibri" pitchFamily="34" charset="0"/>
            </a:endParaRPr>
          </a:p>
        </p:txBody>
      </p:sp>
      <p:sp>
        <p:nvSpPr>
          <p:cNvPr id="10" name="Text Box 27"/>
          <p:cNvSpPr txBox="1">
            <a:spLocks noChangeArrowheads="1"/>
          </p:cNvSpPr>
          <p:nvPr/>
        </p:nvSpPr>
        <p:spPr bwMode="auto">
          <a:xfrm>
            <a:off x="317004" y="3717255"/>
            <a:ext cx="3914528" cy="276999"/>
          </a:xfrm>
          <a:prstGeom prst="rect">
            <a:avLst/>
          </a:prstGeom>
          <a:solidFill>
            <a:schemeClr val="accent2"/>
          </a:solidFill>
          <a:ln w="9525">
            <a:noFill/>
            <a:miter lim="800000"/>
            <a:headEnd/>
            <a:tailEnd/>
          </a:ln>
          <a:effectLst/>
        </p:spPr>
        <p:txBody>
          <a:bodyPr wrap="square">
            <a:spAutoFit/>
          </a:bodyPr>
          <a:lstStyle/>
          <a:p>
            <a:pPr algn="ctr" rtl="0" eaLnBrk="0" hangingPunct="0">
              <a:buClr>
                <a:srgbClr val="A50021"/>
              </a:buClr>
              <a:buFont typeface="Wingdings" pitchFamily="2" charset="2"/>
              <a:buNone/>
            </a:pPr>
            <a:r>
              <a:rPr lang="en-GB" sz="1200" b="1" dirty="0">
                <a:solidFill>
                  <a:schemeClr val="bg1"/>
                </a:solidFill>
                <a:latin typeface="Calibri" pitchFamily="34" charset="0"/>
                <a:cs typeface="Calibri" pitchFamily="34" charset="0"/>
              </a:rPr>
              <a:t>Improved efficiency</a:t>
            </a:r>
          </a:p>
        </p:txBody>
      </p:sp>
      <p:sp>
        <p:nvSpPr>
          <p:cNvPr id="11" name="Trójkąt równoramienny 10"/>
          <p:cNvSpPr/>
          <p:nvPr/>
        </p:nvSpPr>
        <p:spPr>
          <a:xfrm rot="10800000">
            <a:off x="1867198" y="3345959"/>
            <a:ext cx="5409601" cy="328359"/>
          </a:xfrm>
          <a:prstGeom prst="triangle">
            <a:avLst>
              <a:gd name="adj" fmla="val 49724"/>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rójkąt równoramienny 11"/>
          <p:cNvSpPr/>
          <p:nvPr/>
        </p:nvSpPr>
        <p:spPr>
          <a:xfrm rot="5400000">
            <a:off x="2794420" y="2377166"/>
            <a:ext cx="1250929" cy="164180"/>
          </a:xfrm>
          <a:prstGeom prst="triangle">
            <a:avLst>
              <a:gd name="adj" fmla="val 49724"/>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rójkąt równoramienny 12"/>
          <p:cNvSpPr/>
          <p:nvPr/>
        </p:nvSpPr>
        <p:spPr>
          <a:xfrm rot="16200000">
            <a:off x="5180754" y="2377166"/>
            <a:ext cx="1250929" cy="164180"/>
          </a:xfrm>
          <a:prstGeom prst="triangle">
            <a:avLst>
              <a:gd name="adj" fmla="val 49724"/>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Prostokąt zaokrąglony 13"/>
          <p:cNvSpPr/>
          <p:nvPr/>
        </p:nvSpPr>
        <p:spPr>
          <a:xfrm>
            <a:off x="3611152" y="1401743"/>
            <a:ext cx="2040967" cy="1872208"/>
          </a:xfrm>
          <a:prstGeom prst="roundRect">
            <a:avLst>
              <a:gd name="adj" fmla="val 0"/>
            </a:avLst>
          </a:prstGeom>
          <a:solidFill>
            <a:schemeClr val="accent2"/>
          </a:solidFill>
          <a:ln w="9525" cap="flat" cmpd="sng" algn="ctr">
            <a:noFill/>
            <a:prstDash val="solid"/>
          </a:ln>
          <a:effectLst/>
        </p:spPr>
        <p:txBody>
          <a:bodyPr rtlCol="0" anchor="t"/>
          <a:lstStyle/>
          <a:p>
            <a:pPr algn="ctr" eaLnBrk="1" hangingPunct="1"/>
            <a:endParaRPr lang="en-GB" sz="1000" dirty="0">
              <a:solidFill>
                <a:schemeClr val="bg1"/>
              </a:solidFill>
              <a:cs typeface="Calibri" pitchFamily="34" charset="0"/>
            </a:endParaRPr>
          </a:p>
          <a:p>
            <a:pPr algn="ctr" eaLnBrk="1" hangingPunct="1"/>
            <a:endParaRPr lang="en-GB" sz="1000" dirty="0">
              <a:solidFill>
                <a:schemeClr val="bg1"/>
              </a:solidFill>
              <a:cs typeface="Calibri" pitchFamily="34" charset="0"/>
            </a:endParaRPr>
          </a:p>
          <a:p>
            <a:pPr algn="ctr" eaLnBrk="1" hangingPunct="1"/>
            <a:endParaRPr lang="en-GB" sz="1000" dirty="0">
              <a:solidFill>
                <a:schemeClr val="bg1"/>
              </a:solidFill>
              <a:cs typeface="Calibri" pitchFamily="34" charset="0"/>
            </a:endParaRPr>
          </a:p>
          <a:p>
            <a:pPr algn="ctr" eaLnBrk="1" hangingPunct="1"/>
            <a:endParaRPr lang="en-GB" sz="1000" dirty="0">
              <a:solidFill>
                <a:schemeClr val="bg1"/>
              </a:solidFill>
              <a:cs typeface="Calibri" pitchFamily="34" charset="0"/>
            </a:endParaRPr>
          </a:p>
          <a:p>
            <a:pPr algn="ctr"/>
            <a:endParaRPr lang="en-GB" sz="1000" b="1" dirty="0">
              <a:solidFill>
                <a:schemeClr val="bg1"/>
              </a:solidFill>
              <a:cs typeface="Calibri" pitchFamily="34" charset="0"/>
            </a:endParaRPr>
          </a:p>
          <a:p>
            <a:pPr algn="ctr" rtl="0"/>
            <a:r>
              <a:rPr lang="en-GB" sz="1000" b="1" dirty="0">
                <a:solidFill>
                  <a:schemeClr val="bg1"/>
                </a:solidFill>
                <a:cs typeface="Calibri" pitchFamily="34" charset="0"/>
              </a:rPr>
              <a:t>OBJECTIVES:</a:t>
            </a:r>
          </a:p>
          <a:p>
            <a:pPr algn="ctr" rtl="0"/>
            <a:r>
              <a:rPr lang="en-GB" sz="1000" dirty="0">
                <a:solidFill>
                  <a:schemeClr val="bg1"/>
                </a:solidFill>
                <a:cs typeface="Calibri" pitchFamily="34" charset="0"/>
              </a:rPr>
              <a:t>Fostering KRUK's image as </a:t>
            </a:r>
            <a:r>
              <a:rPr lang="en-GB" sz="1000">
                <a:solidFill>
                  <a:schemeClr val="bg1"/>
                </a:solidFill>
                <a:cs typeface="Calibri" pitchFamily="34" charset="0"/>
              </a:rPr>
              <a:t>a supportive, amicable, </a:t>
            </a:r>
            <a:r>
              <a:rPr lang="en-GB" sz="1000" dirty="0">
                <a:solidFill>
                  <a:schemeClr val="bg1"/>
                </a:solidFill>
                <a:cs typeface="Calibri" pitchFamily="34" charset="0"/>
              </a:rPr>
              <a:t>but also consistent debt collector</a:t>
            </a:r>
          </a:p>
          <a:p>
            <a:pPr algn="ctr" rtl="0"/>
            <a:r>
              <a:rPr lang="en-GB" sz="1000" b="1" dirty="0">
                <a:solidFill>
                  <a:schemeClr val="bg1"/>
                </a:solidFill>
                <a:cs typeface="Calibri" pitchFamily="34" charset="0"/>
              </a:rPr>
              <a:t>COMPANY PERCEPTION:</a:t>
            </a:r>
          </a:p>
          <a:p>
            <a:pPr algn="ctr" rtl="0"/>
            <a:r>
              <a:rPr lang="en-GB" sz="1000" dirty="0">
                <a:solidFill>
                  <a:schemeClr val="bg1"/>
                </a:solidFill>
                <a:cs typeface="Calibri" pitchFamily="34" charset="0"/>
              </a:rPr>
              <a:t>KRUK is </a:t>
            </a:r>
            <a:r>
              <a:rPr lang="en-GB" sz="1000">
                <a:solidFill>
                  <a:schemeClr val="bg1"/>
                </a:solidFill>
                <a:cs typeface="Calibri" pitchFamily="34" charset="0"/>
              </a:rPr>
              <a:t>a solution, </a:t>
            </a:r>
            <a:r>
              <a:rPr lang="en-GB" sz="1000" dirty="0">
                <a:solidFill>
                  <a:schemeClr val="bg1"/>
                </a:solidFill>
                <a:cs typeface="Calibri" pitchFamily="34" charset="0"/>
              </a:rPr>
              <a:t>not a problem</a:t>
            </a:r>
          </a:p>
        </p:txBody>
      </p:sp>
      <p:sp>
        <p:nvSpPr>
          <p:cNvPr id="15" name="Prostokąt zaokrąglony 14"/>
          <p:cNvSpPr/>
          <p:nvPr/>
        </p:nvSpPr>
        <p:spPr>
          <a:xfrm>
            <a:off x="4873080" y="5362183"/>
            <a:ext cx="3901480" cy="778962"/>
          </a:xfrm>
          <a:prstGeom prst="roundRect">
            <a:avLst>
              <a:gd name="adj" fmla="val 0"/>
            </a:avLst>
          </a:prstGeom>
          <a:solidFill>
            <a:schemeClr val="bg2">
              <a:lumMod val="95000"/>
            </a:schemeClr>
          </a:solidFill>
          <a:ln w="9525" cap="flat" cmpd="sng" algn="ctr">
            <a:noFill/>
            <a:prstDash val="solid"/>
          </a:ln>
          <a:effectLst/>
        </p:spPr>
        <p:txBody>
          <a:bodyPr rtlCol="0" anchor="ctr"/>
          <a:lstStyle/>
          <a:p>
            <a:pPr algn="just" rtl="0">
              <a:spcAft>
                <a:spcPct val="30000"/>
              </a:spcAft>
              <a:buClr>
                <a:srgbClr val="C0C0C0"/>
              </a:buClr>
            </a:pPr>
            <a:r>
              <a:rPr lang="en-GB" sz="1100" dirty="0">
                <a:solidFill>
                  <a:schemeClr val="accent2">
                    <a:lumMod val="75000"/>
                  </a:schemeClr>
                </a:solidFill>
                <a:latin typeface="+mj-lt"/>
                <a:cs typeface="Calibri" pitchFamily="34" charset="0"/>
              </a:rPr>
              <a:t>KRUK has the highest brand awareness of the debt management companies in Poland (total recognition of 54% compared with the top competitor's 1</a:t>
            </a:r>
            <a:r>
              <a:rPr lang="pl-PL" sz="1100" dirty="0">
                <a:solidFill>
                  <a:schemeClr val="accent2">
                    <a:lumMod val="75000"/>
                  </a:schemeClr>
                </a:solidFill>
                <a:latin typeface="+mj-lt"/>
                <a:cs typeface="Calibri" pitchFamily="34" charset="0"/>
              </a:rPr>
              <a:t>5</a:t>
            </a:r>
            <a:r>
              <a:rPr lang="en-GB" sz="1100" dirty="0">
                <a:solidFill>
                  <a:schemeClr val="accent2">
                    <a:lumMod val="75000"/>
                  </a:schemeClr>
                </a:solidFill>
                <a:latin typeface="+mj-lt"/>
                <a:cs typeface="Calibri" pitchFamily="34" charset="0"/>
              </a:rPr>
              <a:t>%) and Romania (3</a:t>
            </a:r>
            <a:r>
              <a:rPr lang="pl-PL" sz="1100" dirty="0">
                <a:solidFill>
                  <a:schemeClr val="accent2">
                    <a:lumMod val="75000"/>
                  </a:schemeClr>
                </a:solidFill>
                <a:latin typeface="+mj-lt"/>
                <a:cs typeface="Calibri" pitchFamily="34" charset="0"/>
              </a:rPr>
              <a:t>1</a:t>
            </a:r>
            <a:r>
              <a:rPr lang="en-GB" sz="1100" dirty="0">
                <a:solidFill>
                  <a:schemeClr val="accent2">
                    <a:lumMod val="75000"/>
                  </a:schemeClr>
                </a:solidFill>
                <a:latin typeface="+mj-lt"/>
                <a:cs typeface="Calibri" pitchFamily="34" charset="0"/>
              </a:rPr>
              <a:t>% and </a:t>
            </a:r>
            <a:r>
              <a:rPr lang="pl-PL" sz="1100" dirty="0">
                <a:solidFill>
                  <a:schemeClr val="accent2">
                    <a:lumMod val="75000"/>
                  </a:schemeClr>
                </a:solidFill>
                <a:latin typeface="+mj-lt"/>
                <a:cs typeface="Calibri" pitchFamily="34" charset="0"/>
              </a:rPr>
              <a:t>9</a:t>
            </a:r>
            <a:r>
              <a:rPr lang="en-GB" sz="1100" dirty="0">
                <a:solidFill>
                  <a:schemeClr val="accent2">
                    <a:lumMod val="75000"/>
                  </a:schemeClr>
                </a:solidFill>
                <a:latin typeface="+mj-lt"/>
                <a:cs typeface="Calibri" pitchFamily="34" charset="0"/>
              </a:rPr>
              <a:t>%, respectively).*</a:t>
            </a:r>
          </a:p>
        </p:txBody>
      </p:sp>
      <p:sp>
        <p:nvSpPr>
          <p:cNvPr id="16" name="Prostokąt zaokrąglony 15"/>
          <p:cNvSpPr/>
          <p:nvPr/>
        </p:nvSpPr>
        <p:spPr>
          <a:xfrm>
            <a:off x="323528" y="4079165"/>
            <a:ext cx="3901480" cy="778962"/>
          </a:xfrm>
          <a:prstGeom prst="roundRect">
            <a:avLst>
              <a:gd name="adj" fmla="val 0"/>
            </a:avLst>
          </a:prstGeom>
          <a:solidFill>
            <a:schemeClr val="bg2">
              <a:lumMod val="95000"/>
            </a:schemeClr>
          </a:solidFill>
          <a:ln w="9525" cap="flat" cmpd="sng" algn="ctr">
            <a:noFill/>
            <a:prstDash val="solid"/>
          </a:ln>
          <a:effectLst/>
        </p:spPr>
        <p:txBody>
          <a:bodyPr rtlCol="0" anchor="ctr"/>
          <a:lstStyle/>
          <a:p>
            <a:pPr algn="just" rtl="0">
              <a:spcAft>
                <a:spcPct val="30000"/>
              </a:spcAft>
              <a:buClr>
                <a:srgbClr val="C0C0C0"/>
              </a:buClr>
            </a:pPr>
            <a:r>
              <a:rPr lang="en-GB" sz="1100" dirty="0">
                <a:solidFill>
                  <a:schemeClr val="accent2">
                    <a:lumMod val="75000"/>
                  </a:schemeClr>
                </a:solidFill>
                <a:latin typeface="+mj-lt"/>
                <a:cs typeface="Calibri" pitchFamily="34" charset="0"/>
              </a:rPr>
              <a:t>Amicable settlement improves effectiveness by 10-20% on the typical approach.</a:t>
            </a:r>
          </a:p>
        </p:txBody>
      </p:sp>
      <p:sp>
        <p:nvSpPr>
          <p:cNvPr id="17" name="Prostokąt zaokrąglony 16"/>
          <p:cNvSpPr/>
          <p:nvPr/>
        </p:nvSpPr>
        <p:spPr>
          <a:xfrm>
            <a:off x="336576" y="5375309"/>
            <a:ext cx="3901480" cy="778962"/>
          </a:xfrm>
          <a:prstGeom prst="roundRect">
            <a:avLst>
              <a:gd name="adj" fmla="val 0"/>
            </a:avLst>
          </a:prstGeom>
          <a:solidFill>
            <a:schemeClr val="bg2">
              <a:lumMod val="95000"/>
            </a:schemeClr>
          </a:solidFill>
          <a:ln w="9525" cap="flat" cmpd="sng" algn="ctr">
            <a:noFill/>
            <a:prstDash val="solid"/>
          </a:ln>
          <a:effectLst/>
        </p:spPr>
        <p:txBody>
          <a:bodyPr rtlCol="0" anchor="ctr"/>
          <a:lstStyle/>
          <a:p>
            <a:pPr algn="just" rtl="0">
              <a:spcAft>
                <a:spcPct val="30000"/>
              </a:spcAft>
              <a:buClr>
                <a:srgbClr val="C0C0C0"/>
              </a:buClr>
            </a:pPr>
            <a:r>
              <a:rPr lang="en-GB" sz="1100" dirty="0">
                <a:solidFill>
                  <a:schemeClr val="accent2">
                    <a:lumMod val="75000"/>
                  </a:schemeClr>
                </a:solidFill>
                <a:latin typeface="+mj-lt"/>
                <a:cs typeface="Calibri" pitchFamily="34" charset="0"/>
              </a:rPr>
              <a:t>Repayments under settlements are more stable and predictable than those made on the basis of verbal declarations. In 201</a:t>
            </a:r>
            <a:r>
              <a:rPr lang="pl-PL" sz="1100" dirty="0">
                <a:solidFill>
                  <a:schemeClr val="accent2">
                    <a:lumMod val="75000"/>
                  </a:schemeClr>
                </a:solidFill>
                <a:latin typeface="+mj-lt"/>
                <a:cs typeface="Calibri" pitchFamily="34" charset="0"/>
              </a:rPr>
              <a:t>5</a:t>
            </a:r>
            <a:r>
              <a:rPr lang="en-GB" sz="1100" dirty="0">
                <a:solidFill>
                  <a:schemeClr val="accent2">
                    <a:lumMod val="75000"/>
                  </a:schemeClr>
                </a:solidFill>
                <a:latin typeface="+mj-lt"/>
                <a:cs typeface="Calibri" pitchFamily="34" charset="0"/>
              </a:rPr>
              <a:t>, the share of repayments under settlements was </a:t>
            </a:r>
            <a:r>
              <a:rPr lang="en-GB" sz="1100" dirty="0">
                <a:solidFill>
                  <a:srgbClr val="006089"/>
                </a:solidFill>
                <a:latin typeface="+mj-lt"/>
                <a:cs typeface="Calibri" pitchFamily="34" charset="0"/>
              </a:rPr>
              <a:t>6</a:t>
            </a:r>
            <a:r>
              <a:rPr lang="pl-PL" sz="1100" dirty="0">
                <a:solidFill>
                  <a:srgbClr val="006089"/>
                </a:solidFill>
                <a:latin typeface="+mj-lt"/>
                <a:cs typeface="Calibri" pitchFamily="34" charset="0"/>
              </a:rPr>
              <a:t>3</a:t>
            </a:r>
            <a:r>
              <a:rPr lang="en-GB" sz="1100" dirty="0">
                <a:solidFill>
                  <a:srgbClr val="006089"/>
                </a:solidFill>
                <a:latin typeface="+mj-lt"/>
                <a:cs typeface="Calibri" pitchFamily="34" charset="0"/>
              </a:rPr>
              <a:t>%.</a:t>
            </a:r>
          </a:p>
        </p:txBody>
      </p:sp>
      <p:sp>
        <p:nvSpPr>
          <p:cNvPr id="18" name="Text Box 27"/>
          <p:cNvSpPr txBox="1">
            <a:spLocks noChangeArrowheads="1"/>
          </p:cNvSpPr>
          <p:nvPr/>
        </p:nvSpPr>
        <p:spPr bwMode="auto">
          <a:xfrm>
            <a:off x="4833936" y="3717032"/>
            <a:ext cx="3914528" cy="276999"/>
          </a:xfrm>
          <a:prstGeom prst="rect">
            <a:avLst/>
          </a:prstGeom>
          <a:solidFill>
            <a:schemeClr val="accent2"/>
          </a:solidFill>
          <a:ln w="9525">
            <a:noFill/>
            <a:miter lim="800000"/>
            <a:headEnd/>
            <a:tailEnd/>
          </a:ln>
          <a:effectLst/>
        </p:spPr>
        <p:txBody>
          <a:bodyPr wrap="square">
            <a:spAutoFit/>
          </a:bodyPr>
          <a:lstStyle/>
          <a:p>
            <a:pPr algn="ctr" rtl="0" eaLnBrk="0" hangingPunct="0">
              <a:buClr>
                <a:srgbClr val="A50021"/>
              </a:buClr>
              <a:buFont typeface="Wingdings" pitchFamily="2" charset="2"/>
              <a:buNone/>
            </a:pPr>
            <a:r>
              <a:rPr lang="en-GB" sz="1200" b="1" dirty="0">
                <a:solidFill>
                  <a:schemeClr val="bg1"/>
                </a:solidFill>
                <a:latin typeface="Calibri" pitchFamily="34" charset="0"/>
                <a:cs typeface="Calibri" pitchFamily="34" charset="0"/>
              </a:rPr>
              <a:t>Improved cost efficiency</a:t>
            </a:r>
          </a:p>
        </p:txBody>
      </p:sp>
      <p:sp>
        <p:nvSpPr>
          <p:cNvPr id="19" name="Text Box 27"/>
          <p:cNvSpPr txBox="1">
            <a:spLocks noChangeArrowheads="1"/>
          </p:cNvSpPr>
          <p:nvPr/>
        </p:nvSpPr>
        <p:spPr bwMode="auto">
          <a:xfrm>
            <a:off x="323528" y="5002143"/>
            <a:ext cx="3914528" cy="276999"/>
          </a:xfrm>
          <a:prstGeom prst="rect">
            <a:avLst/>
          </a:prstGeom>
          <a:solidFill>
            <a:schemeClr val="accent2"/>
          </a:solidFill>
          <a:ln w="9525">
            <a:noFill/>
            <a:miter lim="800000"/>
            <a:headEnd/>
            <a:tailEnd/>
          </a:ln>
          <a:effectLst/>
        </p:spPr>
        <p:txBody>
          <a:bodyPr wrap="square">
            <a:spAutoFit/>
          </a:bodyPr>
          <a:lstStyle/>
          <a:p>
            <a:pPr algn="ctr" rtl="0" eaLnBrk="0" hangingPunct="0">
              <a:buClr>
                <a:srgbClr val="A50021"/>
              </a:buClr>
              <a:buFont typeface="Wingdings" pitchFamily="2" charset="2"/>
              <a:buNone/>
            </a:pPr>
            <a:r>
              <a:rPr lang="en-GB" sz="1200" b="1" dirty="0">
                <a:solidFill>
                  <a:schemeClr val="bg1"/>
                </a:solidFill>
                <a:latin typeface="Calibri" pitchFamily="34" charset="0"/>
                <a:cs typeface="Calibri" pitchFamily="34" charset="0"/>
              </a:rPr>
              <a:t>Stable cash flows</a:t>
            </a:r>
          </a:p>
        </p:txBody>
      </p:sp>
      <p:sp>
        <p:nvSpPr>
          <p:cNvPr id="20" name="Text Box 27"/>
          <p:cNvSpPr txBox="1">
            <a:spLocks noChangeArrowheads="1"/>
          </p:cNvSpPr>
          <p:nvPr/>
        </p:nvSpPr>
        <p:spPr bwMode="auto">
          <a:xfrm>
            <a:off x="4860032" y="5002143"/>
            <a:ext cx="3914528" cy="276999"/>
          </a:xfrm>
          <a:prstGeom prst="rect">
            <a:avLst/>
          </a:prstGeom>
          <a:solidFill>
            <a:schemeClr val="accent2"/>
          </a:solidFill>
          <a:ln w="9525">
            <a:noFill/>
            <a:miter lim="800000"/>
            <a:headEnd/>
            <a:tailEnd/>
          </a:ln>
          <a:effectLst/>
        </p:spPr>
        <p:txBody>
          <a:bodyPr wrap="square">
            <a:spAutoFit/>
          </a:bodyPr>
          <a:lstStyle/>
          <a:p>
            <a:pPr algn="ctr" rtl="0" eaLnBrk="0" hangingPunct="0">
              <a:buClr>
                <a:srgbClr val="A50021"/>
              </a:buClr>
            </a:pPr>
            <a:r>
              <a:rPr lang="en-GB" sz="1200" b="1" dirty="0">
                <a:solidFill>
                  <a:schemeClr val="bg1"/>
                </a:solidFill>
                <a:latin typeface="Calibri" pitchFamily="34" charset="0"/>
                <a:cs typeface="Calibri" pitchFamily="34" charset="0"/>
              </a:rPr>
              <a:t>Higher awareness of KRUK brand</a:t>
            </a:r>
          </a:p>
        </p:txBody>
      </p:sp>
      <p:sp>
        <p:nvSpPr>
          <p:cNvPr id="22" name="McK Footnote"/>
          <p:cNvSpPr txBox="1">
            <a:spLocks noChangeArrowheads="1"/>
          </p:cNvSpPr>
          <p:nvPr>
            <p:custDataLst>
              <p:tags r:id="rId1"/>
            </p:custDataLst>
          </p:nvPr>
        </p:nvSpPr>
        <p:spPr bwMode="auto">
          <a:xfrm>
            <a:off x="683568" y="6414872"/>
            <a:ext cx="7648575" cy="221599"/>
          </a:xfrm>
          <a:prstGeom prst="rect">
            <a:avLst/>
          </a:prstGeom>
          <a:noFill/>
          <a:ln w="9525" algn="ctr">
            <a:noFill/>
            <a:miter lim="800000"/>
            <a:headEnd/>
            <a:tailEnd/>
          </a:ln>
        </p:spPr>
        <p:txBody>
          <a:bodyPr lIns="0" tIns="0" rIns="0" bIns="0" anchor="b">
            <a:spAutoFit/>
          </a:bodyPr>
          <a:lstStyle/>
          <a:p>
            <a:pPr marL="9525" indent="-9525" algn="r" defTabSz="895350" rtl="0">
              <a:lnSpc>
                <a:spcPct val="90000"/>
              </a:lnSpc>
            </a:pPr>
            <a:r>
              <a:rPr lang="en-GB" sz="800" dirty="0"/>
              <a:t>Source: </a:t>
            </a:r>
            <a:r>
              <a:rPr lang="pl-PL" sz="800" dirty="0"/>
              <a:t>PBS </a:t>
            </a:r>
            <a:r>
              <a:rPr lang="pl-PL" sz="800" dirty="0" err="1"/>
              <a:t>survey</a:t>
            </a:r>
            <a:r>
              <a:rPr lang="pl-PL" sz="800" dirty="0"/>
              <a:t> in Poland, </a:t>
            </a:r>
            <a:r>
              <a:rPr lang="pl-PL" sz="800" dirty="0" err="1"/>
              <a:t>December</a:t>
            </a:r>
            <a:r>
              <a:rPr lang="pl-PL" sz="800" dirty="0"/>
              <a:t> 2015</a:t>
            </a:r>
          </a:p>
          <a:p>
            <a:pPr marL="9525" indent="-9525" algn="r" defTabSz="895350" rtl="0">
              <a:lnSpc>
                <a:spcPct val="90000"/>
              </a:lnSpc>
            </a:pPr>
            <a:r>
              <a:rPr lang="en-GB" sz="800" dirty="0"/>
              <a:t>TNS</a:t>
            </a:r>
            <a:r>
              <a:rPr lang="pl-PL" sz="800" dirty="0"/>
              <a:t> </a:t>
            </a:r>
            <a:r>
              <a:rPr lang="pl-PL" sz="800" dirty="0" err="1"/>
              <a:t>survey</a:t>
            </a:r>
            <a:r>
              <a:rPr lang="pl-PL" sz="800" dirty="0"/>
              <a:t> in Romania, </a:t>
            </a:r>
            <a:r>
              <a:rPr lang="pl-PL" sz="800" dirty="0" err="1"/>
              <a:t>December</a:t>
            </a:r>
            <a:r>
              <a:rPr lang="pl-PL" sz="800" dirty="0"/>
              <a:t> 2015</a:t>
            </a:r>
            <a:endParaRPr lang="en-GB" sz="800" dirty="0"/>
          </a:p>
        </p:txBody>
      </p:sp>
      <p:pic>
        <p:nvPicPr>
          <p:cNvPr id="25" name="Picture 2" descr="C:\Users\dbabka\Desktop\logo_kruk_białe.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5388" y="1484784"/>
            <a:ext cx="752494" cy="544644"/>
          </a:xfrm>
          <a:prstGeom prst="rect">
            <a:avLst/>
          </a:prstGeom>
          <a:noFill/>
          <a:extLst>
            <a:ext uri="{909E8E84-426E-40DD-AFC4-6F175D3DCCD1}">
              <a14:hiddenFill xmlns:a14="http://schemas.microsoft.com/office/drawing/2010/main">
                <a:solidFill>
                  <a:srgbClr val="FFFFFF"/>
                </a:solidFill>
              </a14:hiddenFill>
            </a:ext>
          </a:extLst>
        </p:spPr>
      </p:pic>
      <p:sp>
        <p:nvSpPr>
          <p:cNvPr id="21" name="Prostokąt 20"/>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99791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p:cNvGraphicFramePr/>
          <p:nvPr>
            <p:extLst>
              <p:ext uri="{D42A27DB-BD31-4B8C-83A1-F6EECF244321}">
                <p14:modId xmlns:p14="http://schemas.microsoft.com/office/powerpoint/2010/main" val="866936821"/>
              </p:ext>
            </p:extLst>
          </p:nvPr>
        </p:nvGraphicFramePr>
        <p:xfrm>
          <a:off x="4499992" y="2321669"/>
          <a:ext cx="4407422" cy="2603337"/>
        </p:xfrm>
        <a:graphic>
          <a:graphicData uri="http://schemas.openxmlformats.org/drawingml/2006/chart">
            <c:chart xmlns:c="http://schemas.openxmlformats.org/drawingml/2006/chart" xmlns:r="http://schemas.openxmlformats.org/officeDocument/2006/relationships" r:id="rId4"/>
          </a:graphicData>
        </a:graphic>
      </p:graphicFrame>
      <p:sp>
        <p:nvSpPr>
          <p:cNvPr id="18" name="Prostokąt zaokrąglony 17"/>
          <p:cNvSpPr/>
          <p:nvPr/>
        </p:nvSpPr>
        <p:spPr>
          <a:xfrm>
            <a:off x="4733505" y="1196752"/>
            <a:ext cx="3965338" cy="836649"/>
          </a:xfrm>
          <a:prstGeom prst="roundRect">
            <a:avLst>
              <a:gd name="adj" fmla="val 0"/>
            </a:avLst>
          </a:prstGeom>
          <a:solidFill>
            <a:srgbClr val="5B7194">
              <a:alpha val="0"/>
            </a:srgbClr>
          </a:solidFill>
          <a:ln w="9525" cap="flat" cmpd="sng" algn="ctr">
            <a:noFill/>
            <a:prstDash val="solid"/>
          </a:ln>
          <a:effectLst/>
        </p:spPr>
        <p:txBody>
          <a:bodyPr rtlCol="0" anchor="ctr"/>
          <a:lstStyle/>
          <a:p>
            <a:pPr lvl="0" algn="just" fontAlgn="auto">
              <a:spcBef>
                <a:spcPts val="0"/>
              </a:spcBef>
              <a:spcAft>
                <a:spcPts val="0"/>
              </a:spcAft>
              <a:defRPr/>
            </a:pPr>
            <a:endParaRPr lang="en-GB" sz="1000" kern="0" dirty="0">
              <a:solidFill>
                <a:srgbClr val="000066"/>
              </a:solidFill>
              <a:latin typeface="Calibri" pitchFamily="34" charset="0"/>
              <a:ea typeface="Arial Unicode MS" pitchFamily="34" charset="-128"/>
              <a:cs typeface="Arial Unicode MS" pitchFamily="34" charset="-128"/>
            </a:endParaRPr>
          </a:p>
        </p:txBody>
      </p:sp>
      <p:sp>
        <p:nvSpPr>
          <p:cNvPr id="16" name="Prostokąt zaokrąglony 15"/>
          <p:cNvSpPr/>
          <p:nvPr/>
        </p:nvSpPr>
        <p:spPr>
          <a:xfrm>
            <a:off x="266427" y="1196751"/>
            <a:ext cx="4120665" cy="827917"/>
          </a:xfrm>
          <a:prstGeom prst="roundRect">
            <a:avLst>
              <a:gd name="adj" fmla="val 0"/>
            </a:avLst>
          </a:prstGeom>
          <a:solidFill>
            <a:srgbClr val="5B7194">
              <a:alpha val="0"/>
            </a:srgbClr>
          </a:solidFill>
          <a:ln w="9525" cap="flat" cmpd="sng" algn="ctr">
            <a:noFill/>
            <a:prstDash val="solid"/>
          </a:ln>
          <a:effectLst/>
        </p:spPr>
        <p:txBody>
          <a:bodyPr rtlCol="0" anchor="ctr"/>
          <a:lstStyle/>
          <a:p>
            <a:pPr lvl="0" algn="just" fontAlgn="auto">
              <a:spcBef>
                <a:spcPts val="0"/>
              </a:spcBef>
              <a:spcAft>
                <a:spcPts val="0"/>
              </a:spcAft>
              <a:defRPr/>
            </a:pPr>
            <a:endParaRPr lang="en-GB" sz="1000" kern="0" dirty="0">
              <a:solidFill>
                <a:srgbClr val="000066"/>
              </a:solidFill>
              <a:latin typeface="Calibri" pitchFamily="34" charset="0"/>
              <a:ea typeface="Arial Unicode MS" pitchFamily="34" charset="-128"/>
              <a:cs typeface="Arial Unicode MS" pitchFamily="34" charset="-128"/>
            </a:endParaRPr>
          </a:p>
        </p:txBody>
      </p:sp>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12</a:t>
            </a:fld>
            <a:endParaRPr lang="en-GB" dirty="0"/>
          </a:p>
        </p:txBody>
      </p:sp>
      <p:sp>
        <p:nvSpPr>
          <p:cNvPr id="3" name="Symbol zastępczy tekstu 2"/>
          <p:cNvSpPr>
            <a:spLocks noGrp="1"/>
          </p:cNvSpPr>
          <p:nvPr>
            <p:ph type="body" idx="1"/>
          </p:nvPr>
        </p:nvSpPr>
        <p:spPr>
          <a:xfrm>
            <a:off x="610633" y="404664"/>
            <a:ext cx="7922180" cy="726353"/>
          </a:xfrm>
        </p:spPr>
        <p:txBody>
          <a:bodyPr/>
          <a:lstStyle/>
          <a:p>
            <a:pPr rtl="0"/>
            <a:r>
              <a:rPr lang="en-GB" dirty="0">
                <a:solidFill>
                  <a:schemeClr val="accent2">
                    <a:lumMod val="75000"/>
                  </a:schemeClr>
                </a:solidFill>
              </a:rPr>
              <a:t>Consistent approach to debtors − tools</a:t>
            </a:r>
          </a:p>
          <a:p>
            <a:pPr rtl="0"/>
            <a:r>
              <a:rPr lang="en-GB" sz="1600" dirty="0" err="1">
                <a:solidFill>
                  <a:srgbClr val="006089"/>
                </a:solidFill>
              </a:rPr>
              <a:t>ERIF</a:t>
            </a:r>
            <a:r>
              <a:rPr lang="en-GB" sz="1600" dirty="0">
                <a:solidFill>
                  <a:srgbClr val="006089"/>
                </a:solidFill>
              </a:rPr>
              <a:t> Debtor Register and Raven Law Firm</a:t>
            </a:r>
          </a:p>
        </p:txBody>
      </p:sp>
      <p:sp>
        <p:nvSpPr>
          <p:cNvPr id="7" name="pole tekstowe 62"/>
          <p:cNvSpPr txBox="1">
            <a:spLocks noChangeArrowheads="1"/>
          </p:cNvSpPr>
          <p:nvPr>
            <p:custDataLst>
              <p:tags r:id="rId1"/>
            </p:custDataLst>
          </p:nvPr>
        </p:nvSpPr>
        <p:spPr bwMode="auto">
          <a:xfrm flipH="1">
            <a:off x="4797424" y="4968874"/>
            <a:ext cx="4138613" cy="1124421"/>
          </a:xfrm>
          <a:prstGeom prst="rect">
            <a:avLst/>
          </a:prstGeom>
          <a:solidFill>
            <a:schemeClr val="bg2">
              <a:lumMod val="95000"/>
            </a:schemeClr>
          </a:solidFill>
          <a:ln>
            <a:noFill/>
          </a:ln>
          <a:extLst/>
        </p:spPr>
        <p:txBody>
          <a:bodyPr lIns="36000" tIns="0" rIns="36000" bIns="0"/>
          <a:lstStyle>
            <a:lvl1pPr marL="177800" indent="-177800" eaLnBrk="0" hangingPunct="0">
              <a:tabLst>
                <a:tab pos="355600" algn="l"/>
              </a:tabLst>
              <a:defRPr sz="1600">
                <a:solidFill>
                  <a:schemeClr val="tx1"/>
                </a:solidFill>
                <a:latin typeface="Calibri" pitchFamily="34" charset="0"/>
                <a:ea typeface="Arial Unicode MS" pitchFamily="34" charset="-128"/>
                <a:cs typeface="Arial Unicode MS" pitchFamily="34" charset="-128"/>
              </a:defRPr>
            </a:lvl1pPr>
            <a:lvl2pPr marL="742950" indent="-285750" eaLnBrk="0" hangingPunct="0">
              <a:tabLst>
                <a:tab pos="355600" algn="l"/>
              </a:tabLst>
              <a:defRPr sz="1600">
                <a:solidFill>
                  <a:schemeClr val="tx1"/>
                </a:solidFill>
                <a:latin typeface="Calibri" pitchFamily="34" charset="0"/>
                <a:ea typeface="Arial Unicode MS" pitchFamily="34" charset="-128"/>
                <a:cs typeface="Arial Unicode MS" pitchFamily="34" charset="-128"/>
              </a:defRPr>
            </a:lvl2pPr>
            <a:lvl3pPr marL="1143000" indent="-228600" eaLnBrk="0" hangingPunct="0">
              <a:tabLst>
                <a:tab pos="355600" algn="l"/>
              </a:tabLst>
              <a:defRPr sz="1600">
                <a:solidFill>
                  <a:schemeClr val="tx1"/>
                </a:solidFill>
                <a:latin typeface="Calibri" pitchFamily="34" charset="0"/>
                <a:ea typeface="Arial Unicode MS" pitchFamily="34" charset="-128"/>
                <a:cs typeface="Arial Unicode MS" pitchFamily="34" charset="-128"/>
              </a:defRPr>
            </a:lvl3pPr>
            <a:lvl4pPr marL="1600200" indent="-228600" eaLnBrk="0" hangingPunct="0">
              <a:tabLst>
                <a:tab pos="355600" algn="l"/>
              </a:tabLst>
              <a:defRPr sz="1600">
                <a:solidFill>
                  <a:schemeClr val="tx1"/>
                </a:solidFill>
                <a:latin typeface="Calibri" pitchFamily="34" charset="0"/>
                <a:ea typeface="Arial Unicode MS" pitchFamily="34" charset="-128"/>
                <a:cs typeface="Arial Unicode MS" pitchFamily="34" charset="-128"/>
              </a:defRPr>
            </a:lvl4pPr>
            <a:lvl5pPr marL="2057400" indent="-228600" eaLnBrk="0" hangingPunct="0">
              <a:tabLst>
                <a:tab pos="355600" algn="l"/>
              </a:tabLst>
              <a:defRPr sz="1600">
                <a:solidFill>
                  <a:schemeClr val="tx1"/>
                </a:solidFill>
                <a:latin typeface="Calibri" pitchFamily="34" charset="0"/>
                <a:ea typeface="Arial Unicode MS" pitchFamily="34" charset="-128"/>
                <a:cs typeface="Arial Unicode MS" pitchFamily="34" charset="-128"/>
              </a:defRPr>
            </a:lvl5pPr>
            <a:lvl6pPr marL="2514600" indent="-228600" eaLnBrk="0" fontAlgn="base" hangingPunct="0">
              <a:spcBef>
                <a:spcPct val="0"/>
              </a:spcBef>
              <a:spcAft>
                <a:spcPct val="0"/>
              </a:spcAft>
              <a:tabLst>
                <a:tab pos="355600" algn="l"/>
              </a:tabLst>
              <a:defRPr sz="1600">
                <a:solidFill>
                  <a:schemeClr val="tx1"/>
                </a:solidFill>
                <a:latin typeface="Calibri" pitchFamily="34" charset="0"/>
                <a:ea typeface="Arial Unicode MS" pitchFamily="34" charset="-128"/>
                <a:cs typeface="Arial Unicode MS" pitchFamily="34" charset="-128"/>
              </a:defRPr>
            </a:lvl6pPr>
            <a:lvl7pPr marL="2971800" indent="-228600" eaLnBrk="0" fontAlgn="base" hangingPunct="0">
              <a:spcBef>
                <a:spcPct val="0"/>
              </a:spcBef>
              <a:spcAft>
                <a:spcPct val="0"/>
              </a:spcAft>
              <a:tabLst>
                <a:tab pos="355600" algn="l"/>
              </a:tabLst>
              <a:defRPr sz="1600">
                <a:solidFill>
                  <a:schemeClr val="tx1"/>
                </a:solidFill>
                <a:latin typeface="Calibri" pitchFamily="34" charset="0"/>
                <a:ea typeface="Arial Unicode MS" pitchFamily="34" charset="-128"/>
                <a:cs typeface="Arial Unicode MS" pitchFamily="34" charset="-128"/>
              </a:defRPr>
            </a:lvl7pPr>
            <a:lvl8pPr marL="3429000" indent="-228600" eaLnBrk="0" fontAlgn="base" hangingPunct="0">
              <a:spcBef>
                <a:spcPct val="0"/>
              </a:spcBef>
              <a:spcAft>
                <a:spcPct val="0"/>
              </a:spcAft>
              <a:tabLst>
                <a:tab pos="355600" algn="l"/>
              </a:tabLst>
              <a:defRPr sz="1600">
                <a:solidFill>
                  <a:schemeClr val="tx1"/>
                </a:solidFill>
                <a:latin typeface="Calibri" pitchFamily="34" charset="0"/>
                <a:ea typeface="Arial Unicode MS" pitchFamily="34" charset="-128"/>
                <a:cs typeface="Arial Unicode MS" pitchFamily="34" charset="-128"/>
              </a:defRPr>
            </a:lvl8pPr>
            <a:lvl9pPr marL="3886200" indent="-228600" eaLnBrk="0" fontAlgn="base" hangingPunct="0">
              <a:spcBef>
                <a:spcPct val="0"/>
              </a:spcBef>
              <a:spcAft>
                <a:spcPct val="0"/>
              </a:spcAft>
              <a:tabLst>
                <a:tab pos="355600" algn="l"/>
              </a:tabLst>
              <a:defRPr sz="1600">
                <a:solidFill>
                  <a:schemeClr val="tx1"/>
                </a:solidFill>
                <a:latin typeface="Calibri" pitchFamily="34" charset="0"/>
                <a:ea typeface="Arial Unicode MS" pitchFamily="34" charset="-128"/>
                <a:cs typeface="Arial Unicode MS" pitchFamily="34" charset="-128"/>
              </a:defRPr>
            </a:lvl9pPr>
          </a:lstStyle>
          <a:p>
            <a:pPr lvl="0" rtl="0" eaLnBrk="1" hangingPunct="1">
              <a:defRPr/>
            </a:pPr>
            <a:r>
              <a:rPr lang="en-GB" sz="1000" kern="0" dirty="0">
                <a:solidFill>
                  <a:schemeClr val="accent2">
                    <a:lumMod val="75000"/>
                  </a:schemeClr>
                </a:solidFill>
                <a:latin typeface="+mn-lt"/>
              </a:rPr>
              <a:t>Launch of e-Court and electronic simplified procedures in 2010:</a:t>
            </a:r>
          </a:p>
          <a:p>
            <a:pPr lvl="0" rtl="0" eaLnBrk="1" hangingPunct="1">
              <a:buFont typeface="Wingdings" panose="05000000000000000000" pitchFamily="2" charset="2"/>
              <a:buChar char="§"/>
              <a:defRPr/>
            </a:pPr>
            <a:r>
              <a:rPr lang="en-GB" sz="1000" kern="0" dirty="0">
                <a:solidFill>
                  <a:schemeClr val="accent2">
                    <a:lumMod val="75000"/>
                  </a:schemeClr>
                </a:solidFill>
                <a:latin typeface="+mn-lt"/>
              </a:rPr>
              <a:t>Lower unit cost of </a:t>
            </a:r>
            <a:r>
              <a:rPr lang="en-GB" sz="1000" kern="0">
                <a:solidFill>
                  <a:schemeClr val="accent2">
                    <a:lumMod val="75000"/>
                  </a:schemeClr>
                </a:solidFill>
                <a:latin typeface="+mn-lt"/>
              </a:rPr>
              <a:t>court proceedings,</a:t>
            </a:r>
            <a:endParaRPr lang="en-GB" sz="1000" kern="0" dirty="0">
              <a:solidFill>
                <a:schemeClr val="accent2">
                  <a:lumMod val="75000"/>
                </a:schemeClr>
              </a:solidFill>
              <a:latin typeface="+mn-lt"/>
            </a:endParaRPr>
          </a:p>
          <a:p>
            <a:pPr lvl="0" rtl="0" eaLnBrk="1" hangingPunct="1">
              <a:buFont typeface="Wingdings" panose="05000000000000000000" pitchFamily="2" charset="2"/>
              <a:buChar char="§"/>
              <a:defRPr/>
            </a:pPr>
            <a:r>
              <a:rPr lang="en-GB" sz="1000" kern="0" dirty="0">
                <a:solidFill>
                  <a:schemeClr val="accent2">
                    <a:lumMod val="75000"/>
                  </a:schemeClr>
                </a:solidFill>
                <a:latin typeface="+mn-lt"/>
              </a:rPr>
              <a:t>Streamlined administration procedures and duration of proceedings cut by nearly one-third (48 days).</a:t>
            </a:r>
          </a:p>
          <a:p>
            <a:pPr lvl="0" rtl="0" eaLnBrk="1" hangingPunct="1">
              <a:defRPr/>
            </a:pPr>
            <a:r>
              <a:rPr lang="en-GB" sz="1000" kern="0" dirty="0">
                <a:solidFill>
                  <a:schemeClr val="accent2">
                    <a:lumMod val="75000"/>
                  </a:schemeClr>
                </a:solidFill>
                <a:latin typeface="+mn-lt"/>
              </a:rPr>
              <a:t>Changes introduced in electronic simplified procedures in 2013 reduced the efficiency of </a:t>
            </a:r>
            <a:r>
              <a:rPr lang="en-GB" sz="1000" kern="0">
                <a:solidFill>
                  <a:schemeClr val="accent2">
                    <a:lumMod val="75000"/>
                  </a:schemeClr>
                </a:solidFill>
                <a:latin typeface="+mn-lt"/>
              </a:rPr>
              <a:t>Polish courts, </a:t>
            </a:r>
            <a:r>
              <a:rPr lang="en-GB" sz="1000" kern="0" dirty="0">
                <a:solidFill>
                  <a:schemeClr val="accent2">
                    <a:lumMod val="75000"/>
                  </a:schemeClr>
                </a:solidFill>
                <a:latin typeface="+mn-lt"/>
              </a:rPr>
              <a:t>which </a:t>
            </a:r>
            <a:r>
              <a:rPr lang="en-GB" sz="1000" b="1" kern="0" dirty="0">
                <a:solidFill>
                  <a:schemeClr val="accent2">
                    <a:lumMod val="75000"/>
                  </a:schemeClr>
                </a:solidFill>
                <a:latin typeface="+mn-lt"/>
              </a:rPr>
              <a:t>increases the role  of </a:t>
            </a:r>
            <a:r>
              <a:rPr lang="en-GB" sz="1000" b="1" kern="0" dirty="0" err="1">
                <a:solidFill>
                  <a:schemeClr val="accent2">
                    <a:lumMod val="75000"/>
                  </a:schemeClr>
                </a:solidFill>
                <a:latin typeface="+mn-lt"/>
              </a:rPr>
              <a:t>KRUK's</a:t>
            </a:r>
            <a:r>
              <a:rPr lang="en-GB" sz="1000" b="1" kern="0" dirty="0">
                <a:solidFill>
                  <a:schemeClr val="accent2">
                    <a:lumMod val="75000"/>
                  </a:schemeClr>
                </a:solidFill>
                <a:latin typeface="+mn-lt"/>
              </a:rPr>
              <a:t> amicable approach.</a:t>
            </a:r>
          </a:p>
        </p:txBody>
      </p:sp>
      <p:pic>
        <p:nvPicPr>
          <p:cNvPr id="8" name="Picture 30" descr="logo_RAV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1492" y="1290035"/>
            <a:ext cx="1284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67"/>
          <p:cNvSpPr txBox="1">
            <a:spLocks noChangeArrowheads="1"/>
          </p:cNvSpPr>
          <p:nvPr/>
        </p:nvSpPr>
        <p:spPr bwMode="auto">
          <a:xfrm>
            <a:off x="4387092" y="2309447"/>
            <a:ext cx="714747" cy="461665"/>
          </a:xfrm>
          <a:prstGeom prst="rect">
            <a:avLst/>
          </a:prstGeom>
          <a:noFill/>
          <a:ln w="9525">
            <a:noFill/>
            <a:miter lim="800000"/>
            <a:headEnd/>
            <a:tailEnd/>
          </a:ln>
          <a:effectLst>
            <a:prstShdw prst="shdw17" dist="17961" dir="2700000">
              <a:srgbClr val="B9BDE5">
                <a:gamma/>
                <a:shade val="60000"/>
                <a:invGamma/>
              </a:srgbClr>
            </a:prstShdw>
          </a:effectLst>
        </p:spPr>
        <p:txBody>
          <a:bodyPr wrap="square">
            <a:spAutoFit/>
          </a:bodyPr>
          <a:lstStyle/>
          <a:p>
            <a:pPr lvl="0" rtl="0">
              <a:spcBef>
                <a:spcPct val="50000"/>
              </a:spcBef>
              <a:defRPr/>
            </a:pPr>
            <a:r>
              <a:rPr lang="en-GB" sz="800" b="1" kern="0" dirty="0">
                <a:solidFill>
                  <a:schemeClr val="accent4">
                    <a:lumMod val="50000"/>
                  </a:schemeClr>
                </a:solidFill>
              </a:rPr>
              <a:t>Number of debt cases ('000)</a:t>
            </a:r>
          </a:p>
        </p:txBody>
      </p:sp>
      <p:sp>
        <p:nvSpPr>
          <p:cNvPr id="10" name="Text Box 268"/>
          <p:cNvSpPr txBox="1">
            <a:spLocks noChangeArrowheads="1"/>
          </p:cNvSpPr>
          <p:nvPr/>
        </p:nvSpPr>
        <p:spPr bwMode="auto">
          <a:xfrm>
            <a:off x="8028384" y="2325492"/>
            <a:ext cx="938460" cy="461665"/>
          </a:xfrm>
          <a:prstGeom prst="rect">
            <a:avLst/>
          </a:prstGeom>
          <a:noFill/>
          <a:ln w="9525">
            <a:noFill/>
            <a:miter lim="800000"/>
            <a:headEnd/>
            <a:tailEnd/>
          </a:ln>
          <a:effectLst>
            <a:prstShdw prst="shdw17" dist="17961" dir="2700000">
              <a:srgbClr val="B9BDE5">
                <a:gamma/>
                <a:shade val="60000"/>
                <a:invGamma/>
              </a:srgbClr>
            </a:prstShdw>
          </a:effectLst>
        </p:spPr>
        <p:txBody>
          <a:bodyPr wrap="square">
            <a:spAutoFit/>
          </a:bodyPr>
          <a:lstStyle/>
          <a:p>
            <a:pPr lvl="0" algn="r" rtl="0">
              <a:defRPr/>
            </a:pPr>
            <a:r>
              <a:rPr lang="en-GB" sz="800" b="1" kern="0" dirty="0">
                <a:solidFill>
                  <a:schemeClr val="accent2">
                    <a:lumMod val="75000"/>
                  </a:schemeClr>
                </a:solidFill>
              </a:rPr>
              <a:t>Recovered amount</a:t>
            </a:r>
          </a:p>
          <a:p>
            <a:pPr lvl="0" algn="r" rtl="0">
              <a:defRPr/>
            </a:pPr>
            <a:r>
              <a:rPr lang="en-GB" sz="800" b="1" kern="0" dirty="0">
                <a:solidFill>
                  <a:schemeClr val="accent2">
                    <a:lumMod val="75000"/>
                  </a:schemeClr>
                </a:solidFill>
              </a:rPr>
              <a:t>(PLNm)</a:t>
            </a:r>
          </a:p>
        </p:txBody>
      </p:sp>
      <p:sp>
        <p:nvSpPr>
          <p:cNvPr id="11" name="pole tekstowe 62"/>
          <p:cNvSpPr txBox="1">
            <a:spLocks noChangeArrowheads="1"/>
          </p:cNvSpPr>
          <p:nvPr>
            <p:custDataLst>
              <p:tags r:id="rId2"/>
            </p:custDataLst>
          </p:nvPr>
        </p:nvSpPr>
        <p:spPr bwMode="auto">
          <a:xfrm flipH="1">
            <a:off x="4433316" y="2193875"/>
            <a:ext cx="453352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0" rIns="36000" bIns="0"/>
          <a:lstStyle>
            <a:lvl1pPr marL="177800" indent="-177800" eaLnBrk="0" hangingPunct="0">
              <a:tabLst>
                <a:tab pos="355600" algn="l"/>
              </a:tabLst>
              <a:defRPr sz="1600">
                <a:solidFill>
                  <a:schemeClr val="tx1"/>
                </a:solidFill>
                <a:latin typeface="Calibri" pitchFamily="34" charset="0"/>
                <a:ea typeface="Arial Unicode MS" pitchFamily="34" charset="-128"/>
                <a:cs typeface="Arial Unicode MS" pitchFamily="34" charset="-128"/>
              </a:defRPr>
            </a:lvl1pPr>
            <a:lvl2pPr marL="742950" indent="-285750" eaLnBrk="0" hangingPunct="0">
              <a:tabLst>
                <a:tab pos="355600" algn="l"/>
              </a:tabLst>
              <a:defRPr sz="1600">
                <a:solidFill>
                  <a:schemeClr val="tx1"/>
                </a:solidFill>
                <a:latin typeface="Calibri" pitchFamily="34" charset="0"/>
                <a:ea typeface="Arial Unicode MS" pitchFamily="34" charset="-128"/>
                <a:cs typeface="Arial Unicode MS" pitchFamily="34" charset="-128"/>
              </a:defRPr>
            </a:lvl2pPr>
            <a:lvl3pPr marL="1143000" indent="-228600" eaLnBrk="0" hangingPunct="0">
              <a:tabLst>
                <a:tab pos="355600" algn="l"/>
              </a:tabLst>
              <a:defRPr sz="1600">
                <a:solidFill>
                  <a:schemeClr val="tx1"/>
                </a:solidFill>
                <a:latin typeface="Calibri" pitchFamily="34" charset="0"/>
                <a:ea typeface="Arial Unicode MS" pitchFamily="34" charset="-128"/>
                <a:cs typeface="Arial Unicode MS" pitchFamily="34" charset="-128"/>
              </a:defRPr>
            </a:lvl3pPr>
            <a:lvl4pPr marL="1600200" indent="-228600" eaLnBrk="0" hangingPunct="0">
              <a:tabLst>
                <a:tab pos="355600" algn="l"/>
              </a:tabLst>
              <a:defRPr sz="1600">
                <a:solidFill>
                  <a:schemeClr val="tx1"/>
                </a:solidFill>
                <a:latin typeface="Calibri" pitchFamily="34" charset="0"/>
                <a:ea typeface="Arial Unicode MS" pitchFamily="34" charset="-128"/>
                <a:cs typeface="Arial Unicode MS" pitchFamily="34" charset="-128"/>
              </a:defRPr>
            </a:lvl4pPr>
            <a:lvl5pPr marL="2057400" indent="-228600" eaLnBrk="0" hangingPunct="0">
              <a:tabLst>
                <a:tab pos="355600" algn="l"/>
              </a:tabLst>
              <a:defRPr sz="1600">
                <a:solidFill>
                  <a:schemeClr val="tx1"/>
                </a:solidFill>
                <a:latin typeface="Calibri" pitchFamily="34" charset="0"/>
                <a:ea typeface="Arial Unicode MS" pitchFamily="34" charset="-128"/>
                <a:cs typeface="Arial Unicode MS" pitchFamily="34" charset="-128"/>
              </a:defRPr>
            </a:lvl5pPr>
            <a:lvl6pPr marL="2514600" indent="-228600" eaLnBrk="0" fontAlgn="base" hangingPunct="0">
              <a:spcBef>
                <a:spcPct val="0"/>
              </a:spcBef>
              <a:spcAft>
                <a:spcPct val="0"/>
              </a:spcAft>
              <a:tabLst>
                <a:tab pos="355600" algn="l"/>
              </a:tabLst>
              <a:defRPr sz="1600">
                <a:solidFill>
                  <a:schemeClr val="tx1"/>
                </a:solidFill>
                <a:latin typeface="Calibri" pitchFamily="34" charset="0"/>
                <a:ea typeface="Arial Unicode MS" pitchFamily="34" charset="-128"/>
                <a:cs typeface="Arial Unicode MS" pitchFamily="34" charset="-128"/>
              </a:defRPr>
            </a:lvl6pPr>
            <a:lvl7pPr marL="2971800" indent="-228600" eaLnBrk="0" fontAlgn="base" hangingPunct="0">
              <a:spcBef>
                <a:spcPct val="0"/>
              </a:spcBef>
              <a:spcAft>
                <a:spcPct val="0"/>
              </a:spcAft>
              <a:tabLst>
                <a:tab pos="355600" algn="l"/>
              </a:tabLst>
              <a:defRPr sz="1600">
                <a:solidFill>
                  <a:schemeClr val="tx1"/>
                </a:solidFill>
                <a:latin typeface="Calibri" pitchFamily="34" charset="0"/>
                <a:ea typeface="Arial Unicode MS" pitchFamily="34" charset="-128"/>
                <a:cs typeface="Arial Unicode MS" pitchFamily="34" charset="-128"/>
              </a:defRPr>
            </a:lvl7pPr>
            <a:lvl8pPr marL="3429000" indent="-228600" eaLnBrk="0" fontAlgn="base" hangingPunct="0">
              <a:spcBef>
                <a:spcPct val="0"/>
              </a:spcBef>
              <a:spcAft>
                <a:spcPct val="0"/>
              </a:spcAft>
              <a:tabLst>
                <a:tab pos="355600" algn="l"/>
              </a:tabLst>
              <a:defRPr sz="1600">
                <a:solidFill>
                  <a:schemeClr val="tx1"/>
                </a:solidFill>
                <a:latin typeface="Calibri" pitchFamily="34" charset="0"/>
                <a:ea typeface="Arial Unicode MS" pitchFamily="34" charset="-128"/>
                <a:cs typeface="Arial Unicode MS" pitchFamily="34" charset="-128"/>
              </a:defRPr>
            </a:lvl8pPr>
            <a:lvl9pPr marL="3886200" indent="-228600" eaLnBrk="0" fontAlgn="base" hangingPunct="0">
              <a:spcBef>
                <a:spcPct val="0"/>
              </a:spcBef>
              <a:spcAft>
                <a:spcPct val="0"/>
              </a:spcAft>
              <a:tabLst>
                <a:tab pos="355600" algn="l"/>
              </a:tabLst>
              <a:defRPr sz="1600">
                <a:solidFill>
                  <a:schemeClr val="tx1"/>
                </a:solidFill>
                <a:latin typeface="Calibri" pitchFamily="34" charset="0"/>
                <a:ea typeface="Arial Unicode MS" pitchFamily="34" charset="-128"/>
                <a:cs typeface="Arial Unicode MS" pitchFamily="34" charset="-128"/>
              </a:defRPr>
            </a:lvl9pPr>
          </a:lstStyle>
          <a:p>
            <a:pPr lvl="0" algn="ctr" rtl="0" eaLnBrk="1" fontAlgn="auto" hangingPunct="1">
              <a:lnSpc>
                <a:spcPct val="90000"/>
              </a:lnSpc>
              <a:spcBef>
                <a:spcPts val="0"/>
              </a:spcBef>
              <a:spcAft>
                <a:spcPts val="0"/>
              </a:spcAft>
              <a:buClr>
                <a:srgbClr val="C0C0C0"/>
              </a:buClr>
              <a:defRPr/>
            </a:pPr>
            <a:r>
              <a:rPr lang="en-GB" sz="1000" b="1" kern="0" dirty="0">
                <a:solidFill>
                  <a:schemeClr val="accent2">
                    <a:lumMod val="75000"/>
                  </a:schemeClr>
                </a:solidFill>
                <a:latin typeface="Arial" charset="0"/>
                <a:ea typeface="+mn-ea"/>
                <a:cs typeface="+mn-cs"/>
              </a:rPr>
              <a:t>Number of cases filed and amounts recovered</a:t>
            </a:r>
          </a:p>
        </p:txBody>
      </p:sp>
      <p:sp>
        <p:nvSpPr>
          <p:cNvPr id="12" name="Rectangle 38"/>
          <p:cNvSpPr>
            <a:spLocks noChangeArrowheads="1"/>
          </p:cNvSpPr>
          <p:nvPr/>
        </p:nvSpPr>
        <p:spPr bwMode="auto">
          <a:xfrm>
            <a:off x="251520" y="4797152"/>
            <a:ext cx="4135574" cy="1296144"/>
          </a:xfrm>
          <a:prstGeom prst="rect">
            <a:avLst/>
          </a:prstGeom>
          <a:solidFill>
            <a:schemeClr val="bg2">
              <a:lumMod val="95000"/>
            </a:schemeClr>
          </a:solidFill>
          <a:ln w="19050">
            <a:noFill/>
            <a:miter lim="800000"/>
            <a:headEnd/>
            <a:tailEnd/>
          </a:ln>
          <a:extLst/>
        </p:spPr>
        <p:txBody>
          <a:bodyPr anchor="ctr"/>
          <a:lstStyle/>
          <a:p>
            <a:pPr marL="171450" lvl="0" indent="-171450" rtl="0">
              <a:buClr>
                <a:schemeClr val="accent2">
                  <a:lumMod val="75000"/>
                </a:schemeClr>
              </a:buClr>
              <a:buFont typeface="Wingdings" panose="05000000000000000000" pitchFamily="2" charset="2"/>
              <a:buChar char="§"/>
              <a:defRPr/>
            </a:pPr>
            <a:r>
              <a:rPr lang="en-GB" sz="1000" kern="0" dirty="0">
                <a:solidFill>
                  <a:schemeClr val="accent4">
                    <a:lumMod val="50000"/>
                  </a:schemeClr>
                </a:solidFill>
              </a:rPr>
              <a:t>Several million debtors entered in the credit </a:t>
            </a:r>
            <a:r>
              <a:rPr lang="pl-PL" sz="1000" kern="0" dirty="0" err="1">
                <a:solidFill>
                  <a:schemeClr val="accent4">
                    <a:lumMod val="50000"/>
                  </a:schemeClr>
                </a:solidFill>
              </a:rPr>
              <a:t>information</a:t>
            </a:r>
            <a:r>
              <a:rPr lang="pl-PL" sz="1000" kern="0" dirty="0">
                <a:solidFill>
                  <a:schemeClr val="accent4">
                    <a:lumMod val="50000"/>
                  </a:schemeClr>
                </a:solidFill>
              </a:rPr>
              <a:t> </a:t>
            </a:r>
            <a:r>
              <a:rPr lang="pl-PL" sz="1000" kern="0" dirty="0" err="1">
                <a:solidFill>
                  <a:schemeClr val="accent4">
                    <a:lumMod val="50000"/>
                  </a:schemeClr>
                </a:solidFill>
              </a:rPr>
              <a:t>bureau</a:t>
            </a:r>
            <a:r>
              <a:rPr lang="en-GB" sz="1000" kern="0" dirty="0">
                <a:solidFill>
                  <a:schemeClr val="accent4">
                    <a:lumMod val="50000"/>
                  </a:schemeClr>
                </a:solidFill>
              </a:rPr>
              <a:t>'s databases over the next few years</a:t>
            </a:r>
          </a:p>
          <a:p>
            <a:pPr marL="171450" lvl="0" indent="-171450" rtl="0">
              <a:buClr>
                <a:schemeClr val="accent2">
                  <a:lumMod val="75000"/>
                </a:schemeClr>
              </a:buClr>
              <a:buFont typeface="Wingdings" panose="05000000000000000000" pitchFamily="2" charset="2"/>
              <a:buChar char="§"/>
              <a:defRPr/>
            </a:pPr>
            <a:r>
              <a:rPr lang="en-GB" sz="1000" kern="0" dirty="0">
                <a:solidFill>
                  <a:schemeClr val="accent4">
                    <a:lumMod val="50000"/>
                  </a:schemeClr>
                </a:solidFill>
              </a:rPr>
              <a:t>Growing scale and effectiveness of </a:t>
            </a:r>
            <a:r>
              <a:rPr lang="en-GB" sz="1000" kern="0" dirty="0" err="1">
                <a:solidFill>
                  <a:schemeClr val="accent4">
                    <a:lumMod val="50000"/>
                  </a:schemeClr>
                </a:solidFill>
              </a:rPr>
              <a:t>ERIF</a:t>
            </a:r>
            <a:endParaRPr lang="en-GB" sz="1000" kern="0" dirty="0">
              <a:solidFill>
                <a:schemeClr val="accent4">
                  <a:lumMod val="50000"/>
                </a:schemeClr>
              </a:solidFill>
            </a:endParaRPr>
          </a:p>
          <a:p>
            <a:pPr marL="171450" lvl="0" indent="-171450" rtl="0">
              <a:buClr>
                <a:schemeClr val="accent2">
                  <a:lumMod val="75000"/>
                </a:schemeClr>
              </a:buClr>
              <a:buFont typeface="Wingdings" panose="05000000000000000000" pitchFamily="2" charset="2"/>
              <a:buChar char="§"/>
              <a:defRPr/>
            </a:pPr>
            <a:r>
              <a:rPr lang="en-GB" sz="1000" kern="0" dirty="0">
                <a:solidFill>
                  <a:schemeClr val="accent4">
                    <a:lumMod val="50000"/>
                  </a:schemeClr>
                </a:solidFill>
              </a:rPr>
              <a:t>Opening to other client types (creditors) and cases whose data may be entered in the database</a:t>
            </a:r>
          </a:p>
          <a:p>
            <a:pPr marL="171450" lvl="0" indent="-171450" rtl="0">
              <a:buClr>
                <a:schemeClr val="accent2">
                  <a:lumMod val="75000"/>
                </a:schemeClr>
              </a:buClr>
              <a:buFont typeface="Wingdings" panose="05000000000000000000" pitchFamily="2" charset="2"/>
              <a:buChar char="§"/>
              <a:defRPr/>
            </a:pPr>
            <a:r>
              <a:rPr lang="en-GB" sz="1000" kern="0" dirty="0">
                <a:solidFill>
                  <a:schemeClr val="accent4">
                    <a:lumMod val="50000"/>
                  </a:schemeClr>
                </a:solidFill>
              </a:rPr>
              <a:t>Higher demand for credit information</a:t>
            </a:r>
          </a:p>
          <a:p>
            <a:pPr marL="171450" lvl="0" indent="-171450" rtl="0">
              <a:buClr>
                <a:schemeClr val="accent2">
                  <a:lumMod val="75000"/>
                </a:schemeClr>
              </a:buClr>
              <a:buFont typeface="Wingdings" panose="05000000000000000000" pitchFamily="2" charset="2"/>
              <a:buChar char="§"/>
              <a:defRPr/>
            </a:pPr>
            <a:r>
              <a:rPr lang="en-GB" sz="1000" kern="0" dirty="0">
                <a:solidFill>
                  <a:schemeClr val="accent4">
                    <a:lumMod val="50000"/>
                  </a:schemeClr>
                </a:solidFill>
              </a:rPr>
              <a:t>Promoting positive credit information as a mechanism boosting the financial credibility of Poles</a:t>
            </a:r>
          </a:p>
        </p:txBody>
      </p:sp>
      <p:sp>
        <p:nvSpPr>
          <p:cNvPr id="13" name="Prostokąt zaokrąglony 12"/>
          <p:cNvSpPr/>
          <p:nvPr/>
        </p:nvSpPr>
        <p:spPr>
          <a:xfrm>
            <a:off x="251519" y="2276872"/>
            <a:ext cx="4135574" cy="1900039"/>
          </a:xfrm>
          <a:prstGeom prst="roundRect">
            <a:avLst>
              <a:gd name="adj" fmla="val 0"/>
            </a:avLst>
          </a:prstGeom>
          <a:solidFill>
            <a:schemeClr val="bg2">
              <a:lumMod val="95000"/>
            </a:schemeClr>
          </a:solidFill>
          <a:ln w="9525" cap="flat" cmpd="sng" algn="ctr">
            <a:noFill/>
            <a:prstDash val="solid"/>
          </a:ln>
          <a:effectLst/>
        </p:spPr>
        <p:txBody>
          <a:bodyPr rtlCol="0" anchor="ctr"/>
          <a:lstStyle/>
          <a:p>
            <a:pPr marL="171450" lvl="0" indent="-171450" rtl="0">
              <a:buClr>
                <a:schemeClr val="accent2">
                  <a:lumMod val="75000"/>
                </a:schemeClr>
              </a:buClr>
              <a:buFont typeface="Wingdings" panose="05000000000000000000" pitchFamily="2" charset="2"/>
              <a:buChar char="§"/>
              <a:tabLst>
                <a:tab pos="355600" algn="l"/>
              </a:tabLst>
              <a:defRPr/>
            </a:pPr>
            <a:r>
              <a:rPr lang="en-GB" sz="1000" kern="0" dirty="0">
                <a:solidFill>
                  <a:schemeClr val="accent2">
                    <a:lumMod val="75000"/>
                  </a:schemeClr>
                </a:solidFill>
              </a:rPr>
              <a:t>Database containing information about </a:t>
            </a:r>
            <a:r>
              <a:rPr lang="pl-PL" sz="1000" kern="0" dirty="0">
                <a:solidFill>
                  <a:schemeClr val="accent2">
                    <a:lumMod val="75000"/>
                  </a:schemeClr>
                </a:solidFill>
              </a:rPr>
              <a:t>5</a:t>
            </a:r>
            <a:r>
              <a:rPr lang="en-GB" sz="1000" kern="0" dirty="0">
                <a:solidFill>
                  <a:schemeClr val="accent2">
                    <a:lumMod val="75000"/>
                  </a:schemeClr>
                </a:solidFill>
              </a:rPr>
              <a:t>.</a:t>
            </a:r>
            <a:r>
              <a:rPr lang="pl-PL" sz="1000" kern="0" dirty="0">
                <a:solidFill>
                  <a:schemeClr val="accent2">
                    <a:lumMod val="75000"/>
                  </a:schemeClr>
                </a:solidFill>
              </a:rPr>
              <a:t>1</a:t>
            </a:r>
            <a:r>
              <a:rPr lang="en-GB" sz="1000" kern="0" dirty="0">
                <a:solidFill>
                  <a:schemeClr val="accent2">
                    <a:lumMod val="75000"/>
                  </a:schemeClr>
                </a:solidFill>
              </a:rPr>
              <a:t>m debts</a:t>
            </a:r>
            <a:r>
              <a:rPr lang="pl-PL" sz="1000" kern="0" dirty="0">
                <a:solidFill>
                  <a:schemeClr val="accent2">
                    <a:lumMod val="75000"/>
                  </a:schemeClr>
                </a:solidFill>
              </a:rPr>
              <a:t>.</a:t>
            </a:r>
            <a:r>
              <a:rPr lang="en-GB" sz="1000" kern="0" dirty="0">
                <a:solidFill>
                  <a:schemeClr val="accent2">
                    <a:lumMod val="75000"/>
                  </a:schemeClr>
                </a:solidFill>
              </a:rPr>
              <a:t> Ability to use the agency as a debt collection support tool since June 14th 2010:</a:t>
            </a:r>
          </a:p>
          <a:p>
            <a:pPr marL="628650" lvl="1" indent="-171450" rtl="0">
              <a:buClr>
                <a:schemeClr val="accent2">
                  <a:lumMod val="75000"/>
                </a:schemeClr>
              </a:buClr>
              <a:buFont typeface="Wingdings" panose="05000000000000000000" pitchFamily="2" charset="2"/>
              <a:buChar char="§"/>
              <a:tabLst>
                <a:tab pos="355600" algn="l"/>
              </a:tabLst>
              <a:defRPr/>
            </a:pPr>
            <a:r>
              <a:rPr lang="en-GB" sz="1000" kern="0" dirty="0">
                <a:solidFill>
                  <a:schemeClr val="accent2">
                    <a:lumMod val="75000"/>
                  </a:schemeClr>
                </a:solidFill>
              </a:rPr>
              <a:t>Debtor control = ERIF entry + amicable settlement process,</a:t>
            </a:r>
          </a:p>
          <a:p>
            <a:pPr marL="628650" lvl="1" indent="-171450" rtl="0">
              <a:buClr>
                <a:schemeClr val="accent2">
                  <a:lumMod val="75000"/>
                </a:schemeClr>
              </a:buClr>
              <a:buFont typeface="Wingdings" panose="05000000000000000000" pitchFamily="2" charset="2"/>
              <a:buChar char="§"/>
              <a:tabLst>
                <a:tab pos="355600" algn="l"/>
              </a:tabLst>
              <a:defRPr/>
            </a:pPr>
            <a:r>
              <a:rPr lang="en-GB" sz="1000" kern="0" dirty="0">
                <a:solidFill>
                  <a:schemeClr val="accent2">
                    <a:lumMod val="75000"/>
                  </a:schemeClr>
                </a:solidFill>
              </a:rPr>
              <a:t>Efficient pressure-exerting tool for time-barred debts,</a:t>
            </a:r>
          </a:p>
          <a:p>
            <a:pPr marL="628650" lvl="1" indent="-171450" rtl="0">
              <a:buClr>
                <a:schemeClr val="accent2">
                  <a:lumMod val="75000"/>
                </a:schemeClr>
              </a:buClr>
              <a:buFont typeface="Wingdings" panose="05000000000000000000" pitchFamily="2" charset="2"/>
              <a:buChar char="§"/>
              <a:tabLst>
                <a:tab pos="355600" algn="l"/>
              </a:tabLst>
              <a:defRPr/>
            </a:pPr>
            <a:r>
              <a:rPr lang="en-GB" sz="1000" kern="0" dirty="0">
                <a:solidFill>
                  <a:schemeClr val="accent2">
                    <a:lumMod val="75000"/>
                  </a:schemeClr>
                </a:solidFill>
              </a:rPr>
              <a:t>ERIF’s improved effectiveness means higher effectiveness of the Group’s debt collection processes,</a:t>
            </a:r>
          </a:p>
          <a:p>
            <a:pPr marL="628650" lvl="1" indent="-171450" rtl="0">
              <a:buClr>
                <a:schemeClr val="accent2">
                  <a:lumMod val="75000"/>
                </a:schemeClr>
              </a:buClr>
              <a:buFont typeface="Wingdings" panose="05000000000000000000" pitchFamily="2" charset="2"/>
              <a:buChar char="§"/>
              <a:tabLst>
                <a:tab pos="355600" algn="l"/>
              </a:tabLst>
              <a:defRPr/>
            </a:pPr>
            <a:r>
              <a:rPr lang="en-GB" sz="1000" kern="0" dirty="0">
                <a:solidFill>
                  <a:schemeClr val="accent2">
                    <a:lumMod val="75000"/>
                  </a:schemeClr>
                </a:solidFill>
              </a:rPr>
              <a:t>Building a positive credit history of people who have repaid their debt under settlement.</a:t>
            </a:r>
          </a:p>
        </p:txBody>
      </p:sp>
      <p:pic>
        <p:nvPicPr>
          <p:cNvPr id="14" name="Picture 35" descr="ERIF_nowe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116" y="1403164"/>
            <a:ext cx="116998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rostokąt zaokrąglony 14"/>
          <p:cNvSpPr/>
          <p:nvPr/>
        </p:nvSpPr>
        <p:spPr>
          <a:xfrm>
            <a:off x="1547663" y="1196753"/>
            <a:ext cx="2839429" cy="827917"/>
          </a:xfrm>
          <a:prstGeom prst="roundRect">
            <a:avLst>
              <a:gd name="adj" fmla="val 0"/>
            </a:avLst>
          </a:prstGeom>
          <a:solidFill>
            <a:schemeClr val="bg2">
              <a:lumMod val="95000"/>
            </a:schemeClr>
          </a:solidFill>
          <a:ln w="9525" cap="flat" cmpd="sng" algn="ctr">
            <a:noFill/>
            <a:prstDash val="solid"/>
          </a:ln>
          <a:effectLst/>
        </p:spPr>
        <p:txBody>
          <a:bodyPr rtlCol="0" anchor="ctr"/>
          <a:lstStyle/>
          <a:p>
            <a:pPr lvl="0" rtl="0">
              <a:defRPr/>
            </a:pPr>
            <a:r>
              <a:rPr lang="en-GB" sz="1000" kern="0" dirty="0">
                <a:solidFill>
                  <a:schemeClr val="accent2">
                    <a:lumMod val="75000"/>
                  </a:schemeClr>
                </a:solidFill>
                <a:latin typeface="Calibri" pitchFamily="34" charset="0"/>
                <a:ea typeface="Arial Unicode MS" pitchFamily="34" charset="-128"/>
                <a:cs typeface="Arial Unicode MS" pitchFamily="34" charset="-128"/>
              </a:rPr>
              <a:t>ERIF collects and provides information on debtors, as well as on consumers who are timely</a:t>
            </a:r>
            <a:r>
              <a:rPr lang="pl-PL" sz="1000" kern="0" dirty="0">
                <a:solidFill>
                  <a:schemeClr val="accent2">
                    <a:lumMod val="75000"/>
                  </a:schemeClr>
                </a:solidFill>
                <a:latin typeface="Calibri" pitchFamily="34" charset="0"/>
                <a:ea typeface="Arial Unicode MS" pitchFamily="34" charset="-128"/>
                <a:cs typeface="Arial Unicode MS" pitchFamily="34" charset="-128"/>
              </a:rPr>
              <a:t> </a:t>
            </a:r>
            <a:r>
              <a:rPr lang="en-GB" sz="1000" kern="0" dirty="0">
                <a:solidFill>
                  <a:schemeClr val="accent2">
                    <a:lumMod val="75000"/>
                  </a:schemeClr>
                </a:solidFill>
                <a:latin typeface="Calibri" pitchFamily="34" charset="0"/>
                <a:ea typeface="Arial Unicode MS" pitchFamily="34" charset="-128"/>
                <a:cs typeface="Arial Unicode MS" pitchFamily="34" charset="-128"/>
              </a:rPr>
              <a:t>payers. There are only three such credit </a:t>
            </a:r>
            <a:r>
              <a:rPr lang="pl-PL" sz="1000" kern="0" dirty="0" err="1">
                <a:solidFill>
                  <a:schemeClr val="accent2">
                    <a:lumMod val="75000"/>
                  </a:schemeClr>
                </a:solidFill>
                <a:latin typeface="Calibri" pitchFamily="34" charset="0"/>
                <a:ea typeface="Arial Unicode MS" pitchFamily="34" charset="-128"/>
                <a:cs typeface="Arial Unicode MS" pitchFamily="34" charset="-128"/>
              </a:rPr>
              <a:t>information</a:t>
            </a:r>
            <a:r>
              <a:rPr lang="pl-PL" sz="1000" kern="0" dirty="0">
                <a:solidFill>
                  <a:schemeClr val="accent2">
                    <a:lumMod val="75000"/>
                  </a:schemeClr>
                </a:solidFill>
                <a:latin typeface="Calibri" pitchFamily="34" charset="0"/>
                <a:ea typeface="Arial Unicode MS" pitchFamily="34" charset="-128"/>
                <a:cs typeface="Arial Unicode MS" pitchFamily="34" charset="-128"/>
              </a:rPr>
              <a:t> </a:t>
            </a:r>
            <a:r>
              <a:rPr lang="pl-PL" sz="1000" kern="0" dirty="0" err="1">
                <a:solidFill>
                  <a:schemeClr val="accent2">
                    <a:lumMod val="75000"/>
                  </a:schemeClr>
                </a:solidFill>
                <a:latin typeface="Calibri" pitchFamily="34" charset="0"/>
                <a:ea typeface="Arial Unicode MS" pitchFamily="34" charset="-128"/>
                <a:cs typeface="Arial Unicode MS" pitchFamily="34" charset="-128"/>
              </a:rPr>
              <a:t>bureaus</a:t>
            </a:r>
            <a:r>
              <a:rPr lang="en-GB" sz="1000" kern="0" dirty="0">
                <a:solidFill>
                  <a:schemeClr val="accent2">
                    <a:lumMod val="75000"/>
                  </a:schemeClr>
                </a:solidFill>
                <a:latin typeface="Calibri" pitchFamily="34" charset="0"/>
                <a:ea typeface="Arial Unicode MS" pitchFamily="34" charset="-128"/>
                <a:cs typeface="Arial Unicode MS" pitchFamily="34" charset="-128"/>
              </a:rPr>
              <a:t> in Poland.</a:t>
            </a:r>
          </a:p>
        </p:txBody>
      </p:sp>
      <p:sp>
        <p:nvSpPr>
          <p:cNvPr id="17" name="Prostokąt zaokrąglony 16"/>
          <p:cNvSpPr/>
          <p:nvPr/>
        </p:nvSpPr>
        <p:spPr>
          <a:xfrm>
            <a:off x="5859414" y="1196753"/>
            <a:ext cx="2961058" cy="836648"/>
          </a:xfrm>
          <a:prstGeom prst="roundRect">
            <a:avLst>
              <a:gd name="adj" fmla="val 0"/>
            </a:avLst>
          </a:prstGeom>
          <a:solidFill>
            <a:schemeClr val="bg2">
              <a:lumMod val="95000"/>
            </a:schemeClr>
          </a:solidFill>
          <a:ln w="9525" cap="flat" cmpd="sng" algn="ctr">
            <a:noFill/>
            <a:prstDash val="solid"/>
          </a:ln>
          <a:effectLst/>
        </p:spPr>
        <p:txBody>
          <a:bodyPr rtlCol="0" anchor="ctr"/>
          <a:lstStyle/>
          <a:p>
            <a:pPr lvl="0" rtl="0">
              <a:tabLst>
                <a:tab pos="1257300" algn="l"/>
              </a:tabLst>
              <a:defRPr/>
            </a:pPr>
            <a:r>
              <a:rPr lang="en-GB" sz="1000" kern="0" dirty="0">
                <a:solidFill>
                  <a:schemeClr val="accent2">
                    <a:lumMod val="75000"/>
                  </a:schemeClr>
                </a:solidFill>
                <a:ea typeface="Arial Unicode MS" pitchFamily="34" charset="-128"/>
                <a:cs typeface="Arial Unicode MS" pitchFamily="34" charset="-128"/>
              </a:rPr>
              <a:t>Poland’s leading debt collection law firm, </a:t>
            </a:r>
          </a:p>
          <a:p>
            <a:pPr lvl="0" rtl="0">
              <a:tabLst>
                <a:tab pos="1257300" algn="l"/>
              </a:tabLst>
              <a:defRPr/>
            </a:pPr>
            <a:r>
              <a:rPr lang="en-GB" sz="1000" kern="0" dirty="0">
                <a:solidFill>
                  <a:schemeClr val="accent2">
                    <a:lumMod val="75000"/>
                  </a:schemeClr>
                </a:solidFill>
                <a:ea typeface="Arial Unicode MS" pitchFamily="34" charset="-128"/>
                <a:cs typeface="Arial Unicode MS" pitchFamily="34" charset="-128"/>
              </a:rPr>
              <a:t>with </a:t>
            </a:r>
            <a:r>
              <a:rPr lang="pl-PL" sz="1000" kern="0" dirty="0">
                <a:solidFill>
                  <a:srgbClr val="006089"/>
                </a:solidFill>
                <a:ea typeface="Arial Unicode MS" pitchFamily="34" charset="-128"/>
                <a:cs typeface="Arial Unicode MS" pitchFamily="34" charset="-128"/>
              </a:rPr>
              <a:t>500</a:t>
            </a:r>
            <a:r>
              <a:rPr lang="en-GB" sz="1000" kern="0" dirty="0">
                <a:solidFill>
                  <a:schemeClr val="accent2">
                    <a:lumMod val="75000"/>
                  </a:schemeClr>
                </a:solidFill>
                <a:ea typeface="Arial Unicode MS" pitchFamily="34" charset="-128"/>
                <a:cs typeface="Arial Unicode MS" pitchFamily="34" charset="-128"/>
              </a:rPr>
              <a:t> employees, supports the KRUK Group </a:t>
            </a:r>
          </a:p>
          <a:p>
            <a:pPr lvl="0" rtl="0">
              <a:tabLst>
                <a:tab pos="1257300" algn="l"/>
              </a:tabLst>
              <a:defRPr/>
            </a:pPr>
            <a:r>
              <a:rPr lang="en-GB" sz="1000" kern="0" dirty="0">
                <a:solidFill>
                  <a:schemeClr val="accent2">
                    <a:lumMod val="75000"/>
                  </a:schemeClr>
                </a:solidFill>
                <a:ea typeface="Arial Unicode MS" pitchFamily="34" charset="-128"/>
                <a:cs typeface="Arial Unicode MS" pitchFamily="34" charset="-128"/>
              </a:rPr>
              <a:t>and its clients, and has developed a proven platform </a:t>
            </a:r>
          </a:p>
          <a:p>
            <a:pPr lvl="0" rtl="0">
              <a:tabLst>
                <a:tab pos="1257300" algn="l"/>
              </a:tabLst>
              <a:defRPr/>
            </a:pPr>
            <a:r>
              <a:rPr lang="en-GB" sz="1000" kern="0" dirty="0">
                <a:solidFill>
                  <a:schemeClr val="accent2">
                    <a:lumMod val="75000"/>
                  </a:schemeClr>
                </a:solidFill>
                <a:ea typeface="Arial Unicode MS" pitchFamily="34" charset="-128"/>
                <a:cs typeface="Arial Unicode MS" pitchFamily="34" charset="-128"/>
              </a:rPr>
              <a:t>for cooperation with debt enforcement officers.</a:t>
            </a:r>
          </a:p>
        </p:txBody>
      </p:sp>
      <p:sp>
        <p:nvSpPr>
          <p:cNvPr id="19" name="Text Box 27"/>
          <p:cNvSpPr txBox="1">
            <a:spLocks noChangeArrowheads="1"/>
          </p:cNvSpPr>
          <p:nvPr/>
        </p:nvSpPr>
        <p:spPr bwMode="auto">
          <a:xfrm>
            <a:off x="1187625" y="4461128"/>
            <a:ext cx="2304256" cy="276999"/>
          </a:xfrm>
          <a:prstGeom prst="rect">
            <a:avLst/>
          </a:prstGeom>
          <a:solidFill>
            <a:schemeClr val="tx2"/>
          </a:solidFill>
          <a:ln w="9525">
            <a:noFill/>
            <a:miter lim="800000"/>
            <a:headEnd/>
            <a:tailEnd/>
          </a:ln>
          <a:effectLst/>
        </p:spPr>
        <p:txBody>
          <a:bodyPr wrap="square">
            <a:spAutoFit/>
          </a:bodyPr>
          <a:lstStyle/>
          <a:p>
            <a:pPr marL="177800" marR="0" lvl="0" indent="-177800" algn="ctr" defTabSz="914400" rtl="0" eaLnBrk="1" fontAlgn="auto" latinLnBrk="0" hangingPunct="1">
              <a:lnSpc>
                <a:spcPct val="100000"/>
              </a:lnSpc>
              <a:spcBef>
                <a:spcPts val="0"/>
              </a:spcBef>
              <a:spcAft>
                <a:spcPts val="0"/>
              </a:spcAft>
              <a:buClrTx/>
              <a:buSzTx/>
              <a:buFontTx/>
              <a:buNone/>
              <a:tabLst/>
              <a:defRPr/>
            </a:pPr>
            <a:r>
              <a:rPr lang="en-GB" sz="1200" b="1" kern="0" dirty="0" err="1">
                <a:solidFill>
                  <a:schemeClr val="bg1"/>
                </a:solidFill>
              </a:rPr>
              <a:t>ERIF</a:t>
            </a:r>
            <a:r>
              <a:rPr lang="en-GB" sz="1200" b="1" kern="0" dirty="0">
                <a:solidFill>
                  <a:schemeClr val="bg1"/>
                </a:solidFill>
              </a:rPr>
              <a:t> – effective tool</a:t>
            </a:r>
          </a:p>
        </p:txBody>
      </p:sp>
      <p:sp>
        <p:nvSpPr>
          <p:cNvPr id="20" name="Prostokąt 19"/>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20"/>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1002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13918" y="2243364"/>
            <a:ext cx="792088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13</a:t>
            </a:fld>
            <a:endParaRPr lang="en-GB" dirty="0"/>
          </a:p>
        </p:txBody>
      </p:sp>
      <p:sp>
        <p:nvSpPr>
          <p:cNvPr id="3" name="Tytuł 2"/>
          <p:cNvSpPr>
            <a:spLocks noGrp="1"/>
          </p:cNvSpPr>
          <p:nvPr>
            <p:ph type="title"/>
          </p:nvPr>
        </p:nvSpPr>
        <p:spPr>
          <a:xfrm>
            <a:off x="611189" y="1556870"/>
            <a:ext cx="7921624" cy="4464417"/>
          </a:xfrm>
        </p:spPr>
        <p:txBody>
          <a:bodyPr>
            <a:normAutofit/>
          </a:bodyPr>
          <a:lstStyle/>
          <a:p>
            <a:pPr rtl="0">
              <a:lnSpc>
                <a:spcPct val="150000"/>
              </a:lnSpc>
            </a:pPr>
            <a:r>
              <a:rPr lang="en-GB" dirty="0">
                <a:solidFill>
                  <a:schemeClr val="accent2">
                    <a:lumMod val="75000"/>
                  </a:schemeClr>
                </a:solidFill>
              </a:rPr>
              <a:t>Introduction</a:t>
            </a:r>
            <a:br>
              <a:rPr lang="en-GB" dirty="0"/>
            </a:br>
            <a:r>
              <a:rPr lang="en-GB" dirty="0">
                <a:solidFill>
                  <a:schemeClr val="bg1"/>
                </a:solidFill>
              </a:rPr>
              <a:t>Operating activities</a:t>
            </a:r>
            <a:br>
              <a:rPr lang="en-GB" dirty="0">
                <a:solidFill>
                  <a:schemeClr val="accent2">
                    <a:lumMod val="75000"/>
                  </a:schemeClr>
                </a:solidFill>
              </a:rPr>
            </a:br>
            <a:r>
              <a:rPr lang="en-GB" dirty="0">
                <a:solidFill>
                  <a:schemeClr val="accent2">
                    <a:lumMod val="75000"/>
                  </a:schemeClr>
                </a:solidFill>
              </a:rPr>
              <a:t>Market position</a:t>
            </a:r>
            <a:br>
              <a:rPr lang="en-GB" dirty="0">
                <a:solidFill>
                  <a:schemeClr val="accent2">
                    <a:lumMod val="75000"/>
                  </a:schemeClr>
                </a:solidFill>
              </a:rPr>
            </a:br>
            <a:r>
              <a:rPr lang="en-GB" dirty="0">
                <a:solidFill>
                  <a:schemeClr val="accent2">
                    <a:lumMod val="75000"/>
                  </a:schemeClr>
                </a:solidFill>
              </a:rPr>
              <a:t>Financial performance</a:t>
            </a:r>
            <a:br>
              <a:rPr lang="en-GB" dirty="0">
                <a:solidFill>
                  <a:schemeClr val="accent2">
                    <a:lumMod val="75000"/>
                  </a:schemeClr>
                </a:solidFill>
              </a:rPr>
            </a:br>
            <a:r>
              <a:rPr lang="en-GB" dirty="0">
                <a:solidFill>
                  <a:schemeClr val="accent2">
                    <a:lumMod val="75000"/>
                  </a:schemeClr>
                </a:solidFill>
              </a:rPr>
              <a:t>Strategy and summary</a:t>
            </a:r>
            <a:br>
              <a:rPr lang="en-GB" dirty="0">
                <a:solidFill>
                  <a:schemeClr val="accent2">
                    <a:lumMod val="75000"/>
                  </a:schemeClr>
                </a:solidFill>
              </a:rPr>
            </a:br>
            <a:r>
              <a:rPr lang="en-GB" dirty="0">
                <a:solidFill>
                  <a:schemeClr val="accent2">
                    <a:lumMod val="75000"/>
                  </a:schemeClr>
                </a:solidFill>
              </a:rPr>
              <a:t>Appendices</a:t>
            </a:r>
          </a:p>
        </p:txBody>
      </p:sp>
      <p:sp>
        <p:nvSpPr>
          <p:cNvPr id="4" name="Symbol zastępczy tekstu 3"/>
          <p:cNvSpPr>
            <a:spLocks noGrp="1"/>
          </p:cNvSpPr>
          <p:nvPr>
            <p:ph type="body" idx="1"/>
          </p:nvPr>
        </p:nvSpPr>
        <p:spPr>
          <a:xfrm>
            <a:off x="611189" y="404664"/>
            <a:ext cx="7921624" cy="430887"/>
          </a:xfrm>
        </p:spPr>
        <p:txBody>
          <a:bodyPr/>
          <a:lstStyle/>
          <a:p>
            <a:pPr rtl="0"/>
            <a:r>
              <a:rPr lang="en-GB" dirty="0">
                <a:solidFill>
                  <a:schemeClr val="accent2">
                    <a:lumMod val="75000"/>
                  </a:schemeClr>
                </a:solidFill>
              </a:rPr>
              <a:t>Agenda</a:t>
            </a:r>
          </a:p>
        </p:txBody>
      </p:sp>
      <p:sp>
        <p:nvSpPr>
          <p:cNvPr id="7" name="Prostokąt 6"/>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2260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14</a:t>
            </a:fld>
            <a:endParaRPr lang="en-GB" dirty="0"/>
          </a:p>
        </p:txBody>
      </p:sp>
      <p:sp>
        <p:nvSpPr>
          <p:cNvPr id="6" name="Symbol zastępczy tekstu 5"/>
          <p:cNvSpPr>
            <a:spLocks noGrp="1"/>
          </p:cNvSpPr>
          <p:nvPr>
            <p:ph type="body" idx="1"/>
          </p:nvPr>
        </p:nvSpPr>
        <p:spPr>
          <a:xfrm>
            <a:off x="610633" y="404664"/>
            <a:ext cx="7922180" cy="430887"/>
          </a:xfrm>
        </p:spPr>
        <p:txBody>
          <a:bodyPr/>
          <a:lstStyle/>
          <a:p>
            <a:pPr rtl="0"/>
            <a:r>
              <a:rPr lang="en-GB" dirty="0">
                <a:solidFill>
                  <a:schemeClr val="accent2">
                    <a:lumMod val="75000"/>
                  </a:schemeClr>
                </a:solidFill>
              </a:rPr>
              <a:t>KRUK Group’s competitive advantages</a:t>
            </a:r>
          </a:p>
        </p:txBody>
      </p:sp>
      <p:sp>
        <p:nvSpPr>
          <p:cNvPr id="21" name="Prostokąt 20"/>
          <p:cNvSpPr/>
          <p:nvPr/>
        </p:nvSpPr>
        <p:spPr>
          <a:xfrm>
            <a:off x="395536" y="1095533"/>
            <a:ext cx="2304320" cy="86412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Amicable settlement </a:t>
            </a:r>
            <a:br>
              <a:rPr lang="en-GB" sz="1400" b="1" dirty="0">
                <a:solidFill>
                  <a:schemeClr val="bg1"/>
                </a:solidFill>
              </a:rPr>
            </a:br>
            <a:r>
              <a:rPr lang="en-GB" sz="1400" b="1" dirty="0">
                <a:solidFill>
                  <a:schemeClr val="bg1"/>
                </a:solidFill>
              </a:rPr>
              <a:t>strategy for debt collection</a:t>
            </a:r>
          </a:p>
        </p:txBody>
      </p:sp>
      <p:sp>
        <p:nvSpPr>
          <p:cNvPr id="22" name="Prostokąt 21"/>
          <p:cNvSpPr/>
          <p:nvPr/>
        </p:nvSpPr>
        <p:spPr>
          <a:xfrm>
            <a:off x="2771674" y="1095533"/>
            <a:ext cx="6048798" cy="864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en-GB" sz="1100" dirty="0">
                <a:solidFill>
                  <a:srgbClr val="006089"/>
                </a:solidFill>
              </a:rPr>
              <a:t>Indebted individuals are treated as clients</a:t>
            </a:r>
          </a:p>
          <a:p>
            <a:pPr marL="171450" indent="-171450" rtl="0">
              <a:buFont typeface="Wingdings" panose="05000000000000000000" pitchFamily="2" charset="2"/>
              <a:buChar char="§"/>
            </a:pPr>
            <a:r>
              <a:rPr lang="en-GB" sz="1100" dirty="0">
                <a:solidFill>
                  <a:srgbClr val="006089"/>
                </a:solidFill>
              </a:rPr>
              <a:t>Higher recoveries, greater predictability of recoveries and enhanced cost efficiency</a:t>
            </a:r>
          </a:p>
          <a:p>
            <a:pPr marL="171450" indent="-171450" rtl="0">
              <a:buFont typeface="Wingdings" panose="05000000000000000000" pitchFamily="2" charset="2"/>
              <a:buChar char="§"/>
            </a:pPr>
            <a:r>
              <a:rPr lang="en-GB" sz="1100" dirty="0">
                <a:solidFill>
                  <a:srgbClr val="006089"/>
                </a:solidFill>
              </a:rPr>
              <a:t>Operating activities supported by media campaigns and </a:t>
            </a:r>
            <a:r>
              <a:rPr lang="en-GB" sz="1100" dirty="0" err="1">
                <a:solidFill>
                  <a:srgbClr val="006089"/>
                </a:solidFill>
              </a:rPr>
              <a:t>ERIF</a:t>
            </a:r>
            <a:endParaRPr lang="en-GB" sz="1100" dirty="0">
              <a:solidFill>
                <a:srgbClr val="006089"/>
              </a:solidFill>
            </a:endParaRPr>
          </a:p>
        </p:txBody>
      </p:sp>
      <p:sp>
        <p:nvSpPr>
          <p:cNvPr id="23" name="Prostokąt 22"/>
          <p:cNvSpPr/>
          <p:nvPr/>
        </p:nvSpPr>
        <p:spPr>
          <a:xfrm>
            <a:off x="395536" y="2049029"/>
            <a:ext cx="2304320" cy="86412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Synergy between </a:t>
            </a:r>
            <a:r>
              <a:rPr lang="pl-PL" sz="1400" b="1" dirty="0" err="1">
                <a:solidFill>
                  <a:schemeClr val="bg1"/>
                </a:solidFill>
              </a:rPr>
              <a:t>debt</a:t>
            </a:r>
            <a:r>
              <a:rPr lang="pl-PL" sz="1400" b="1" dirty="0">
                <a:solidFill>
                  <a:schemeClr val="bg1"/>
                </a:solidFill>
              </a:rPr>
              <a:t> </a:t>
            </a:r>
            <a:r>
              <a:rPr lang="pl-PL" sz="1400" b="1" dirty="0" err="1">
                <a:solidFill>
                  <a:schemeClr val="bg1"/>
                </a:solidFill>
              </a:rPr>
              <a:t>collection</a:t>
            </a:r>
            <a:r>
              <a:rPr lang="pl-PL" sz="1400" b="1" dirty="0">
                <a:solidFill>
                  <a:schemeClr val="bg1"/>
                </a:solidFill>
              </a:rPr>
              <a:t> outsourcing</a:t>
            </a:r>
            <a:r>
              <a:rPr lang="en-GB" sz="1400" b="1" dirty="0">
                <a:solidFill>
                  <a:schemeClr val="bg1"/>
                </a:solidFill>
              </a:rPr>
              <a:t> and debt purchase</a:t>
            </a:r>
          </a:p>
        </p:txBody>
      </p:sp>
      <p:sp>
        <p:nvSpPr>
          <p:cNvPr id="24" name="Prostokąt 23"/>
          <p:cNvSpPr/>
          <p:nvPr/>
        </p:nvSpPr>
        <p:spPr>
          <a:xfrm>
            <a:off x="2771674" y="2049029"/>
            <a:ext cx="6048798" cy="864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en-GB" sz="1100" dirty="0">
                <a:solidFill>
                  <a:srgbClr val="006089"/>
                </a:solidFill>
              </a:rPr>
              <a:t>Both products are addressed to the same group of business partners – sales synergy</a:t>
            </a:r>
          </a:p>
          <a:p>
            <a:pPr marL="171450" indent="-171450" rtl="0">
              <a:buFont typeface="Wingdings" panose="05000000000000000000" pitchFamily="2" charset="2"/>
              <a:buChar char="§"/>
            </a:pPr>
            <a:r>
              <a:rPr lang="en-GB" sz="1100" dirty="0">
                <a:solidFill>
                  <a:srgbClr val="006089"/>
                </a:solidFill>
              </a:rPr>
              <a:t>Common platform for both products – operational synergy</a:t>
            </a:r>
          </a:p>
          <a:p>
            <a:pPr marL="171450" indent="-171450" rtl="0">
              <a:buFont typeface="Wingdings" panose="05000000000000000000" pitchFamily="2" charset="2"/>
              <a:buChar char="§"/>
            </a:pPr>
            <a:r>
              <a:rPr lang="en-GB" sz="1100" dirty="0">
                <a:solidFill>
                  <a:srgbClr val="006089"/>
                </a:solidFill>
              </a:rPr>
              <a:t>Mitigation of risk related to debt portfolio purchases thanks to statistical information obtained from the </a:t>
            </a:r>
            <a:r>
              <a:rPr lang="pl-PL" sz="1100" dirty="0" err="1">
                <a:solidFill>
                  <a:srgbClr val="006089"/>
                </a:solidFill>
              </a:rPr>
              <a:t>debt</a:t>
            </a:r>
            <a:r>
              <a:rPr lang="pl-PL" sz="1100" dirty="0">
                <a:solidFill>
                  <a:srgbClr val="006089"/>
                </a:solidFill>
              </a:rPr>
              <a:t> </a:t>
            </a:r>
            <a:r>
              <a:rPr lang="pl-PL" sz="1100" dirty="0" err="1">
                <a:solidFill>
                  <a:srgbClr val="006089"/>
                </a:solidFill>
              </a:rPr>
              <a:t>collection</a:t>
            </a:r>
            <a:r>
              <a:rPr lang="pl-PL" sz="1100" dirty="0">
                <a:solidFill>
                  <a:srgbClr val="006089"/>
                </a:solidFill>
              </a:rPr>
              <a:t> outsourcing</a:t>
            </a:r>
            <a:r>
              <a:rPr lang="en-GB" sz="1100" dirty="0">
                <a:solidFill>
                  <a:srgbClr val="006089"/>
                </a:solidFill>
              </a:rPr>
              <a:t> business</a:t>
            </a:r>
            <a:r>
              <a:rPr lang="en-GB" sz="1100" b="1" dirty="0">
                <a:solidFill>
                  <a:srgbClr val="006089"/>
                </a:solidFill>
              </a:rPr>
              <a:t> – </a:t>
            </a:r>
            <a:r>
              <a:rPr lang="pl-PL" sz="1100" dirty="0">
                <a:solidFill>
                  <a:srgbClr val="006089"/>
                </a:solidFill>
              </a:rPr>
              <a:t>1</a:t>
            </a:r>
            <a:r>
              <a:rPr lang="en-GB" sz="1100" dirty="0">
                <a:solidFill>
                  <a:srgbClr val="006089"/>
                </a:solidFill>
              </a:rPr>
              <a:t>.</a:t>
            </a:r>
            <a:r>
              <a:rPr lang="pl-PL" sz="1100" dirty="0">
                <a:solidFill>
                  <a:srgbClr val="006089"/>
                </a:solidFill>
              </a:rPr>
              <a:t>0</a:t>
            </a:r>
            <a:r>
              <a:rPr lang="en-GB" sz="1100" dirty="0">
                <a:solidFill>
                  <a:srgbClr val="006089"/>
                </a:solidFill>
              </a:rPr>
              <a:t>m debts outsourced to KRUK for collection annually</a:t>
            </a:r>
          </a:p>
        </p:txBody>
      </p:sp>
      <p:sp>
        <p:nvSpPr>
          <p:cNvPr id="25" name="Prostokąt 24"/>
          <p:cNvSpPr/>
          <p:nvPr/>
        </p:nvSpPr>
        <p:spPr>
          <a:xfrm>
            <a:off x="395536" y="2999967"/>
            <a:ext cx="2304320" cy="86412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Experience in valuation and purchase of debts</a:t>
            </a:r>
          </a:p>
        </p:txBody>
      </p:sp>
      <p:sp>
        <p:nvSpPr>
          <p:cNvPr id="26" name="Prostokąt 25"/>
          <p:cNvSpPr/>
          <p:nvPr/>
        </p:nvSpPr>
        <p:spPr>
          <a:xfrm>
            <a:off x="2771674" y="2999967"/>
            <a:ext cx="6048798" cy="864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pl-PL" sz="1100" dirty="0">
                <a:solidFill>
                  <a:srgbClr val="006089"/>
                </a:solidFill>
              </a:rPr>
              <a:t>499</a:t>
            </a:r>
            <a:r>
              <a:rPr lang="en-GB" sz="1100" dirty="0">
                <a:solidFill>
                  <a:srgbClr val="006089"/>
                </a:solidFill>
              </a:rPr>
              <a:t> debt portfolios purchased</a:t>
            </a:r>
          </a:p>
          <a:p>
            <a:pPr marL="171450" indent="-171450" rtl="0">
              <a:buFont typeface="Wingdings" panose="05000000000000000000" pitchFamily="2" charset="2"/>
              <a:buChar char="§"/>
            </a:pPr>
            <a:r>
              <a:rPr lang="en-GB" sz="1100" dirty="0">
                <a:solidFill>
                  <a:srgbClr val="006089"/>
                </a:solidFill>
              </a:rPr>
              <a:t>and over 2,000 debt portfolios valued since the launch of business</a:t>
            </a:r>
          </a:p>
          <a:p>
            <a:pPr marL="171450" indent="-171450" rtl="0">
              <a:buFont typeface="Wingdings" panose="05000000000000000000" pitchFamily="2" charset="2"/>
              <a:buChar char="§"/>
            </a:pPr>
            <a:r>
              <a:rPr lang="en-GB" sz="1100" dirty="0">
                <a:solidFill>
                  <a:srgbClr val="006089"/>
                </a:solidFill>
              </a:rPr>
              <a:t>The KRUK Group boasts</a:t>
            </a:r>
            <a:r>
              <a:rPr lang="en-GB" sz="1100" b="1" dirty="0">
                <a:solidFill>
                  <a:srgbClr val="006089"/>
                </a:solidFill>
              </a:rPr>
              <a:t> </a:t>
            </a:r>
            <a:r>
              <a:rPr lang="en-GB" sz="1100" dirty="0">
                <a:solidFill>
                  <a:srgbClr val="006089"/>
                </a:solidFill>
              </a:rPr>
              <a:t>unmatched know-how in debt valuation, purchase and management</a:t>
            </a:r>
          </a:p>
        </p:txBody>
      </p:sp>
      <p:sp>
        <p:nvSpPr>
          <p:cNvPr id="27" name="Prostokąt 26"/>
          <p:cNvSpPr/>
          <p:nvPr/>
        </p:nvSpPr>
        <p:spPr>
          <a:xfrm>
            <a:off x="395536" y="3936071"/>
            <a:ext cx="2304320" cy="108014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Economies of scale</a:t>
            </a:r>
          </a:p>
        </p:txBody>
      </p:sp>
      <p:sp>
        <p:nvSpPr>
          <p:cNvPr id="28" name="Prostokąt 27"/>
          <p:cNvSpPr/>
          <p:nvPr/>
        </p:nvSpPr>
        <p:spPr>
          <a:xfrm>
            <a:off x="2771674" y="3936071"/>
            <a:ext cx="6048798" cy="1080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en-GB" sz="1100" dirty="0">
                <a:solidFill>
                  <a:srgbClr val="006089"/>
                </a:solidFill>
              </a:rPr>
              <a:t>The purchased portfolios comprise </a:t>
            </a:r>
            <a:r>
              <a:rPr lang="pl-PL" sz="1100" dirty="0">
                <a:solidFill>
                  <a:srgbClr val="006089"/>
                </a:solidFill>
              </a:rPr>
              <a:t>5.6</a:t>
            </a:r>
            <a:r>
              <a:rPr lang="en-GB" sz="1100" dirty="0">
                <a:solidFill>
                  <a:srgbClr val="006089"/>
                </a:solidFill>
              </a:rPr>
              <a:t>m debtors and debt with the nominal value of PLN </a:t>
            </a:r>
            <a:r>
              <a:rPr lang="pl-PL" sz="1100" dirty="0">
                <a:solidFill>
                  <a:srgbClr val="006089"/>
                </a:solidFill>
              </a:rPr>
              <a:t>35</a:t>
            </a:r>
            <a:r>
              <a:rPr lang="en-GB" sz="1100" dirty="0">
                <a:solidFill>
                  <a:srgbClr val="006089"/>
                </a:solidFill>
              </a:rPr>
              <a:t>.</a:t>
            </a:r>
            <a:r>
              <a:rPr lang="pl-PL" sz="1100" dirty="0">
                <a:solidFill>
                  <a:srgbClr val="006089"/>
                </a:solidFill>
              </a:rPr>
              <a:t>0b</a:t>
            </a:r>
            <a:r>
              <a:rPr lang="en-GB" sz="1100" dirty="0">
                <a:solidFill>
                  <a:srgbClr val="006089"/>
                </a:solidFill>
              </a:rPr>
              <a:t>n</a:t>
            </a:r>
          </a:p>
          <a:p>
            <a:pPr marL="171450" indent="-171450" rtl="0">
              <a:buFont typeface="Wingdings" panose="05000000000000000000" pitchFamily="2" charset="2"/>
              <a:buChar char="§"/>
            </a:pPr>
            <a:r>
              <a:rPr lang="en-GB" sz="1100" dirty="0">
                <a:solidFill>
                  <a:srgbClr val="006089"/>
                </a:solidFill>
              </a:rPr>
              <a:t>Because of the scale of KRUK’s operations and its amicable settlement strategy, the media campaigns and field adviser mediation are effective collection tools</a:t>
            </a:r>
          </a:p>
          <a:p>
            <a:pPr marL="171450" indent="-171450" rtl="0">
              <a:buFont typeface="Wingdings" panose="05000000000000000000" pitchFamily="2" charset="2"/>
              <a:buChar char="§"/>
            </a:pPr>
            <a:r>
              <a:rPr lang="en-GB" sz="1100" dirty="0">
                <a:solidFill>
                  <a:srgbClr val="006089"/>
                </a:solidFill>
              </a:rPr>
              <a:t>The large scale of </a:t>
            </a:r>
            <a:r>
              <a:rPr lang="en-GB" sz="1100" dirty="0" err="1">
                <a:solidFill>
                  <a:srgbClr val="006089"/>
                </a:solidFill>
              </a:rPr>
              <a:t>KRUK’s</a:t>
            </a:r>
            <a:r>
              <a:rPr lang="en-GB" sz="1100" dirty="0">
                <a:solidFill>
                  <a:srgbClr val="006089"/>
                </a:solidFill>
              </a:rPr>
              <a:t> operations enables cost optimisation and extensive use of statistical methods to support business decisions</a:t>
            </a:r>
          </a:p>
        </p:txBody>
      </p:sp>
      <p:sp>
        <p:nvSpPr>
          <p:cNvPr id="29" name="Prostokąt 28"/>
          <p:cNvSpPr/>
          <p:nvPr/>
        </p:nvSpPr>
        <p:spPr>
          <a:xfrm>
            <a:off x="400869" y="5085184"/>
            <a:ext cx="2304320" cy="5760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Successful expansion on foreign markets</a:t>
            </a:r>
          </a:p>
        </p:txBody>
      </p:sp>
      <p:sp>
        <p:nvSpPr>
          <p:cNvPr id="30" name="Prostokąt 29"/>
          <p:cNvSpPr/>
          <p:nvPr/>
        </p:nvSpPr>
        <p:spPr>
          <a:xfrm>
            <a:off x="2777007" y="5088222"/>
            <a:ext cx="6048798" cy="573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en-GB" sz="1100" dirty="0">
                <a:solidFill>
                  <a:srgbClr val="006089"/>
                </a:solidFill>
              </a:rPr>
              <a:t>Leading position</a:t>
            </a:r>
            <a:r>
              <a:rPr lang="en-GB" sz="1100" b="1" dirty="0">
                <a:solidFill>
                  <a:srgbClr val="006089"/>
                </a:solidFill>
              </a:rPr>
              <a:t> </a:t>
            </a:r>
            <a:r>
              <a:rPr lang="en-GB" sz="1100" dirty="0">
                <a:solidFill>
                  <a:srgbClr val="006089"/>
                </a:solidFill>
              </a:rPr>
              <a:t>on the Romanian debt collection market</a:t>
            </a:r>
            <a:endParaRPr lang="pl-PL" sz="1100" dirty="0">
              <a:solidFill>
                <a:srgbClr val="006089"/>
              </a:solidFill>
            </a:endParaRPr>
          </a:p>
          <a:p>
            <a:pPr marL="171450" indent="-171450" rtl="0">
              <a:buFont typeface="Wingdings" panose="05000000000000000000" pitchFamily="2" charset="2"/>
              <a:buChar char="§"/>
            </a:pPr>
            <a:r>
              <a:rPr lang="pl-PL" sz="1100" dirty="0" err="1">
                <a:solidFill>
                  <a:srgbClr val="006089"/>
                </a:solidFill>
              </a:rPr>
              <a:t>Profitable</a:t>
            </a:r>
            <a:r>
              <a:rPr lang="pl-PL" sz="1100" dirty="0">
                <a:solidFill>
                  <a:srgbClr val="006089"/>
                </a:solidFill>
              </a:rPr>
              <a:t> </a:t>
            </a:r>
            <a:r>
              <a:rPr lang="pl-PL" sz="1100" dirty="0" err="1">
                <a:solidFill>
                  <a:srgbClr val="006089"/>
                </a:solidFill>
              </a:rPr>
              <a:t>transactions</a:t>
            </a:r>
            <a:r>
              <a:rPr lang="pl-PL" sz="1100" dirty="0">
                <a:solidFill>
                  <a:srgbClr val="006089"/>
                </a:solidFill>
              </a:rPr>
              <a:t> in Czech Republic and </a:t>
            </a:r>
            <a:r>
              <a:rPr lang="pl-PL" sz="1100" dirty="0" err="1">
                <a:solidFill>
                  <a:srgbClr val="006089"/>
                </a:solidFill>
              </a:rPr>
              <a:t>Slovakia</a:t>
            </a:r>
            <a:endParaRPr lang="pl-PL" sz="1100" dirty="0">
              <a:solidFill>
                <a:srgbClr val="006089"/>
              </a:solidFill>
            </a:endParaRPr>
          </a:p>
          <a:p>
            <a:pPr marL="171450" indent="-171450" rtl="0">
              <a:buFont typeface="Wingdings" panose="05000000000000000000" pitchFamily="2" charset="2"/>
              <a:buChar char="§"/>
            </a:pPr>
            <a:r>
              <a:rPr lang="pl-PL" sz="1100" dirty="0">
                <a:solidFill>
                  <a:srgbClr val="006089"/>
                </a:solidFill>
              </a:rPr>
              <a:t>First </a:t>
            </a:r>
            <a:r>
              <a:rPr lang="pl-PL" sz="1100" dirty="0" err="1">
                <a:solidFill>
                  <a:srgbClr val="006089"/>
                </a:solidFill>
              </a:rPr>
              <a:t>portfolios</a:t>
            </a:r>
            <a:r>
              <a:rPr lang="pl-PL" sz="1100" dirty="0">
                <a:solidFill>
                  <a:srgbClr val="006089"/>
                </a:solidFill>
              </a:rPr>
              <a:t> </a:t>
            </a:r>
            <a:r>
              <a:rPr lang="pl-PL" sz="1100" dirty="0" err="1">
                <a:solidFill>
                  <a:srgbClr val="006089"/>
                </a:solidFill>
              </a:rPr>
              <a:t>purchased</a:t>
            </a:r>
            <a:r>
              <a:rPr lang="pl-PL" sz="1100" dirty="0">
                <a:solidFill>
                  <a:srgbClr val="006089"/>
                </a:solidFill>
              </a:rPr>
              <a:t> on German, </a:t>
            </a:r>
            <a:r>
              <a:rPr lang="pl-PL" sz="1100" dirty="0" err="1">
                <a:solidFill>
                  <a:srgbClr val="006089"/>
                </a:solidFill>
              </a:rPr>
              <a:t>Italian</a:t>
            </a:r>
            <a:r>
              <a:rPr lang="pl-PL" sz="1100" dirty="0">
                <a:solidFill>
                  <a:srgbClr val="006089"/>
                </a:solidFill>
              </a:rPr>
              <a:t> and Spanish market</a:t>
            </a:r>
            <a:endParaRPr lang="en-GB" sz="1100" dirty="0">
              <a:solidFill>
                <a:srgbClr val="006089"/>
              </a:solidFill>
            </a:endParaRPr>
          </a:p>
        </p:txBody>
      </p:sp>
      <p:sp>
        <p:nvSpPr>
          <p:cNvPr id="31" name="Prostokąt 30"/>
          <p:cNvSpPr/>
          <p:nvPr/>
        </p:nvSpPr>
        <p:spPr>
          <a:xfrm>
            <a:off x="400869" y="5733256"/>
            <a:ext cx="2304320" cy="432048"/>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Availability of debt financing</a:t>
            </a:r>
          </a:p>
        </p:txBody>
      </p:sp>
      <p:sp>
        <p:nvSpPr>
          <p:cNvPr id="32" name="Prostokąt 31"/>
          <p:cNvSpPr/>
          <p:nvPr/>
        </p:nvSpPr>
        <p:spPr>
          <a:xfrm>
            <a:off x="2777007" y="5733256"/>
            <a:ext cx="6048798"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en-GB" sz="1100" dirty="0">
                <a:solidFill>
                  <a:srgbClr val="006089"/>
                </a:solidFill>
              </a:rPr>
              <a:t>Nominal value of bonds outstanding as at the end</a:t>
            </a:r>
            <a:r>
              <a:rPr lang="pl-PL" sz="1100" dirty="0">
                <a:solidFill>
                  <a:srgbClr val="006089"/>
                </a:solidFill>
              </a:rPr>
              <a:t> of Q3 </a:t>
            </a:r>
            <a:r>
              <a:rPr lang="en-GB" sz="1100" dirty="0">
                <a:solidFill>
                  <a:srgbClr val="006089"/>
                </a:solidFill>
              </a:rPr>
              <a:t>201</a:t>
            </a:r>
            <a:r>
              <a:rPr lang="pl-PL" sz="1100" dirty="0">
                <a:solidFill>
                  <a:srgbClr val="006089"/>
                </a:solidFill>
              </a:rPr>
              <a:t>6</a:t>
            </a:r>
            <a:r>
              <a:rPr lang="en-GB" sz="1100" dirty="0">
                <a:solidFill>
                  <a:srgbClr val="006089"/>
                </a:solidFill>
              </a:rPr>
              <a:t> was </a:t>
            </a:r>
            <a:r>
              <a:rPr lang="pl-PL" sz="1100" dirty="0">
                <a:solidFill>
                  <a:srgbClr val="006089"/>
                </a:solidFill>
              </a:rPr>
              <a:t>EUR</a:t>
            </a:r>
            <a:r>
              <a:rPr lang="en-GB" sz="1100" dirty="0">
                <a:solidFill>
                  <a:srgbClr val="006089"/>
                </a:solidFill>
              </a:rPr>
              <a:t> </a:t>
            </a:r>
            <a:r>
              <a:rPr lang="pl-PL" sz="1100" dirty="0">
                <a:solidFill>
                  <a:srgbClr val="006089"/>
                </a:solidFill>
              </a:rPr>
              <a:t>285m</a:t>
            </a:r>
            <a:endParaRPr lang="en-GB" sz="1100" dirty="0">
              <a:solidFill>
                <a:srgbClr val="006089"/>
              </a:solidFill>
            </a:endParaRPr>
          </a:p>
          <a:p>
            <a:pPr marL="171450" indent="-171450">
              <a:buFont typeface="Wingdings" panose="05000000000000000000" pitchFamily="2" charset="2"/>
              <a:buChar char="§"/>
            </a:pPr>
            <a:r>
              <a:rPr lang="en-US" sz="1100" dirty="0">
                <a:solidFill>
                  <a:srgbClr val="006089"/>
                </a:solidFill>
              </a:rPr>
              <a:t>Kruk has </a:t>
            </a:r>
            <a:r>
              <a:rPr lang="pl-PL" sz="1100" dirty="0">
                <a:solidFill>
                  <a:srgbClr val="006089"/>
                </a:solidFill>
              </a:rPr>
              <a:t>EUR 144m</a:t>
            </a:r>
            <a:r>
              <a:rPr lang="en-US" sz="1100" dirty="0">
                <a:solidFill>
                  <a:srgbClr val="006089"/>
                </a:solidFill>
              </a:rPr>
              <a:t> credit limit</a:t>
            </a:r>
            <a:r>
              <a:rPr lang="pl-PL" sz="1100" dirty="0">
                <a:solidFill>
                  <a:srgbClr val="006089"/>
                </a:solidFill>
              </a:rPr>
              <a:t>s</a:t>
            </a:r>
            <a:r>
              <a:rPr lang="en-US" sz="1100" dirty="0">
                <a:solidFill>
                  <a:srgbClr val="006089"/>
                </a:solidFill>
              </a:rPr>
              <a:t> at banks</a:t>
            </a:r>
            <a:endParaRPr lang="en-GB" sz="1100" dirty="0">
              <a:solidFill>
                <a:srgbClr val="006089"/>
              </a:solidFill>
            </a:endParaRPr>
          </a:p>
        </p:txBody>
      </p:sp>
      <p:sp>
        <p:nvSpPr>
          <p:cNvPr id="16" name="Prostokąt 15"/>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32030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15</a:t>
            </a:fld>
            <a:endParaRPr lang="en-GB" dirty="0"/>
          </a:p>
        </p:txBody>
      </p:sp>
      <p:sp>
        <p:nvSpPr>
          <p:cNvPr id="3" name="Symbol zastępczy tekstu 2"/>
          <p:cNvSpPr>
            <a:spLocks noGrp="1"/>
          </p:cNvSpPr>
          <p:nvPr>
            <p:ph type="body" idx="1"/>
          </p:nvPr>
        </p:nvSpPr>
        <p:spPr>
          <a:xfrm>
            <a:off x="610633" y="404664"/>
            <a:ext cx="7922180" cy="769441"/>
          </a:xfrm>
        </p:spPr>
        <p:txBody>
          <a:bodyPr/>
          <a:lstStyle/>
          <a:p>
            <a:pPr rtl="0"/>
            <a:r>
              <a:rPr lang="en-GB" dirty="0">
                <a:solidFill>
                  <a:schemeClr val="accent2">
                    <a:lumMod val="75000"/>
                  </a:schemeClr>
                </a:solidFill>
              </a:rPr>
              <a:t>KRUK – first-choice provider of </a:t>
            </a:r>
            <a:r>
              <a:rPr lang="pl-PL" dirty="0" err="1">
                <a:solidFill>
                  <a:schemeClr val="accent2">
                    <a:lumMod val="75000"/>
                  </a:schemeClr>
                </a:solidFill>
              </a:rPr>
              <a:t>debt</a:t>
            </a:r>
            <a:r>
              <a:rPr lang="pl-PL" dirty="0">
                <a:solidFill>
                  <a:schemeClr val="accent2">
                    <a:lumMod val="75000"/>
                  </a:schemeClr>
                </a:solidFill>
              </a:rPr>
              <a:t> </a:t>
            </a:r>
            <a:r>
              <a:rPr lang="pl-PL" dirty="0" err="1">
                <a:solidFill>
                  <a:schemeClr val="accent2">
                    <a:lumMod val="75000"/>
                  </a:schemeClr>
                </a:solidFill>
              </a:rPr>
              <a:t>collection</a:t>
            </a:r>
            <a:r>
              <a:rPr lang="pl-PL" dirty="0">
                <a:solidFill>
                  <a:schemeClr val="accent2">
                    <a:lumMod val="75000"/>
                  </a:schemeClr>
                </a:solidFill>
              </a:rPr>
              <a:t> outsourcing</a:t>
            </a:r>
            <a:r>
              <a:rPr lang="en-GB" dirty="0">
                <a:solidFill>
                  <a:schemeClr val="accent2">
                    <a:lumMod val="75000"/>
                  </a:schemeClr>
                </a:solidFill>
              </a:rPr>
              <a:t> services for banks</a:t>
            </a:r>
          </a:p>
        </p:txBody>
      </p:sp>
      <p:sp>
        <p:nvSpPr>
          <p:cNvPr id="5" name="Prostokąt 4"/>
          <p:cNvSpPr/>
          <p:nvPr/>
        </p:nvSpPr>
        <p:spPr>
          <a:xfrm>
            <a:off x="769293" y="1352079"/>
            <a:ext cx="3960440" cy="4588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rostokąt 5"/>
          <p:cNvSpPr/>
          <p:nvPr/>
        </p:nvSpPr>
        <p:spPr>
          <a:xfrm>
            <a:off x="869876" y="1463858"/>
            <a:ext cx="3744416" cy="864120"/>
          </a:xfrm>
          <a:custGeom>
            <a:avLst/>
            <a:gdLst>
              <a:gd name="connsiteX0" fmla="*/ 0 w 3744416"/>
              <a:gd name="connsiteY0" fmla="*/ 0 h 864120"/>
              <a:gd name="connsiteX1" fmla="*/ 3744416 w 3744416"/>
              <a:gd name="connsiteY1" fmla="*/ 0 h 864120"/>
              <a:gd name="connsiteX2" fmla="*/ 3744416 w 3744416"/>
              <a:gd name="connsiteY2" fmla="*/ 864120 h 864120"/>
              <a:gd name="connsiteX3" fmla="*/ 0 w 3744416"/>
              <a:gd name="connsiteY3" fmla="*/ 864120 h 864120"/>
              <a:gd name="connsiteX4" fmla="*/ 0 w 3744416"/>
              <a:gd name="connsiteY4" fmla="*/ 0 h 864120"/>
              <a:gd name="connsiteX0" fmla="*/ 0 w 3744416"/>
              <a:gd name="connsiteY0" fmla="*/ 0 h 864120"/>
              <a:gd name="connsiteX1" fmla="*/ 3744416 w 3744416"/>
              <a:gd name="connsiteY1" fmla="*/ 0 h 864120"/>
              <a:gd name="connsiteX2" fmla="*/ 3744416 w 3744416"/>
              <a:gd name="connsiteY2" fmla="*/ 864120 h 864120"/>
              <a:gd name="connsiteX3" fmla="*/ 1867284 w 3744416"/>
              <a:gd name="connsiteY3" fmla="*/ 856266 h 864120"/>
              <a:gd name="connsiteX4" fmla="*/ 0 w 3744416"/>
              <a:gd name="connsiteY4" fmla="*/ 864120 h 864120"/>
              <a:gd name="connsiteX5" fmla="*/ 0 w 3744416"/>
              <a:gd name="connsiteY5" fmla="*/ 0 h 864120"/>
              <a:gd name="connsiteX0" fmla="*/ 0 w 3744416"/>
              <a:gd name="connsiteY0" fmla="*/ 0 h 864120"/>
              <a:gd name="connsiteX1" fmla="*/ 3744416 w 3744416"/>
              <a:gd name="connsiteY1" fmla="*/ 0 h 864120"/>
              <a:gd name="connsiteX2" fmla="*/ 3744416 w 3744416"/>
              <a:gd name="connsiteY2" fmla="*/ 864120 h 864120"/>
              <a:gd name="connsiteX3" fmla="*/ 1867284 w 3744416"/>
              <a:gd name="connsiteY3" fmla="*/ 856266 h 864120"/>
              <a:gd name="connsiteX4" fmla="*/ 0 w 3744416"/>
              <a:gd name="connsiteY4" fmla="*/ 864120 h 864120"/>
              <a:gd name="connsiteX5" fmla="*/ 0 w 3744416"/>
              <a:gd name="connsiteY5" fmla="*/ 0 h 864120"/>
              <a:gd name="connsiteX0" fmla="*/ 0 w 3744416"/>
              <a:gd name="connsiteY0" fmla="*/ 0 h 864120"/>
              <a:gd name="connsiteX1" fmla="*/ 3744416 w 3744416"/>
              <a:gd name="connsiteY1" fmla="*/ 0 h 864120"/>
              <a:gd name="connsiteX2" fmla="*/ 3744416 w 3744416"/>
              <a:gd name="connsiteY2" fmla="*/ 864120 h 864120"/>
              <a:gd name="connsiteX3" fmla="*/ 0 w 3744416"/>
              <a:gd name="connsiteY3" fmla="*/ 864120 h 864120"/>
              <a:gd name="connsiteX4" fmla="*/ 0 w 3744416"/>
              <a:gd name="connsiteY4" fmla="*/ 0 h 86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416" h="864120">
                <a:moveTo>
                  <a:pt x="0" y="0"/>
                </a:moveTo>
                <a:lnTo>
                  <a:pt x="3744416" y="0"/>
                </a:lnTo>
                <a:lnTo>
                  <a:pt x="3744416" y="864120"/>
                </a:lnTo>
                <a:lnTo>
                  <a:pt x="0" y="864120"/>
                </a:lnTo>
                <a:lnTo>
                  <a:pt x="0" y="0"/>
                </a:lnTo>
                <a:close/>
              </a:path>
            </a:pathLst>
          </a:custGeom>
          <a:solidFill>
            <a:srgbClr val="00608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Non-performing debt portfolio</a:t>
            </a:r>
          </a:p>
        </p:txBody>
      </p:sp>
      <p:sp>
        <p:nvSpPr>
          <p:cNvPr id="8" name="Prostokąt 7"/>
          <p:cNvSpPr/>
          <p:nvPr/>
        </p:nvSpPr>
        <p:spPr>
          <a:xfrm>
            <a:off x="870875" y="2320729"/>
            <a:ext cx="3744416" cy="864120"/>
          </a:xfrm>
          <a:prstGeom prst="rect">
            <a:avLst/>
          </a:prstGeom>
          <a:solidFill>
            <a:schemeClr val="bg2">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Auction for </a:t>
            </a:r>
            <a:r>
              <a:rPr lang="pl-PL" sz="1400" b="1" dirty="0" err="1">
                <a:solidFill>
                  <a:schemeClr val="bg1"/>
                </a:solidFill>
              </a:rPr>
              <a:t>debt</a:t>
            </a:r>
            <a:r>
              <a:rPr lang="pl-PL" sz="1400" b="1" dirty="0">
                <a:solidFill>
                  <a:schemeClr val="bg1"/>
                </a:solidFill>
              </a:rPr>
              <a:t> </a:t>
            </a:r>
            <a:r>
              <a:rPr lang="pl-PL" sz="1400" b="1" dirty="0" err="1">
                <a:solidFill>
                  <a:schemeClr val="bg1"/>
                </a:solidFill>
              </a:rPr>
              <a:t>collection</a:t>
            </a:r>
            <a:r>
              <a:rPr lang="pl-PL" sz="1400" b="1" dirty="0">
                <a:solidFill>
                  <a:schemeClr val="bg1"/>
                </a:solidFill>
              </a:rPr>
              <a:t> outsourcing</a:t>
            </a:r>
            <a:r>
              <a:rPr lang="en-GB" sz="1400" b="1" dirty="0">
                <a:solidFill>
                  <a:schemeClr val="bg1"/>
                </a:solidFill>
              </a:rPr>
              <a:t> services – selection of a debt collector</a:t>
            </a:r>
          </a:p>
        </p:txBody>
      </p:sp>
      <p:sp>
        <p:nvSpPr>
          <p:cNvPr id="10" name="Trójkąt równoramienny 9"/>
          <p:cNvSpPr/>
          <p:nvPr/>
        </p:nvSpPr>
        <p:spPr>
          <a:xfrm rot="10800000">
            <a:off x="860729" y="2317606"/>
            <a:ext cx="3744416" cy="104222"/>
          </a:xfrm>
          <a:prstGeom prst="triangle">
            <a:avLst/>
          </a:prstGeom>
          <a:solidFill>
            <a:srgbClr val="006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rostokąt 12"/>
          <p:cNvSpPr/>
          <p:nvPr/>
        </p:nvSpPr>
        <p:spPr>
          <a:xfrm>
            <a:off x="870875" y="3184825"/>
            <a:ext cx="3744416" cy="864120"/>
          </a:xfrm>
          <a:prstGeom prst="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Acceptance of cases and initiation of collection process with use of </a:t>
            </a:r>
            <a:r>
              <a:rPr lang="en-GB" sz="1400" b="1" dirty="0" err="1">
                <a:solidFill>
                  <a:schemeClr val="bg1"/>
                </a:solidFill>
              </a:rPr>
              <a:t>KRUK's</a:t>
            </a:r>
            <a:r>
              <a:rPr lang="en-GB" sz="1400" b="1" dirty="0">
                <a:solidFill>
                  <a:schemeClr val="bg1"/>
                </a:solidFill>
              </a:rPr>
              <a:t> tools</a:t>
            </a:r>
          </a:p>
        </p:txBody>
      </p:sp>
      <p:sp>
        <p:nvSpPr>
          <p:cNvPr id="12" name="Trójkąt równoramienny 11"/>
          <p:cNvSpPr/>
          <p:nvPr/>
        </p:nvSpPr>
        <p:spPr>
          <a:xfrm rot="10800000">
            <a:off x="856018" y="3182326"/>
            <a:ext cx="3744416" cy="104222"/>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Prostokąt 14"/>
          <p:cNvSpPr/>
          <p:nvPr/>
        </p:nvSpPr>
        <p:spPr>
          <a:xfrm>
            <a:off x="869876" y="4048921"/>
            <a:ext cx="3744416" cy="86412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Three-month debt collection </a:t>
            </a:r>
            <a:br>
              <a:rPr lang="en-GB" sz="1400" b="1" dirty="0">
                <a:solidFill>
                  <a:schemeClr val="bg1"/>
                </a:solidFill>
              </a:rPr>
            </a:br>
            <a:r>
              <a:rPr lang="en-GB" sz="1400" b="1" dirty="0">
                <a:solidFill>
                  <a:schemeClr val="bg1"/>
                </a:solidFill>
              </a:rPr>
              <a:t>process</a:t>
            </a:r>
          </a:p>
        </p:txBody>
      </p:sp>
      <p:sp>
        <p:nvSpPr>
          <p:cNvPr id="14" name="Trójkąt równoramienny 13"/>
          <p:cNvSpPr/>
          <p:nvPr/>
        </p:nvSpPr>
        <p:spPr>
          <a:xfrm rot="10800000">
            <a:off x="856018" y="4046422"/>
            <a:ext cx="3744416" cy="10422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Prostokąt 16"/>
          <p:cNvSpPr/>
          <p:nvPr/>
        </p:nvSpPr>
        <p:spPr>
          <a:xfrm>
            <a:off x="870874" y="4913017"/>
            <a:ext cx="3744416" cy="864120"/>
          </a:xfrm>
          <a:prstGeom prst="rect">
            <a:avLst/>
          </a:prstGeom>
          <a:solidFill>
            <a:srgbClr val="00608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Uncollected debt cases returned </a:t>
            </a:r>
            <a:br>
              <a:rPr lang="en-GB" sz="1400" b="1" dirty="0">
                <a:solidFill>
                  <a:schemeClr val="bg1"/>
                </a:solidFill>
              </a:rPr>
            </a:br>
            <a:r>
              <a:rPr lang="en-GB" sz="1400" b="1" dirty="0">
                <a:solidFill>
                  <a:schemeClr val="bg1"/>
                </a:solidFill>
              </a:rPr>
              <a:t>to the client</a:t>
            </a:r>
          </a:p>
        </p:txBody>
      </p:sp>
      <p:sp>
        <p:nvSpPr>
          <p:cNvPr id="16" name="Trójkąt równoramienny 15"/>
          <p:cNvSpPr/>
          <p:nvPr/>
        </p:nvSpPr>
        <p:spPr>
          <a:xfrm rot="10800000">
            <a:off x="855019" y="4910518"/>
            <a:ext cx="3744416" cy="10422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Prostokąt 18"/>
          <p:cNvSpPr/>
          <p:nvPr/>
        </p:nvSpPr>
        <p:spPr>
          <a:xfrm>
            <a:off x="5076057" y="1352078"/>
            <a:ext cx="3646486" cy="4588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spcAft>
                <a:spcPts val="1200"/>
              </a:spcAft>
              <a:buFont typeface="Wingdings" panose="05000000000000000000" pitchFamily="2" charset="2"/>
              <a:buChar char="§"/>
            </a:pPr>
            <a:r>
              <a:rPr lang="en-GB" sz="1200" dirty="0">
                <a:solidFill>
                  <a:srgbClr val="006089"/>
                </a:solidFill>
              </a:rPr>
              <a:t>KRUK manages an average of </a:t>
            </a:r>
            <a:r>
              <a:rPr lang="pl-PL" sz="1200" dirty="0">
                <a:solidFill>
                  <a:srgbClr val="006089"/>
                </a:solidFill>
              </a:rPr>
              <a:t>1</a:t>
            </a:r>
            <a:r>
              <a:rPr lang="en-GB" sz="1200" dirty="0">
                <a:solidFill>
                  <a:srgbClr val="006089"/>
                </a:solidFill>
              </a:rPr>
              <a:t>.</a:t>
            </a:r>
            <a:r>
              <a:rPr lang="pl-PL" sz="1200" dirty="0">
                <a:solidFill>
                  <a:srgbClr val="006089"/>
                </a:solidFill>
              </a:rPr>
              <a:t>0</a:t>
            </a:r>
            <a:r>
              <a:rPr lang="en-GB" sz="1200" dirty="0">
                <a:solidFill>
                  <a:srgbClr val="006089"/>
                </a:solidFill>
              </a:rPr>
              <a:t>m cases annually as part of its debt collection services</a:t>
            </a:r>
          </a:p>
          <a:p>
            <a:pPr marL="171450" indent="-171450" rtl="0">
              <a:spcAft>
                <a:spcPts val="1200"/>
              </a:spcAft>
              <a:buFont typeface="Wingdings" panose="05000000000000000000" pitchFamily="2" charset="2"/>
              <a:buChar char="§"/>
            </a:pPr>
            <a:r>
              <a:rPr lang="en-GB" sz="1200" dirty="0">
                <a:solidFill>
                  <a:srgbClr val="006089"/>
                </a:solidFill>
              </a:rPr>
              <a:t>KRUK has been providing </a:t>
            </a:r>
            <a:r>
              <a:rPr lang="pl-PL" sz="1200" dirty="0" err="1">
                <a:solidFill>
                  <a:srgbClr val="006089"/>
                </a:solidFill>
              </a:rPr>
              <a:t>debt</a:t>
            </a:r>
            <a:r>
              <a:rPr lang="pl-PL" sz="1200" dirty="0">
                <a:solidFill>
                  <a:srgbClr val="006089"/>
                </a:solidFill>
              </a:rPr>
              <a:t> </a:t>
            </a:r>
            <a:r>
              <a:rPr lang="pl-PL" sz="1200" dirty="0" err="1">
                <a:solidFill>
                  <a:srgbClr val="006089"/>
                </a:solidFill>
              </a:rPr>
              <a:t>collection</a:t>
            </a:r>
            <a:r>
              <a:rPr lang="pl-PL" sz="1200" dirty="0">
                <a:solidFill>
                  <a:srgbClr val="006089"/>
                </a:solidFill>
              </a:rPr>
              <a:t> outsourcing</a:t>
            </a:r>
            <a:r>
              <a:rPr lang="en-GB" sz="1200" dirty="0">
                <a:solidFill>
                  <a:srgbClr val="006089"/>
                </a:solidFill>
              </a:rPr>
              <a:t> </a:t>
            </a:r>
            <a:br>
              <a:rPr lang="en-GB" sz="1200" dirty="0">
                <a:solidFill>
                  <a:srgbClr val="006089"/>
                </a:solidFill>
              </a:rPr>
            </a:br>
            <a:r>
              <a:rPr lang="en-GB" sz="1200" dirty="0">
                <a:solidFill>
                  <a:srgbClr val="006089"/>
                </a:solidFill>
              </a:rPr>
              <a:t>services since 1999</a:t>
            </a:r>
          </a:p>
          <a:p>
            <a:pPr marL="171450" indent="-171450" rtl="0">
              <a:spcAft>
                <a:spcPts val="1200"/>
              </a:spcAft>
              <a:buFont typeface="Wingdings" panose="05000000000000000000" pitchFamily="2" charset="2"/>
              <a:buChar char="§"/>
            </a:pPr>
            <a:r>
              <a:rPr lang="en-GB" sz="1200" dirty="0">
                <a:solidFill>
                  <a:srgbClr val="006089"/>
                </a:solidFill>
              </a:rPr>
              <a:t>Numerous debt portfolios outsourced for collection are subsequently auctioned by banks – debt collectors with experience in </a:t>
            </a:r>
            <a:r>
              <a:rPr lang="pl-PL" sz="1200" dirty="0" err="1">
                <a:solidFill>
                  <a:srgbClr val="006089"/>
                </a:solidFill>
              </a:rPr>
              <a:t>debt</a:t>
            </a:r>
            <a:r>
              <a:rPr lang="pl-PL" sz="1200" dirty="0">
                <a:solidFill>
                  <a:srgbClr val="006089"/>
                </a:solidFill>
              </a:rPr>
              <a:t> </a:t>
            </a:r>
            <a:r>
              <a:rPr lang="pl-PL" sz="1200" dirty="0" err="1">
                <a:solidFill>
                  <a:srgbClr val="006089"/>
                </a:solidFill>
              </a:rPr>
              <a:t>collection</a:t>
            </a:r>
            <a:r>
              <a:rPr lang="pl-PL" sz="1200" dirty="0">
                <a:solidFill>
                  <a:srgbClr val="006089"/>
                </a:solidFill>
              </a:rPr>
              <a:t> outsourcing</a:t>
            </a:r>
            <a:r>
              <a:rPr lang="en-GB" sz="1200" dirty="0">
                <a:solidFill>
                  <a:srgbClr val="006089"/>
                </a:solidFill>
              </a:rPr>
              <a:t> have a competitive edge during debt auctions</a:t>
            </a:r>
          </a:p>
          <a:p>
            <a:pPr marL="171450" indent="-171450" rtl="0">
              <a:spcAft>
                <a:spcPts val="1200"/>
              </a:spcAft>
              <a:buFont typeface="Wingdings" panose="05000000000000000000" pitchFamily="2" charset="2"/>
              <a:buChar char="§"/>
            </a:pPr>
            <a:r>
              <a:rPr lang="en-GB" sz="1200" dirty="0">
                <a:solidFill>
                  <a:srgbClr val="006089"/>
                </a:solidFill>
              </a:rPr>
              <a:t>KRUK handles consumer, mortgage-backed and corporate debt at every stage − during amicable settlement and litigation</a:t>
            </a:r>
          </a:p>
          <a:p>
            <a:pPr marL="171450" indent="-171450" rtl="0">
              <a:spcAft>
                <a:spcPts val="1200"/>
              </a:spcAft>
              <a:buFont typeface="Wingdings" panose="05000000000000000000" pitchFamily="2" charset="2"/>
              <a:buChar char="§"/>
            </a:pPr>
            <a:r>
              <a:rPr lang="pl-PL" sz="1200" b="1" dirty="0" err="1">
                <a:solidFill>
                  <a:srgbClr val="006089"/>
                </a:solidFill>
              </a:rPr>
              <a:t>Debt</a:t>
            </a:r>
            <a:r>
              <a:rPr lang="pl-PL" sz="1200" b="1" dirty="0">
                <a:solidFill>
                  <a:srgbClr val="006089"/>
                </a:solidFill>
              </a:rPr>
              <a:t> </a:t>
            </a:r>
            <a:r>
              <a:rPr lang="pl-PL" sz="1200" b="1" dirty="0" err="1">
                <a:solidFill>
                  <a:srgbClr val="006089"/>
                </a:solidFill>
              </a:rPr>
              <a:t>collection</a:t>
            </a:r>
            <a:r>
              <a:rPr lang="pl-PL" sz="1200" b="1" dirty="0">
                <a:solidFill>
                  <a:srgbClr val="006089"/>
                </a:solidFill>
              </a:rPr>
              <a:t> outsourcing</a:t>
            </a:r>
            <a:r>
              <a:rPr lang="en-GB" sz="1200" b="1" dirty="0">
                <a:solidFill>
                  <a:srgbClr val="006089"/>
                </a:solidFill>
              </a:rPr>
              <a:t> operations help KRUK evaluate and manage purchased debt</a:t>
            </a:r>
          </a:p>
        </p:txBody>
      </p:sp>
      <p:sp>
        <p:nvSpPr>
          <p:cNvPr id="21" name="Prostokąt 20"/>
          <p:cNvSpPr/>
          <p:nvPr/>
        </p:nvSpPr>
        <p:spPr>
          <a:xfrm rot="16200000">
            <a:off x="-1704787" y="3466120"/>
            <a:ext cx="4588124" cy="3600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spcAft>
                <a:spcPts val="600"/>
              </a:spcAft>
            </a:pPr>
            <a:r>
              <a:rPr lang="pl-PL" sz="1400" b="1" dirty="0" err="1">
                <a:solidFill>
                  <a:srgbClr val="006089"/>
                </a:solidFill>
              </a:rPr>
              <a:t>Debt</a:t>
            </a:r>
            <a:r>
              <a:rPr lang="pl-PL" sz="1400" b="1" dirty="0">
                <a:solidFill>
                  <a:srgbClr val="006089"/>
                </a:solidFill>
              </a:rPr>
              <a:t> </a:t>
            </a:r>
            <a:r>
              <a:rPr lang="pl-PL" sz="1400" b="1" dirty="0" err="1">
                <a:solidFill>
                  <a:srgbClr val="006089"/>
                </a:solidFill>
              </a:rPr>
              <a:t>collection</a:t>
            </a:r>
            <a:r>
              <a:rPr lang="pl-PL" sz="1400" b="1" dirty="0">
                <a:solidFill>
                  <a:srgbClr val="006089"/>
                </a:solidFill>
              </a:rPr>
              <a:t> outsourcing</a:t>
            </a:r>
            <a:endParaRPr lang="en-GB" sz="1400" b="1" dirty="0">
              <a:solidFill>
                <a:srgbClr val="006089"/>
              </a:solidFill>
            </a:endParaRPr>
          </a:p>
        </p:txBody>
      </p:sp>
      <p:sp>
        <p:nvSpPr>
          <p:cNvPr id="22" name="Strzałka wygięta w górę 21"/>
          <p:cNvSpPr/>
          <p:nvPr/>
        </p:nvSpPr>
        <p:spPr>
          <a:xfrm>
            <a:off x="4615291" y="4048945"/>
            <a:ext cx="288032" cy="1296132"/>
          </a:xfrm>
          <a:prstGeom prst="bentUpArrow">
            <a:avLst/>
          </a:prstGeom>
          <a:solidFill>
            <a:srgbClr val="006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Strzałka wygięta w górę 22"/>
          <p:cNvSpPr/>
          <p:nvPr/>
        </p:nvSpPr>
        <p:spPr>
          <a:xfrm rot="16200000">
            <a:off x="4042860" y="3329634"/>
            <a:ext cx="1397857" cy="244163"/>
          </a:xfrm>
          <a:prstGeom prst="bentUpArrow">
            <a:avLst/>
          </a:prstGeom>
          <a:solidFill>
            <a:srgbClr val="006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Prostokąt 23"/>
          <p:cNvSpPr/>
          <p:nvPr/>
        </p:nvSpPr>
        <p:spPr>
          <a:xfrm>
            <a:off x="4572000" y="1463858"/>
            <a:ext cx="45719" cy="4413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Prostokąt 19"/>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9584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16</a:t>
            </a:fld>
            <a:endParaRPr lang="en-GB" dirty="0"/>
          </a:p>
        </p:txBody>
      </p:sp>
      <p:sp>
        <p:nvSpPr>
          <p:cNvPr id="3" name="Symbol zastępczy tekstu 2"/>
          <p:cNvSpPr>
            <a:spLocks noGrp="1"/>
          </p:cNvSpPr>
          <p:nvPr>
            <p:ph type="body" idx="1"/>
          </p:nvPr>
        </p:nvSpPr>
        <p:spPr>
          <a:xfrm>
            <a:off x="610633" y="404664"/>
            <a:ext cx="7922180" cy="430887"/>
          </a:xfrm>
        </p:spPr>
        <p:txBody>
          <a:bodyPr/>
          <a:lstStyle/>
          <a:p>
            <a:pPr rtl="0"/>
            <a:r>
              <a:rPr lang="en-GB" dirty="0">
                <a:solidFill>
                  <a:schemeClr val="accent2">
                    <a:lumMod val="75000"/>
                  </a:schemeClr>
                </a:solidFill>
              </a:rPr>
              <a:t>KRUK – superior experience in portfolio valuation</a:t>
            </a:r>
          </a:p>
        </p:txBody>
      </p:sp>
      <p:sp>
        <p:nvSpPr>
          <p:cNvPr id="5" name="Prostokąt 4"/>
          <p:cNvSpPr/>
          <p:nvPr/>
        </p:nvSpPr>
        <p:spPr>
          <a:xfrm>
            <a:off x="769293" y="1009703"/>
            <a:ext cx="3960440" cy="3661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rostokąt 5"/>
          <p:cNvSpPr/>
          <p:nvPr/>
        </p:nvSpPr>
        <p:spPr>
          <a:xfrm>
            <a:off x="869876" y="1121482"/>
            <a:ext cx="3744416" cy="864120"/>
          </a:xfrm>
          <a:custGeom>
            <a:avLst/>
            <a:gdLst>
              <a:gd name="connsiteX0" fmla="*/ 0 w 3744416"/>
              <a:gd name="connsiteY0" fmla="*/ 0 h 864120"/>
              <a:gd name="connsiteX1" fmla="*/ 3744416 w 3744416"/>
              <a:gd name="connsiteY1" fmla="*/ 0 h 864120"/>
              <a:gd name="connsiteX2" fmla="*/ 3744416 w 3744416"/>
              <a:gd name="connsiteY2" fmla="*/ 864120 h 864120"/>
              <a:gd name="connsiteX3" fmla="*/ 0 w 3744416"/>
              <a:gd name="connsiteY3" fmla="*/ 864120 h 864120"/>
              <a:gd name="connsiteX4" fmla="*/ 0 w 3744416"/>
              <a:gd name="connsiteY4" fmla="*/ 0 h 864120"/>
              <a:gd name="connsiteX0" fmla="*/ 0 w 3744416"/>
              <a:gd name="connsiteY0" fmla="*/ 0 h 864120"/>
              <a:gd name="connsiteX1" fmla="*/ 3744416 w 3744416"/>
              <a:gd name="connsiteY1" fmla="*/ 0 h 864120"/>
              <a:gd name="connsiteX2" fmla="*/ 3744416 w 3744416"/>
              <a:gd name="connsiteY2" fmla="*/ 864120 h 864120"/>
              <a:gd name="connsiteX3" fmla="*/ 1867284 w 3744416"/>
              <a:gd name="connsiteY3" fmla="*/ 856266 h 864120"/>
              <a:gd name="connsiteX4" fmla="*/ 0 w 3744416"/>
              <a:gd name="connsiteY4" fmla="*/ 864120 h 864120"/>
              <a:gd name="connsiteX5" fmla="*/ 0 w 3744416"/>
              <a:gd name="connsiteY5" fmla="*/ 0 h 864120"/>
              <a:gd name="connsiteX0" fmla="*/ 0 w 3744416"/>
              <a:gd name="connsiteY0" fmla="*/ 0 h 864120"/>
              <a:gd name="connsiteX1" fmla="*/ 3744416 w 3744416"/>
              <a:gd name="connsiteY1" fmla="*/ 0 h 864120"/>
              <a:gd name="connsiteX2" fmla="*/ 3744416 w 3744416"/>
              <a:gd name="connsiteY2" fmla="*/ 864120 h 864120"/>
              <a:gd name="connsiteX3" fmla="*/ 1867284 w 3744416"/>
              <a:gd name="connsiteY3" fmla="*/ 856266 h 864120"/>
              <a:gd name="connsiteX4" fmla="*/ 0 w 3744416"/>
              <a:gd name="connsiteY4" fmla="*/ 864120 h 864120"/>
              <a:gd name="connsiteX5" fmla="*/ 0 w 3744416"/>
              <a:gd name="connsiteY5" fmla="*/ 0 h 864120"/>
              <a:gd name="connsiteX0" fmla="*/ 0 w 3744416"/>
              <a:gd name="connsiteY0" fmla="*/ 0 h 864120"/>
              <a:gd name="connsiteX1" fmla="*/ 3744416 w 3744416"/>
              <a:gd name="connsiteY1" fmla="*/ 0 h 864120"/>
              <a:gd name="connsiteX2" fmla="*/ 3744416 w 3744416"/>
              <a:gd name="connsiteY2" fmla="*/ 864120 h 864120"/>
              <a:gd name="connsiteX3" fmla="*/ 0 w 3744416"/>
              <a:gd name="connsiteY3" fmla="*/ 864120 h 864120"/>
              <a:gd name="connsiteX4" fmla="*/ 0 w 3744416"/>
              <a:gd name="connsiteY4" fmla="*/ 0 h 86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416" h="864120">
                <a:moveTo>
                  <a:pt x="0" y="0"/>
                </a:moveTo>
                <a:lnTo>
                  <a:pt x="3744416" y="0"/>
                </a:lnTo>
                <a:lnTo>
                  <a:pt x="3744416" y="864120"/>
                </a:lnTo>
                <a:lnTo>
                  <a:pt x="0" y="864120"/>
                </a:lnTo>
                <a:lnTo>
                  <a:pt x="0" y="0"/>
                </a:lnTo>
                <a:close/>
              </a:path>
            </a:pathLst>
          </a:custGeom>
          <a:solidFill>
            <a:srgbClr val="00608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Debt portfolio auction</a:t>
            </a:r>
            <a:br>
              <a:rPr lang="en-GB" sz="1400" b="1" dirty="0">
                <a:solidFill>
                  <a:schemeClr val="bg1"/>
                </a:solidFill>
              </a:rPr>
            </a:br>
            <a:endParaRPr lang="en-GB" sz="1400" b="1" dirty="0">
              <a:solidFill>
                <a:schemeClr val="bg1"/>
              </a:solidFill>
            </a:endParaRPr>
          </a:p>
        </p:txBody>
      </p:sp>
      <p:sp>
        <p:nvSpPr>
          <p:cNvPr id="7" name="Prostokąt 6"/>
          <p:cNvSpPr/>
          <p:nvPr/>
        </p:nvSpPr>
        <p:spPr>
          <a:xfrm>
            <a:off x="870875" y="1978353"/>
            <a:ext cx="3744416" cy="864120"/>
          </a:xfrm>
          <a:prstGeom prst="rect">
            <a:avLst/>
          </a:prstGeom>
          <a:solidFill>
            <a:schemeClr val="bg2">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err="1">
                <a:solidFill>
                  <a:schemeClr val="bg1"/>
                </a:solidFill>
              </a:rPr>
              <a:t>KRUK's</a:t>
            </a:r>
            <a:r>
              <a:rPr lang="en-GB" sz="1400" b="1" dirty="0">
                <a:solidFill>
                  <a:schemeClr val="bg1"/>
                </a:solidFill>
              </a:rPr>
              <a:t> valuation of the debt portfolio</a:t>
            </a:r>
          </a:p>
        </p:txBody>
      </p:sp>
      <p:sp>
        <p:nvSpPr>
          <p:cNvPr id="8" name="Trójkąt równoramienny 7"/>
          <p:cNvSpPr/>
          <p:nvPr/>
        </p:nvSpPr>
        <p:spPr>
          <a:xfrm rot="10800000">
            <a:off x="860729" y="1975230"/>
            <a:ext cx="3744416" cy="104222"/>
          </a:xfrm>
          <a:prstGeom prst="triangle">
            <a:avLst/>
          </a:prstGeom>
          <a:solidFill>
            <a:srgbClr val="006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rostokąt 8"/>
          <p:cNvSpPr/>
          <p:nvPr/>
        </p:nvSpPr>
        <p:spPr>
          <a:xfrm>
            <a:off x="870875" y="2842449"/>
            <a:ext cx="3744416" cy="864120"/>
          </a:xfrm>
          <a:prstGeom prst="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Winning the auction and purchase of the portfolio</a:t>
            </a:r>
          </a:p>
        </p:txBody>
      </p:sp>
      <p:sp>
        <p:nvSpPr>
          <p:cNvPr id="10" name="Trójkąt równoramienny 9"/>
          <p:cNvSpPr/>
          <p:nvPr/>
        </p:nvSpPr>
        <p:spPr>
          <a:xfrm rot="10800000">
            <a:off x="856018" y="2839950"/>
            <a:ext cx="3744416" cy="104222"/>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rostokąt 12"/>
          <p:cNvSpPr/>
          <p:nvPr/>
        </p:nvSpPr>
        <p:spPr>
          <a:xfrm>
            <a:off x="2728224" y="3706097"/>
            <a:ext cx="1887065" cy="864120"/>
          </a:xfrm>
          <a:prstGeom prst="rect">
            <a:avLst/>
          </a:prstGeom>
          <a:solidFill>
            <a:srgbClr val="00608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err="1">
                <a:solidFill>
                  <a:schemeClr val="bg1"/>
                </a:solidFill>
              </a:rPr>
              <a:t>ERIF</a:t>
            </a:r>
            <a:r>
              <a:rPr lang="en-GB" sz="1400" b="1" dirty="0">
                <a:solidFill>
                  <a:schemeClr val="bg1"/>
                </a:solidFill>
              </a:rPr>
              <a:t> entry and court collection</a:t>
            </a:r>
          </a:p>
        </p:txBody>
      </p:sp>
      <p:sp>
        <p:nvSpPr>
          <p:cNvPr id="19" name="Prostokąt 18"/>
          <p:cNvSpPr/>
          <p:nvPr/>
        </p:nvSpPr>
        <p:spPr>
          <a:xfrm>
            <a:off x="870875" y="3706569"/>
            <a:ext cx="1887065" cy="86412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Amicable settlement process</a:t>
            </a:r>
          </a:p>
        </p:txBody>
      </p:sp>
      <p:sp>
        <p:nvSpPr>
          <p:cNvPr id="15" name="Prostokąt 14"/>
          <p:cNvSpPr/>
          <p:nvPr/>
        </p:nvSpPr>
        <p:spPr>
          <a:xfrm rot="16200000">
            <a:off x="-1241274" y="2660231"/>
            <a:ext cx="3661097" cy="3600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spcAft>
                <a:spcPts val="600"/>
              </a:spcAft>
            </a:pPr>
            <a:r>
              <a:rPr lang="en-GB" sz="1400" b="1" dirty="0">
                <a:solidFill>
                  <a:srgbClr val="006089"/>
                </a:solidFill>
              </a:rPr>
              <a:t>Debt purchase and management process</a:t>
            </a:r>
          </a:p>
        </p:txBody>
      </p:sp>
      <p:sp>
        <p:nvSpPr>
          <p:cNvPr id="18" name="Prostokąt 17"/>
          <p:cNvSpPr/>
          <p:nvPr/>
        </p:nvSpPr>
        <p:spPr>
          <a:xfrm>
            <a:off x="4572000" y="1121482"/>
            <a:ext cx="45719" cy="35493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rójkąt równoramienny 11"/>
          <p:cNvSpPr/>
          <p:nvPr/>
        </p:nvSpPr>
        <p:spPr>
          <a:xfrm rot="10800000">
            <a:off x="856018" y="3704045"/>
            <a:ext cx="3715982" cy="1042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2" name="Wykres 21"/>
          <p:cNvGraphicFramePr/>
          <p:nvPr>
            <p:extLst>
              <p:ext uri="{D42A27DB-BD31-4B8C-83A1-F6EECF244321}">
                <p14:modId xmlns:p14="http://schemas.microsoft.com/office/powerpoint/2010/main" val="315222421"/>
              </p:ext>
            </p:extLst>
          </p:nvPr>
        </p:nvGraphicFramePr>
        <p:xfrm>
          <a:off x="378718" y="4655941"/>
          <a:ext cx="4327548" cy="1225521"/>
        </p:xfrm>
        <a:graphic>
          <a:graphicData uri="http://schemas.openxmlformats.org/drawingml/2006/chart">
            <c:chart xmlns:c="http://schemas.openxmlformats.org/drawingml/2006/chart" xmlns:r="http://schemas.openxmlformats.org/officeDocument/2006/relationships" r:id="rId3"/>
          </a:graphicData>
        </a:graphic>
      </p:graphicFrame>
      <p:sp>
        <p:nvSpPr>
          <p:cNvPr id="23" name="Prostokąt 22"/>
          <p:cNvSpPr/>
          <p:nvPr/>
        </p:nvSpPr>
        <p:spPr>
          <a:xfrm>
            <a:off x="450727" y="5881463"/>
            <a:ext cx="4166992" cy="3577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spcAft>
                <a:spcPts val="600"/>
              </a:spcAft>
            </a:pPr>
            <a:r>
              <a:rPr lang="en-GB" sz="1000" b="1" dirty="0">
                <a:solidFill>
                  <a:schemeClr val="bg1"/>
                </a:solidFill>
              </a:rPr>
              <a:t>Over the ten years of its operation in the debt purchase segment, KRUK has handled over </a:t>
            </a:r>
            <a:r>
              <a:rPr lang="pl-PL" sz="1000" b="1" dirty="0">
                <a:solidFill>
                  <a:schemeClr val="bg1"/>
                </a:solidFill>
              </a:rPr>
              <a:t>5.6</a:t>
            </a:r>
            <a:r>
              <a:rPr lang="en-GB" sz="1000" b="1" dirty="0">
                <a:solidFill>
                  <a:schemeClr val="bg1"/>
                </a:solidFill>
              </a:rPr>
              <a:t>m debt cases</a:t>
            </a:r>
          </a:p>
        </p:txBody>
      </p:sp>
      <p:sp>
        <p:nvSpPr>
          <p:cNvPr id="24" name="Prostokąt 23"/>
          <p:cNvSpPr/>
          <p:nvPr/>
        </p:nvSpPr>
        <p:spPr>
          <a:xfrm>
            <a:off x="4729733" y="4756526"/>
            <a:ext cx="3992810" cy="14827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spcAft>
                <a:spcPts val="0"/>
              </a:spcAft>
              <a:buFont typeface="Wingdings" panose="05000000000000000000" pitchFamily="2" charset="2"/>
              <a:buChar char="§"/>
            </a:pPr>
            <a:r>
              <a:rPr lang="en-GB" sz="1100" dirty="0">
                <a:solidFill>
                  <a:srgbClr val="006089"/>
                </a:solidFill>
              </a:rPr>
              <a:t>KRUK has been purchasing debt continuously since December 2002</a:t>
            </a:r>
          </a:p>
          <a:p>
            <a:pPr marL="171450" indent="-171450" rtl="0">
              <a:spcAft>
                <a:spcPts val="0"/>
              </a:spcAft>
              <a:buFont typeface="Wingdings" panose="05000000000000000000" pitchFamily="2" charset="2"/>
              <a:buChar char="§"/>
            </a:pPr>
            <a:r>
              <a:rPr lang="en-GB" sz="1100" dirty="0">
                <a:solidFill>
                  <a:srgbClr val="006089"/>
                </a:solidFill>
              </a:rPr>
              <a:t>Until the </a:t>
            </a:r>
            <a:r>
              <a:rPr lang="pl-PL" sz="1100" dirty="0">
                <a:solidFill>
                  <a:srgbClr val="006089"/>
                </a:solidFill>
              </a:rPr>
              <a:t>end of 3Q </a:t>
            </a:r>
            <a:r>
              <a:rPr lang="en-GB" sz="1100" dirty="0">
                <a:solidFill>
                  <a:srgbClr val="006089"/>
                </a:solidFill>
              </a:rPr>
              <a:t>201</a:t>
            </a:r>
            <a:r>
              <a:rPr lang="pl-PL" sz="1100" dirty="0">
                <a:solidFill>
                  <a:srgbClr val="006089"/>
                </a:solidFill>
              </a:rPr>
              <a:t>6</a:t>
            </a:r>
            <a:r>
              <a:rPr lang="en-GB" sz="1100" dirty="0">
                <a:solidFill>
                  <a:srgbClr val="006089"/>
                </a:solidFill>
              </a:rPr>
              <a:t>,</a:t>
            </a:r>
            <a:r>
              <a:rPr lang="pl-PL" sz="1100" dirty="0">
                <a:solidFill>
                  <a:srgbClr val="006089"/>
                </a:solidFill>
              </a:rPr>
              <a:t> </a:t>
            </a:r>
            <a:r>
              <a:rPr lang="en-GB" sz="1100" dirty="0">
                <a:solidFill>
                  <a:srgbClr val="006089"/>
                </a:solidFill>
              </a:rPr>
              <a:t>KRUK purchased </a:t>
            </a:r>
            <a:r>
              <a:rPr lang="pl-PL" sz="1100" dirty="0">
                <a:solidFill>
                  <a:srgbClr val="006089"/>
                </a:solidFill>
              </a:rPr>
              <a:t>499</a:t>
            </a:r>
            <a:r>
              <a:rPr lang="en-GB" sz="1100" dirty="0">
                <a:solidFill>
                  <a:srgbClr val="006089"/>
                </a:solidFill>
              </a:rPr>
              <a:t> portfolios with the nominal value of PLN </a:t>
            </a:r>
            <a:r>
              <a:rPr lang="pl-PL" sz="1100" dirty="0">
                <a:solidFill>
                  <a:srgbClr val="006089"/>
                </a:solidFill>
              </a:rPr>
              <a:t>8</a:t>
            </a:r>
            <a:r>
              <a:rPr lang="en-GB" sz="1100" dirty="0">
                <a:solidFill>
                  <a:srgbClr val="006089"/>
                </a:solidFill>
              </a:rPr>
              <a:t>.</a:t>
            </a:r>
            <a:r>
              <a:rPr lang="pl-PL" sz="1100" dirty="0">
                <a:solidFill>
                  <a:srgbClr val="006089"/>
                </a:solidFill>
              </a:rPr>
              <a:t>0</a:t>
            </a:r>
            <a:r>
              <a:rPr lang="en-GB" sz="1100" dirty="0">
                <a:solidFill>
                  <a:srgbClr val="006089"/>
                </a:solidFill>
              </a:rPr>
              <a:t>bn.</a:t>
            </a:r>
          </a:p>
          <a:p>
            <a:pPr marL="171450" indent="-171450" rtl="0">
              <a:spcAft>
                <a:spcPts val="0"/>
              </a:spcAft>
              <a:buFont typeface="Wingdings" panose="05000000000000000000" pitchFamily="2" charset="2"/>
              <a:buChar char="§"/>
            </a:pPr>
            <a:r>
              <a:rPr lang="en-GB" sz="1100" dirty="0">
                <a:solidFill>
                  <a:srgbClr val="006089"/>
                </a:solidFill>
              </a:rPr>
              <a:t>Over a dozen or so years, KRUK has assembled a unique database of </a:t>
            </a:r>
            <a:r>
              <a:rPr lang="pl-PL" sz="1100" dirty="0">
                <a:solidFill>
                  <a:srgbClr val="006089"/>
                </a:solidFill>
              </a:rPr>
              <a:t>5.6</a:t>
            </a:r>
            <a:r>
              <a:rPr lang="en-GB" sz="1100" dirty="0">
                <a:solidFill>
                  <a:srgbClr val="006089"/>
                </a:solidFill>
              </a:rPr>
              <a:t>m </a:t>
            </a:r>
            <a:r>
              <a:rPr lang="pl-PL" sz="1100" dirty="0" err="1">
                <a:solidFill>
                  <a:srgbClr val="006089"/>
                </a:solidFill>
              </a:rPr>
              <a:t>indebted</a:t>
            </a:r>
            <a:r>
              <a:rPr lang="pl-PL" sz="1100" dirty="0">
                <a:solidFill>
                  <a:srgbClr val="006089"/>
                </a:solidFill>
              </a:rPr>
              <a:t> </a:t>
            </a:r>
            <a:r>
              <a:rPr lang="pl-PL" sz="1100" dirty="0" err="1">
                <a:solidFill>
                  <a:srgbClr val="006089"/>
                </a:solidFill>
              </a:rPr>
              <a:t>customers</a:t>
            </a:r>
            <a:r>
              <a:rPr lang="en-GB" sz="1100" dirty="0">
                <a:solidFill>
                  <a:srgbClr val="006089"/>
                </a:solidFill>
              </a:rPr>
              <a:t> in Poland and abroad</a:t>
            </a:r>
          </a:p>
          <a:p>
            <a:pPr marL="171450" indent="-171450" rtl="0">
              <a:spcAft>
                <a:spcPts val="0"/>
              </a:spcAft>
              <a:buFont typeface="Wingdings" panose="05000000000000000000" pitchFamily="2" charset="2"/>
              <a:buChar char="§"/>
            </a:pPr>
            <a:r>
              <a:rPr lang="en-GB" sz="1100" dirty="0">
                <a:solidFill>
                  <a:srgbClr val="006089"/>
                </a:solidFill>
              </a:rPr>
              <a:t>KRUK normally purchases debt portfolios from the institutions to which it provides </a:t>
            </a:r>
            <a:r>
              <a:rPr lang="pl-PL" sz="1100" dirty="0" err="1">
                <a:solidFill>
                  <a:srgbClr val="006089"/>
                </a:solidFill>
              </a:rPr>
              <a:t>debt</a:t>
            </a:r>
            <a:r>
              <a:rPr lang="pl-PL" sz="1100" dirty="0">
                <a:solidFill>
                  <a:srgbClr val="006089"/>
                </a:solidFill>
              </a:rPr>
              <a:t> </a:t>
            </a:r>
            <a:r>
              <a:rPr lang="pl-PL" sz="1100" dirty="0" err="1">
                <a:solidFill>
                  <a:srgbClr val="006089"/>
                </a:solidFill>
              </a:rPr>
              <a:t>collection</a:t>
            </a:r>
            <a:r>
              <a:rPr lang="pl-PL" sz="1100" dirty="0">
                <a:solidFill>
                  <a:srgbClr val="006089"/>
                </a:solidFill>
              </a:rPr>
              <a:t> outsourcing</a:t>
            </a:r>
            <a:r>
              <a:rPr lang="en-GB" sz="1100" dirty="0">
                <a:solidFill>
                  <a:srgbClr val="006089"/>
                </a:solidFill>
              </a:rPr>
              <a:t> services</a:t>
            </a:r>
          </a:p>
        </p:txBody>
      </p:sp>
      <p:sp>
        <p:nvSpPr>
          <p:cNvPr id="25" name="Trójkąt równoramienny 24"/>
          <p:cNvSpPr/>
          <p:nvPr/>
        </p:nvSpPr>
        <p:spPr>
          <a:xfrm rot="5400000">
            <a:off x="4452276" y="1473448"/>
            <a:ext cx="795347" cy="164180"/>
          </a:xfrm>
          <a:prstGeom prst="triangle">
            <a:avLst>
              <a:gd name="adj" fmla="val 49724"/>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rójkąt równoramienny 26"/>
          <p:cNvSpPr/>
          <p:nvPr/>
        </p:nvSpPr>
        <p:spPr>
          <a:xfrm rot="5400000">
            <a:off x="4452276" y="2331606"/>
            <a:ext cx="795347" cy="164180"/>
          </a:xfrm>
          <a:prstGeom prst="triangle">
            <a:avLst>
              <a:gd name="adj" fmla="val 49724"/>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rójkąt równoramienny 27"/>
          <p:cNvSpPr/>
          <p:nvPr/>
        </p:nvSpPr>
        <p:spPr>
          <a:xfrm rot="5400000">
            <a:off x="4452276" y="3188574"/>
            <a:ext cx="795347" cy="164180"/>
          </a:xfrm>
          <a:prstGeom prst="triangle">
            <a:avLst>
              <a:gd name="adj" fmla="val 49724"/>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rójkąt równoramienny 28"/>
          <p:cNvSpPr/>
          <p:nvPr/>
        </p:nvSpPr>
        <p:spPr>
          <a:xfrm rot="5400000">
            <a:off x="4452276" y="4056539"/>
            <a:ext cx="795347" cy="164180"/>
          </a:xfrm>
          <a:prstGeom prst="triangle">
            <a:avLst>
              <a:gd name="adj" fmla="val 49724"/>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ole tekstowe 10"/>
          <p:cNvSpPr txBox="1"/>
          <p:nvPr/>
        </p:nvSpPr>
        <p:spPr>
          <a:xfrm>
            <a:off x="5010495" y="3944089"/>
            <a:ext cx="3952454" cy="276999"/>
          </a:xfrm>
          <a:prstGeom prst="rect">
            <a:avLst/>
          </a:prstGeom>
          <a:noFill/>
        </p:spPr>
        <p:txBody>
          <a:bodyPr wrap="square" rtlCol="0">
            <a:spAutoFit/>
          </a:bodyPr>
          <a:lstStyle/>
          <a:p>
            <a:pPr rtl="0"/>
            <a:r>
              <a:rPr lang="en-GB" sz="1200" dirty="0">
                <a:solidFill>
                  <a:srgbClr val="006089"/>
                </a:solidFill>
              </a:rPr>
              <a:t>Increased reach and recovery at 2</a:t>
            </a:r>
            <a:r>
              <a:rPr lang="pl-PL" sz="1200" dirty="0">
                <a:solidFill>
                  <a:srgbClr val="006089"/>
                </a:solidFill>
              </a:rPr>
              <a:t>.0</a:t>
            </a:r>
            <a:r>
              <a:rPr lang="en-GB" sz="1200" dirty="0">
                <a:solidFill>
                  <a:srgbClr val="006089"/>
                </a:solidFill>
              </a:rPr>
              <a:t>−</a:t>
            </a:r>
            <a:r>
              <a:rPr lang="pl-PL" sz="1200" dirty="0">
                <a:solidFill>
                  <a:srgbClr val="006089"/>
                </a:solidFill>
              </a:rPr>
              <a:t>3</a:t>
            </a:r>
            <a:r>
              <a:rPr lang="en-GB" sz="1200" dirty="0">
                <a:solidFill>
                  <a:srgbClr val="006089"/>
                </a:solidFill>
              </a:rPr>
              <a:t>.</a:t>
            </a:r>
            <a:r>
              <a:rPr lang="pl-PL" sz="1200" dirty="0">
                <a:solidFill>
                  <a:srgbClr val="006089"/>
                </a:solidFill>
              </a:rPr>
              <a:t>0</a:t>
            </a:r>
            <a:r>
              <a:rPr lang="en-GB" sz="1200" dirty="0">
                <a:solidFill>
                  <a:srgbClr val="006089"/>
                </a:solidFill>
              </a:rPr>
              <a:t>x the purchase price.</a:t>
            </a:r>
          </a:p>
        </p:txBody>
      </p:sp>
      <p:sp>
        <p:nvSpPr>
          <p:cNvPr id="30" name="pole tekstowe 29"/>
          <p:cNvSpPr txBox="1"/>
          <p:nvPr/>
        </p:nvSpPr>
        <p:spPr>
          <a:xfrm>
            <a:off x="5012034" y="2809091"/>
            <a:ext cx="3952454" cy="907941"/>
          </a:xfrm>
          <a:prstGeom prst="rect">
            <a:avLst/>
          </a:prstGeom>
          <a:noFill/>
        </p:spPr>
        <p:txBody>
          <a:bodyPr wrap="square" rtlCol="0">
            <a:spAutoFit/>
          </a:bodyPr>
          <a:lstStyle/>
          <a:p>
            <a:pPr rtl="0">
              <a:spcAft>
                <a:spcPts val="600"/>
              </a:spcAft>
            </a:pPr>
            <a:r>
              <a:rPr lang="en-GB" sz="1200" dirty="0">
                <a:solidFill>
                  <a:srgbClr val="006089"/>
                </a:solidFill>
              </a:rPr>
              <a:t>Purchase at a </a:t>
            </a:r>
            <a:r>
              <a:rPr lang="en-GB" sz="1200">
                <a:solidFill>
                  <a:srgbClr val="006089"/>
                </a:solidFill>
              </a:rPr>
              <a:t>high discount, </a:t>
            </a:r>
            <a:r>
              <a:rPr lang="en-GB" sz="1200" b="1" dirty="0">
                <a:solidFill>
                  <a:srgbClr val="006089"/>
                </a:solidFill>
              </a:rPr>
              <a:t>usually at a price equal to 5−25% of the portfolio nominal value</a:t>
            </a:r>
            <a:r>
              <a:rPr lang="en-GB" sz="1200" dirty="0">
                <a:solidFill>
                  <a:srgbClr val="006089"/>
                </a:solidFill>
              </a:rPr>
              <a:t>.</a:t>
            </a:r>
          </a:p>
          <a:p>
            <a:pPr rtl="0">
              <a:spcAft>
                <a:spcPts val="600"/>
              </a:spcAft>
            </a:pPr>
            <a:r>
              <a:rPr lang="en-GB" sz="1200" dirty="0">
                <a:solidFill>
                  <a:srgbClr val="006089"/>
                </a:solidFill>
              </a:rPr>
              <a:t>Low initial reach </a:t>
            </a:r>
            <a:r>
              <a:rPr lang="en-GB" sz="1200">
                <a:solidFill>
                  <a:srgbClr val="006089"/>
                </a:solidFill>
              </a:rPr>
              <a:t>to debtors, </a:t>
            </a:r>
            <a:r>
              <a:rPr lang="en-GB" sz="1200" dirty="0">
                <a:solidFill>
                  <a:srgbClr val="006089"/>
                </a:solidFill>
              </a:rPr>
              <a:t>at approximately 20% on average.</a:t>
            </a:r>
          </a:p>
        </p:txBody>
      </p:sp>
      <p:sp>
        <p:nvSpPr>
          <p:cNvPr id="32" name="pole tekstowe 31"/>
          <p:cNvSpPr txBox="1"/>
          <p:nvPr/>
        </p:nvSpPr>
        <p:spPr>
          <a:xfrm>
            <a:off x="4987651" y="1064760"/>
            <a:ext cx="3952454" cy="969496"/>
          </a:xfrm>
          <a:prstGeom prst="rect">
            <a:avLst/>
          </a:prstGeom>
          <a:noFill/>
        </p:spPr>
        <p:txBody>
          <a:bodyPr wrap="square" rtlCol="0">
            <a:spAutoFit/>
          </a:bodyPr>
          <a:lstStyle/>
          <a:p>
            <a:pPr rtl="0"/>
            <a:r>
              <a:rPr lang="en-GB" sz="1200" dirty="0">
                <a:solidFill>
                  <a:srgbClr val="006089"/>
                </a:solidFill>
              </a:rPr>
              <a:t>Banks sell debt portfolios on a regular basis; the reasons include:</a:t>
            </a:r>
          </a:p>
          <a:p>
            <a:pPr marL="457200" lvl="2" indent="-171450" rtl="0">
              <a:buFont typeface="Wingdings" panose="05000000000000000000" pitchFamily="2" charset="2"/>
              <a:buChar char="§"/>
            </a:pPr>
            <a:r>
              <a:rPr lang="en-GB" sz="1050" dirty="0">
                <a:solidFill>
                  <a:srgbClr val="006089"/>
                </a:solidFill>
              </a:rPr>
              <a:t>improvement </a:t>
            </a:r>
            <a:r>
              <a:rPr lang="en-GB" sz="1050">
                <a:solidFill>
                  <a:srgbClr val="006089"/>
                </a:solidFill>
              </a:rPr>
              <a:t>of liquidity,</a:t>
            </a:r>
            <a:endParaRPr lang="en-GB" sz="1050" dirty="0">
              <a:solidFill>
                <a:srgbClr val="006089"/>
              </a:solidFill>
            </a:endParaRPr>
          </a:p>
          <a:p>
            <a:pPr marL="457200" lvl="2" indent="-171450" rtl="0">
              <a:buFont typeface="Wingdings" panose="05000000000000000000" pitchFamily="2" charset="2"/>
              <a:buChar char="§"/>
            </a:pPr>
            <a:r>
              <a:rPr lang="en-GB" sz="1050" dirty="0">
                <a:solidFill>
                  <a:srgbClr val="006089"/>
                </a:solidFill>
              </a:rPr>
              <a:t>the </a:t>
            </a:r>
            <a:r>
              <a:rPr lang="en-GB" sz="1050">
                <a:solidFill>
                  <a:srgbClr val="006089"/>
                </a:solidFill>
              </a:rPr>
              <a:t>regulator's requirements,</a:t>
            </a:r>
            <a:endParaRPr lang="en-GB" sz="1050" dirty="0">
              <a:solidFill>
                <a:srgbClr val="006089"/>
              </a:solidFill>
            </a:endParaRPr>
          </a:p>
          <a:p>
            <a:pPr marL="457200" lvl="2" indent="-171450" rtl="0">
              <a:buFont typeface="Wingdings" panose="05000000000000000000" pitchFamily="2" charset="2"/>
              <a:buChar char="§"/>
            </a:pPr>
            <a:r>
              <a:rPr lang="en-GB" sz="1050" dirty="0">
                <a:solidFill>
                  <a:srgbClr val="006089"/>
                </a:solidFill>
              </a:rPr>
              <a:t>tax legislation.</a:t>
            </a:r>
          </a:p>
        </p:txBody>
      </p:sp>
      <p:sp>
        <p:nvSpPr>
          <p:cNvPr id="26" name="pole tekstowe 25"/>
          <p:cNvSpPr txBox="1"/>
          <p:nvPr/>
        </p:nvSpPr>
        <p:spPr>
          <a:xfrm>
            <a:off x="4993931" y="2030800"/>
            <a:ext cx="3952454" cy="646331"/>
          </a:xfrm>
          <a:prstGeom prst="rect">
            <a:avLst/>
          </a:prstGeom>
          <a:noFill/>
        </p:spPr>
        <p:txBody>
          <a:bodyPr wrap="square" rtlCol="0">
            <a:spAutoFit/>
          </a:bodyPr>
          <a:lstStyle/>
          <a:p>
            <a:pPr rtl="0"/>
            <a:r>
              <a:rPr lang="en-GB" sz="1200" dirty="0">
                <a:solidFill>
                  <a:srgbClr val="006089"/>
                </a:solidFill>
              </a:rPr>
              <a:t>Valuation based on over 10 years of experience in debt portfolio purchases – </a:t>
            </a:r>
            <a:r>
              <a:rPr lang="pl-PL" sz="1200" b="1" dirty="0">
                <a:solidFill>
                  <a:srgbClr val="006089"/>
                </a:solidFill>
              </a:rPr>
              <a:t>499 </a:t>
            </a:r>
            <a:r>
              <a:rPr lang="en-GB" sz="1200" b="1" dirty="0">
                <a:solidFill>
                  <a:srgbClr val="006089"/>
                </a:solidFill>
              </a:rPr>
              <a:t>portfolios purchased since the launch of operations and over 2 thousand valuations.</a:t>
            </a:r>
          </a:p>
        </p:txBody>
      </p:sp>
      <p:sp>
        <p:nvSpPr>
          <p:cNvPr id="31" name="Prostokąt 30"/>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32"/>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7651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12777" y="2682015"/>
            <a:ext cx="792088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17</a:t>
            </a:fld>
            <a:endParaRPr lang="en-GB" dirty="0"/>
          </a:p>
        </p:txBody>
      </p:sp>
      <p:sp>
        <p:nvSpPr>
          <p:cNvPr id="3" name="Tytuł 2"/>
          <p:cNvSpPr>
            <a:spLocks noGrp="1"/>
          </p:cNvSpPr>
          <p:nvPr>
            <p:ph type="title"/>
          </p:nvPr>
        </p:nvSpPr>
        <p:spPr>
          <a:xfrm>
            <a:off x="611189" y="1556870"/>
            <a:ext cx="7921624" cy="4464417"/>
          </a:xfrm>
        </p:spPr>
        <p:txBody>
          <a:bodyPr>
            <a:normAutofit fontScale="90000"/>
          </a:bodyPr>
          <a:lstStyle/>
          <a:p>
            <a:pPr rtl="0">
              <a:lnSpc>
                <a:spcPct val="150000"/>
              </a:lnSpc>
            </a:pPr>
            <a:r>
              <a:rPr lang="en-GB" dirty="0">
                <a:solidFill>
                  <a:schemeClr val="accent2">
                    <a:lumMod val="75000"/>
                  </a:schemeClr>
                </a:solidFill>
              </a:rPr>
              <a:t>Introduction </a:t>
            </a:r>
            <a:br>
              <a:rPr lang="en-GB" dirty="0">
                <a:solidFill>
                  <a:schemeClr val="accent2">
                    <a:lumMod val="75000"/>
                  </a:schemeClr>
                </a:solidFill>
              </a:rPr>
            </a:br>
            <a:r>
              <a:rPr lang="en-GB" dirty="0">
                <a:solidFill>
                  <a:schemeClr val="accent2">
                    <a:lumMod val="75000"/>
                  </a:schemeClr>
                </a:solidFill>
              </a:rPr>
              <a:t>Operating activities </a:t>
            </a:r>
            <a:br>
              <a:rPr lang="en-GB" dirty="0">
                <a:solidFill>
                  <a:schemeClr val="accent2">
                    <a:lumMod val="75000"/>
                  </a:schemeClr>
                </a:solidFill>
              </a:rPr>
            </a:br>
            <a:r>
              <a:rPr lang="en-GB" dirty="0">
                <a:solidFill>
                  <a:schemeClr val="bg1"/>
                </a:solidFill>
              </a:rPr>
              <a:t>Market position </a:t>
            </a:r>
            <a:br>
              <a:rPr lang="en-GB" dirty="0">
                <a:solidFill>
                  <a:srgbClr val="FF0000"/>
                </a:solidFill>
              </a:rPr>
            </a:br>
            <a:r>
              <a:rPr lang="en-GB" dirty="0">
                <a:solidFill>
                  <a:schemeClr val="accent2">
                    <a:lumMod val="75000"/>
                  </a:schemeClr>
                </a:solidFill>
              </a:rPr>
              <a:t>Financial performance </a:t>
            </a:r>
            <a:br>
              <a:rPr lang="en-GB" dirty="0">
                <a:solidFill>
                  <a:schemeClr val="accent2">
                    <a:lumMod val="75000"/>
                  </a:schemeClr>
                </a:solidFill>
              </a:rPr>
            </a:br>
            <a:r>
              <a:rPr lang="en-GB" dirty="0">
                <a:solidFill>
                  <a:schemeClr val="accent2">
                    <a:lumMod val="75000"/>
                  </a:schemeClr>
                </a:solidFill>
              </a:rPr>
              <a:t>Strategy and summary </a:t>
            </a:r>
            <a:br>
              <a:rPr lang="en-GB" dirty="0">
                <a:solidFill>
                  <a:srgbClr val="FF0000"/>
                </a:solidFill>
              </a:rPr>
            </a:br>
            <a:r>
              <a:rPr lang="en-GB" dirty="0">
                <a:solidFill>
                  <a:schemeClr val="accent2">
                    <a:lumMod val="75000"/>
                  </a:schemeClr>
                </a:solidFill>
              </a:rPr>
              <a:t>Appendices</a:t>
            </a:r>
            <a:br>
              <a:rPr lang="en-GB" dirty="0"/>
            </a:br>
            <a:br>
              <a:rPr lang="en-GB" dirty="0">
                <a:solidFill>
                  <a:schemeClr val="accent2">
                    <a:lumMod val="75000"/>
                  </a:schemeClr>
                </a:solidFill>
              </a:rPr>
            </a:br>
            <a:br>
              <a:rPr lang="en-GB" dirty="0">
                <a:solidFill>
                  <a:schemeClr val="accent2">
                    <a:lumMod val="75000"/>
                  </a:schemeClr>
                </a:solidFill>
              </a:rPr>
            </a:br>
            <a:br>
              <a:rPr lang="en-GB" dirty="0">
                <a:solidFill>
                  <a:schemeClr val="accent2">
                    <a:lumMod val="75000"/>
                  </a:schemeClr>
                </a:solidFill>
              </a:rPr>
            </a:br>
            <a:br>
              <a:rPr lang="en-GB" dirty="0">
                <a:solidFill>
                  <a:schemeClr val="accent2">
                    <a:lumMod val="75000"/>
                  </a:schemeClr>
                </a:solidFill>
              </a:rPr>
            </a:br>
            <a:endParaRPr lang="en-GB" dirty="0">
              <a:solidFill>
                <a:schemeClr val="accent2">
                  <a:lumMod val="75000"/>
                </a:schemeClr>
              </a:solidFill>
            </a:endParaRPr>
          </a:p>
        </p:txBody>
      </p:sp>
      <p:sp>
        <p:nvSpPr>
          <p:cNvPr id="4" name="Symbol zastępczy tekstu 3"/>
          <p:cNvSpPr>
            <a:spLocks noGrp="1"/>
          </p:cNvSpPr>
          <p:nvPr>
            <p:ph type="body" idx="1"/>
          </p:nvPr>
        </p:nvSpPr>
        <p:spPr>
          <a:xfrm>
            <a:off x="611189" y="404664"/>
            <a:ext cx="7921624" cy="430887"/>
          </a:xfrm>
        </p:spPr>
        <p:txBody>
          <a:bodyPr/>
          <a:lstStyle/>
          <a:p>
            <a:pPr rtl="0"/>
            <a:r>
              <a:rPr lang="en-GB" dirty="0">
                <a:solidFill>
                  <a:schemeClr val="accent2">
                    <a:lumMod val="75000"/>
                  </a:schemeClr>
                </a:solidFill>
              </a:rPr>
              <a:t>Agenda</a:t>
            </a:r>
          </a:p>
        </p:txBody>
      </p:sp>
      <p:sp>
        <p:nvSpPr>
          <p:cNvPr id="7" name="Prostokąt 6"/>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7144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a:xfrm>
            <a:off x="4677952" y="4648201"/>
            <a:ext cx="3852862" cy="46196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Symbol zastępczy numeru slajdu 1"/>
          <p:cNvSpPr>
            <a:spLocks noGrp="1"/>
          </p:cNvSpPr>
          <p:nvPr>
            <p:ph type="sldNum" sz="quarter" idx="12"/>
          </p:nvPr>
        </p:nvSpPr>
        <p:spPr/>
        <p:txBody>
          <a:bodyPr/>
          <a:lstStyle/>
          <a:p>
            <a:pPr rtl="0"/>
            <a:fld id="{81382561-DA1C-4162-B7C8-DCD3404CF350}" type="slidenum">
              <a:rPr/>
              <a:pPr rtl="0"/>
              <a:t>18</a:t>
            </a:fld>
            <a:endParaRPr/>
          </a:p>
        </p:txBody>
      </p:sp>
      <p:sp>
        <p:nvSpPr>
          <p:cNvPr id="3" name="Symbol zastępczy tekstu 2"/>
          <p:cNvSpPr>
            <a:spLocks noGrp="1"/>
          </p:cNvSpPr>
          <p:nvPr>
            <p:ph type="body" idx="1"/>
          </p:nvPr>
        </p:nvSpPr>
        <p:spPr>
          <a:xfrm>
            <a:off x="611188" y="404664"/>
            <a:ext cx="7919626" cy="769441"/>
          </a:xfrm>
        </p:spPr>
        <p:txBody>
          <a:bodyPr/>
          <a:lstStyle/>
          <a:p>
            <a:pPr rtl="0"/>
            <a:r>
              <a:rPr dirty="0">
                <a:solidFill>
                  <a:schemeClr val="accent2">
                    <a:lumMod val="75000"/>
                  </a:schemeClr>
                </a:solidFill>
              </a:rPr>
              <a:t>KRUK has maintained its lead on the regional debt purchase and debt management market</a:t>
            </a:r>
          </a:p>
        </p:txBody>
      </p:sp>
      <p:graphicFrame>
        <p:nvGraphicFramePr>
          <p:cNvPr id="4" name="Symbol zastępczy zawartości 3"/>
          <p:cNvGraphicFramePr>
            <a:graphicFrameLocks noGrp="1"/>
          </p:cNvGraphicFramePr>
          <p:nvPr>
            <p:ph sz="half" idx="13"/>
            <p:extLst>
              <p:ext uri="{D42A27DB-BD31-4B8C-83A1-F6EECF244321}">
                <p14:modId xmlns:p14="http://schemas.microsoft.com/office/powerpoint/2010/main" val="1608948754"/>
              </p:ext>
            </p:extLst>
          </p:nvPr>
        </p:nvGraphicFramePr>
        <p:xfrm>
          <a:off x="323528" y="1057275"/>
          <a:ext cx="4140522" cy="3590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Symbol zastępczy zawartości 3"/>
          <p:cNvGraphicFramePr>
            <a:graphicFrameLocks/>
          </p:cNvGraphicFramePr>
          <p:nvPr>
            <p:extLst>
              <p:ext uri="{D42A27DB-BD31-4B8C-83A1-F6EECF244321}">
                <p14:modId xmlns:p14="http://schemas.microsoft.com/office/powerpoint/2010/main" val="3585722818"/>
              </p:ext>
            </p:extLst>
          </p:nvPr>
        </p:nvGraphicFramePr>
        <p:xfrm>
          <a:off x="4627151" y="1057275"/>
          <a:ext cx="4177395" cy="3590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Symbol zastępczy zawartości 4"/>
          <p:cNvGraphicFramePr>
            <a:graphicFrameLocks/>
          </p:cNvGraphicFramePr>
          <p:nvPr>
            <p:extLst>
              <p:ext uri="{D42A27DB-BD31-4B8C-83A1-F6EECF244321}">
                <p14:modId xmlns:p14="http://schemas.microsoft.com/office/powerpoint/2010/main" val="2087459688"/>
              </p:ext>
            </p:extLst>
          </p:nvPr>
        </p:nvGraphicFramePr>
        <p:xfrm>
          <a:off x="7272734" y="1897138"/>
          <a:ext cx="2811394" cy="2719296"/>
        </p:xfrm>
        <a:graphic>
          <a:graphicData uri="http://schemas.openxmlformats.org/drawingml/2006/chart">
            <c:chart xmlns:c="http://schemas.openxmlformats.org/drawingml/2006/chart" xmlns:r="http://schemas.openxmlformats.org/officeDocument/2006/relationships" r:id="rId5"/>
          </a:graphicData>
        </a:graphic>
      </p:graphicFrame>
      <p:sp>
        <p:nvSpPr>
          <p:cNvPr id="11" name="Prostokąt 10"/>
          <p:cNvSpPr/>
          <p:nvPr/>
        </p:nvSpPr>
        <p:spPr>
          <a:xfrm>
            <a:off x="611188" y="4648201"/>
            <a:ext cx="3852862" cy="46196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pole tekstowe 12"/>
          <p:cNvSpPr txBox="1"/>
          <p:nvPr/>
        </p:nvSpPr>
        <p:spPr>
          <a:xfrm>
            <a:off x="611188" y="4648498"/>
            <a:ext cx="3852862" cy="400110"/>
          </a:xfrm>
          <a:prstGeom prst="rect">
            <a:avLst/>
          </a:prstGeom>
          <a:noFill/>
        </p:spPr>
        <p:txBody>
          <a:bodyPr wrap="square" rtlCol="0">
            <a:spAutoFit/>
          </a:bodyPr>
          <a:lstStyle/>
          <a:p>
            <a:pPr rtl="0"/>
            <a:r>
              <a:rPr sz="1000">
                <a:solidFill>
                  <a:srgbClr val="006089"/>
                </a:solidFill>
              </a:rPr>
              <a:t>KRUK is the leader of the debt purchase markets in Poland and Romania.</a:t>
            </a:r>
          </a:p>
        </p:txBody>
      </p:sp>
      <p:sp>
        <p:nvSpPr>
          <p:cNvPr id="14" name="pole tekstowe 13"/>
          <p:cNvSpPr txBox="1"/>
          <p:nvPr/>
        </p:nvSpPr>
        <p:spPr>
          <a:xfrm>
            <a:off x="4677952" y="4648200"/>
            <a:ext cx="3852862" cy="400110"/>
          </a:xfrm>
          <a:prstGeom prst="rect">
            <a:avLst/>
          </a:prstGeom>
          <a:noFill/>
        </p:spPr>
        <p:txBody>
          <a:bodyPr wrap="square" rtlCol="0">
            <a:spAutoFit/>
          </a:bodyPr>
          <a:lstStyle>
            <a:defPPr>
              <a:defRPr lang="pl-PL"/>
            </a:defPPr>
            <a:lvl1pPr marL="171450" indent="-171450">
              <a:buFont typeface="Wingdings" panose="05000000000000000000" pitchFamily="2" charset="2"/>
              <a:buChar char="§"/>
              <a:defRPr sz="1000">
                <a:solidFill>
                  <a:srgbClr val="006089"/>
                </a:solidFill>
              </a:defRPr>
            </a:lvl1pPr>
          </a:lstStyle>
          <a:p>
            <a:pPr marL="0" indent="0" rtl="0">
              <a:buNone/>
            </a:pPr>
            <a:r>
              <a:rPr dirty="0"/>
              <a:t>KRUK strengthened its nearly 30% share in the highly competitive </a:t>
            </a:r>
            <a:r>
              <a:rPr lang="pl-PL" dirty="0" err="1"/>
              <a:t>debt</a:t>
            </a:r>
            <a:r>
              <a:rPr lang="pl-PL" dirty="0"/>
              <a:t> </a:t>
            </a:r>
            <a:r>
              <a:rPr lang="pl-PL" dirty="0" err="1"/>
              <a:t>collection</a:t>
            </a:r>
            <a:r>
              <a:rPr lang="pl-PL" dirty="0"/>
              <a:t> outsourcing</a:t>
            </a:r>
            <a:r>
              <a:rPr dirty="0"/>
              <a:t> markets in Poland and Romania.</a:t>
            </a:r>
          </a:p>
        </p:txBody>
      </p:sp>
      <p:graphicFrame>
        <p:nvGraphicFramePr>
          <p:cNvPr id="5" name="Symbol zastępczy zawartości 4"/>
          <p:cNvGraphicFramePr>
            <a:graphicFrameLocks noGrp="1"/>
          </p:cNvGraphicFramePr>
          <p:nvPr>
            <p:ph sz="half" idx="14"/>
            <p:extLst>
              <p:ext uri="{D42A27DB-BD31-4B8C-83A1-F6EECF244321}">
                <p14:modId xmlns:p14="http://schemas.microsoft.com/office/powerpoint/2010/main" val="815426214"/>
              </p:ext>
            </p:extLst>
          </p:nvPr>
        </p:nvGraphicFramePr>
        <p:xfrm>
          <a:off x="3419872" y="1957775"/>
          <a:ext cx="2592287" cy="26974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Wykres 5"/>
          <p:cNvGraphicFramePr/>
          <p:nvPr>
            <p:extLst/>
          </p:nvPr>
        </p:nvGraphicFramePr>
        <p:xfrm>
          <a:off x="1424371" y="5357813"/>
          <a:ext cx="1732756" cy="9191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Wykres 14"/>
          <p:cNvGraphicFramePr/>
          <p:nvPr>
            <p:extLst/>
          </p:nvPr>
        </p:nvGraphicFramePr>
        <p:xfrm>
          <a:off x="3597672" y="5357813"/>
          <a:ext cx="1732756" cy="91916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Wykres 16"/>
          <p:cNvGraphicFramePr/>
          <p:nvPr>
            <p:extLst/>
          </p:nvPr>
        </p:nvGraphicFramePr>
        <p:xfrm>
          <a:off x="5812985" y="5357813"/>
          <a:ext cx="2246694" cy="919162"/>
        </p:xfrm>
        <a:graphic>
          <a:graphicData uri="http://schemas.openxmlformats.org/drawingml/2006/chart">
            <c:chart xmlns:c="http://schemas.openxmlformats.org/drawingml/2006/chart" xmlns:r="http://schemas.openxmlformats.org/officeDocument/2006/relationships" r:id="rId9"/>
          </a:graphicData>
        </a:graphic>
      </p:graphicFrame>
      <p:sp>
        <p:nvSpPr>
          <p:cNvPr id="7" name="pole tekstowe 6"/>
          <p:cNvSpPr txBox="1"/>
          <p:nvPr/>
        </p:nvSpPr>
        <p:spPr>
          <a:xfrm>
            <a:off x="611188" y="5110163"/>
            <a:ext cx="7935472" cy="261610"/>
          </a:xfrm>
          <a:prstGeom prst="rect">
            <a:avLst/>
          </a:prstGeom>
          <a:noFill/>
        </p:spPr>
        <p:txBody>
          <a:bodyPr wrap="square" rtlCol="0">
            <a:spAutoFit/>
          </a:bodyPr>
          <a:lstStyle/>
          <a:p>
            <a:pPr algn="ctr" rtl="0"/>
            <a:r>
              <a:rPr sz="1100" b="1" dirty="0">
                <a:solidFill>
                  <a:schemeClr val="tx2">
                    <a:lumMod val="75000"/>
                  </a:schemeClr>
                </a:solidFill>
              </a:rPr>
              <a:t>Group's share of debt purchase market in individual countries by nominal value</a:t>
            </a:r>
            <a:r>
              <a:rPr lang="pl-PL" sz="1100" b="1" dirty="0">
                <a:solidFill>
                  <a:schemeClr val="tx2">
                    <a:lumMod val="75000"/>
                  </a:schemeClr>
                </a:solidFill>
              </a:rPr>
              <a:t> in 2015</a:t>
            </a:r>
            <a:r>
              <a:rPr sz="1100" b="1" dirty="0">
                <a:solidFill>
                  <a:schemeClr val="tx2">
                    <a:lumMod val="75000"/>
                  </a:schemeClr>
                </a:solidFill>
              </a:rPr>
              <a:t>*</a:t>
            </a:r>
          </a:p>
        </p:txBody>
      </p:sp>
      <p:sp>
        <p:nvSpPr>
          <p:cNvPr id="16" name="pole tekstowe 15"/>
          <p:cNvSpPr txBox="1"/>
          <p:nvPr/>
        </p:nvSpPr>
        <p:spPr>
          <a:xfrm>
            <a:off x="699247" y="6381328"/>
            <a:ext cx="7831567" cy="307777"/>
          </a:xfrm>
          <a:prstGeom prst="rect">
            <a:avLst/>
          </a:prstGeom>
          <a:solidFill>
            <a:schemeClr val="bg1"/>
          </a:solidFill>
        </p:spPr>
        <p:txBody>
          <a:bodyPr wrap="square" rtlCol="0">
            <a:spAutoFit/>
          </a:bodyPr>
          <a:lstStyle/>
          <a:p>
            <a:pPr rtl="0"/>
            <a:r>
              <a:rPr sz="700"/>
              <a:t>* Poland and Romania – consumer, mortgage, corporate; The Czech Republic and Slovakia – consumer, mortgage, corporate and non-bank.</a:t>
            </a:r>
          </a:p>
          <a:p>
            <a:pPr rtl="0"/>
            <a:r>
              <a:rPr sz="700"/>
              <a:t>** Market share in Poland, Romania, the Czech Republic and Slovakia (excluding investments on German and Italian markets)</a:t>
            </a:r>
          </a:p>
        </p:txBody>
      </p:sp>
      <p:sp>
        <p:nvSpPr>
          <p:cNvPr id="18" name="Prostokąt 17"/>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75008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a:solidFill>
                  <a:prstClr val="white">
                    <a:lumMod val="50000"/>
                  </a:prstClr>
                </a:solidFill>
              </a:rPr>
              <a:pPr rtl="0"/>
              <a:t>19</a:t>
            </a:fld>
            <a:endParaRPr>
              <a:solidFill>
                <a:prstClr val="white">
                  <a:lumMod val="50000"/>
                </a:prstClr>
              </a:solidFill>
            </a:endParaRPr>
          </a:p>
        </p:txBody>
      </p:sp>
      <p:sp>
        <p:nvSpPr>
          <p:cNvPr id="3" name="Symbol zastępczy tekstu 2"/>
          <p:cNvSpPr>
            <a:spLocks noGrp="1"/>
          </p:cNvSpPr>
          <p:nvPr>
            <p:ph type="body" idx="1"/>
          </p:nvPr>
        </p:nvSpPr>
        <p:spPr>
          <a:xfrm>
            <a:off x="610633" y="404664"/>
            <a:ext cx="7922180" cy="769441"/>
          </a:xfrm>
        </p:spPr>
        <p:txBody>
          <a:bodyPr/>
          <a:lstStyle/>
          <a:p>
            <a:pPr rtl="0"/>
            <a:r>
              <a:rPr>
                <a:solidFill>
                  <a:schemeClr val="tx2">
                    <a:lumMod val="75000"/>
                  </a:schemeClr>
                </a:solidFill>
              </a:rPr>
              <a:t>Germany, Italy, Spain: much larger markets for non-performing debt than Poland</a:t>
            </a:r>
          </a:p>
        </p:txBody>
      </p:sp>
      <p:sp>
        <p:nvSpPr>
          <p:cNvPr id="13" name="Prostokąt 12"/>
          <p:cNvSpPr/>
          <p:nvPr/>
        </p:nvSpPr>
        <p:spPr>
          <a:xfrm>
            <a:off x="3288977" y="3791284"/>
            <a:ext cx="2520000" cy="140400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rtl="0">
              <a:buFont typeface="Wingdings" panose="05000000000000000000" pitchFamily="2" charset="2"/>
              <a:buChar char="§"/>
            </a:pPr>
            <a:r>
              <a:rPr sz="1100" dirty="0">
                <a:solidFill>
                  <a:srgbClr val="007CB1">
                    <a:lumMod val="75000"/>
                  </a:srgbClr>
                </a:solidFill>
              </a:rPr>
              <a:t>After the 2011 crisis, lending activity in Italy declined. However, a steady market recovery has been observed recently. </a:t>
            </a:r>
          </a:p>
          <a:p>
            <a:pPr marL="171450" indent="-171450" rtl="0">
              <a:buFont typeface="Wingdings" panose="05000000000000000000" pitchFamily="2" charset="2"/>
              <a:buChar char="§"/>
            </a:pPr>
            <a:r>
              <a:rPr sz="1100" dirty="0">
                <a:solidFill>
                  <a:srgbClr val="007CB1">
                    <a:lumMod val="75000"/>
                  </a:srgbClr>
                </a:solidFill>
              </a:rPr>
              <a:t>At the end of 2015, the level of debt at Italian banks was four times higher than in 2008, and banks show considerable interest in selling debt portfolios.</a:t>
            </a:r>
          </a:p>
        </p:txBody>
      </p:sp>
      <p:sp>
        <p:nvSpPr>
          <p:cNvPr id="14" name="Prostokąt 13"/>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15" name="Prostokąt 14"/>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16" name="Prostokąt 15"/>
          <p:cNvSpPr/>
          <p:nvPr/>
        </p:nvSpPr>
        <p:spPr>
          <a:xfrm>
            <a:off x="611188" y="3791284"/>
            <a:ext cx="2520000" cy="140400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rtl="0">
              <a:buFont typeface="Wingdings" panose="05000000000000000000" pitchFamily="2" charset="2"/>
              <a:buChar char="§"/>
            </a:pPr>
            <a:r>
              <a:rPr sz="1100" dirty="0">
                <a:solidFill>
                  <a:srgbClr val="007CB1">
                    <a:lumMod val="75000"/>
                  </a:srgbClr>
                </a:solidFill>
              </a:rPr>
              <a:t>In Germany, bank loans to the private sector amount to nearly </a:t>
            </a:r>
            <a:r>
              <a:rPr lang="pl-PL" sz="1100" dirty="0">
                <a:solidFill>
                  <a:srgbClr val="007CB1">
                    <a:lumMod val="75000"/>
                  </a:srgbClr>
                </a:solidFill>
              </a:rPr>
              <a:t>EUR</a:t>
            </a:r>
            <a:r>
              <a:rPr sz="1100" dirty="0">
                <a:solidFill>
                  <a:srgbClr val="007CB1">
                    <a:lumMod val="75000"/>
                  </a:srgbClr>
                </a:solidFill>
              </a:rPr>
              <a:t> </a:t>
            </a:r>
            <a:r>
              <a:rPr lang="pl-PL" sz="1100" dirty="0">
                <a:solidFill>
                  <a:schemeClr val="tx2">
                    <a:lumMod val="75000"/>
                  </a:schemeClr>
                </a:solidFill>
              </a:rPr>
              <a:t>1</a:t>
            </a:r>
            <a:r>
              <a:rPr sz="1100" dirty="0">
                <a:solidFill>
                  <a:schemeClr val="tx2">
                    <a:lumMod val="75000"/>
                  </a:schemeClr>
                </a:solidFill>
              </a:rPr>
              <a:t>.</a:t>
            </a:r>
            <a:r>
              <a:rPr lang="pl-PL" sz="1100" dirty="0">
                <a:solidFill>
                  <a:schemeClr val="tx2">
                    <a:lumMod val="75000"/>
                  </a:schemeClr>
                </a:solidFill>
              </a:rPr>
              <a:t>0</a:t>
            </a:r>
            <a:r>
              <a:rPr sz="1100" dirty="0" err="1">
                <a:solidFill>
                  <a:schemeClr val="tx2">
                    <a:lumMod val="75000"/>
                  </a:schemeClr>
                </a:solidFill>
              </a:rPr>
              <a:t>bn</a:t>
            </a:r>
            <a:r>
              <a:rPr sz="1100" dirty="0">
                <a:solidFill>
                  <a:schemeClr val="tx2">
                    <a:lumMod val="75000"/>
                  </a:schemeClr>
                </a:solidFill>
              </a:rPr>
              <a:t>,</a:t>
            </a:r>
            <a:r>
              <a:rPr sz="1100" dirty="0">
                <a:solidFill>
                  <a:srgbClr val="007CB1">
                    <a:lumMod val="75000"/>
                  </a:srgbClr>
                </a:solidFill>
              </a:rPr>
              <a:t> of which consumer loans represent 20%.</a:t>
            </a:r>
          </a:p>
          <a:p>
            <a:pPr marL="171450" indent="-171450" rtl="0">
              <a:buFont typeface="Wingdings" panose="05000000000000000000" pitchFamily="2" charset="2"/>
              <a:buChar char="§"/>
            </a:pPr>
            <a:r>
              <a:rPr sz="1100" dirty="0">
                <a:solidFill>
                  <a:srgbClr val="007CB1">
                    <a:lumMod val="75000"/>
                  </a:srgbClr>
                </a:solidFill>
              </a:rPr>
              <a:t>For years, the German banking market has been showing a low level of non-performing debt and moderate interest in selling debts.</a:t>
            </a:r>
          </a:p>
        </p:txBody>
      </p:sp>
      <p:sp>
        <p:nvSpPr>
          <p:cNvPr id="17" name="Prostokąt 16"/>
          <p:cNvSpPr/>
          <p:nvPr/>
        </p:nvSpPr>
        <p:spPr>
          <a:xfrm>
            <a:off x="6012813" y="3791284"/>
            <a:ext cx="2520000" cy="140400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rtl="0">
              <a:buFont typeface="Wingdings" panose="05000000000000000000" pitchFamily="2" charset="2"/>
              <a:buChar char="§"/>
            </a:pPr>
            <a:r>
              <a:rPr sz="1100">
                <a:solidFill>
                  <a:srgbClr val="007CB1">
                    <a:lumMod val="75000"/>
                  </a:srgbClr>
                </a:solidFill>
              </a:rPr>
              <a:t>In Spain, lending activity shows a similar size and follows similar trends as in Italy. </a:t>
            </a:r>
          </a:p>
          <a:p>
            <a:pPr marL="171450" indent="-171450" rtl="0">
              <a:buFont typeface="Wingdings" panose="05000000000000000000" pitchFamily="2" charset="2"/>
              <a:buChar char="§"/>
            </a:pPr>
            <a:r>
              <a:rPr sz="1100">
                <a:solidFill>
                  <a:srgbClr val="007CB1">
                    <a:lumMod val="75000"/>
                  </a:srgbClr>
                </a:solidFill>
              </a:rPr>
              <a:t>Spanish banks are highly interested in selling their non-performing debt portfolios.</a:t>
            </a:r>
          </a:p>
        </p:txBody>
      </p:sp>
      <p:grpSp>
        <p:nvGrpSpPr>
          <p:cNvPr id="24" name="Grupa 23"/>
          <p:cNvGrpSpPr/>
          <p:nvPr/>
        </p:nvGrpSpPr>
        <p:grpSpPr>
          <a:xfrm>
            <a:off x="610742" y="1341437"/>
            <a:ext cx="2520446" cy="2304000"/>
            <a:chOff x="4678116" y="3861047"/>
            <a:chExt cx="2520446" cy="2304000"/>
          </a:xfrm>
        </p:grpSpPr>
        <p:sp>
          <p:nvSpPr>
            <p:cNvPr id="25" name="Prostokąt 24"/>
            <p:cNvSpPr/>
            <p:nvPr/>
          </p:nvSpPr>
          <p:spPr>
            <a:xfrm>
              <a:off x="4678116" y="3861047"/>
              <a:ext cx="2520446" cy="230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6" name="Prostokąt 25"/>
            <p:cNvSpPr/>
            <p:nvPr/>
          </p:nvSpPr>
          <p:spPr>
            <a:xfrm>
              <a:off x="4732741" y="3905707"/>
              <a:ext cx="2412000" cy="221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7" name="pole tekstowe 26"/>
            <p:cNvSpPr txBox="1"/>
            <p:nvPr/>
          </p:nvSpPr>
          <p:spPr>
            <a:xfrm>
              <a:off x="4678116" y="4018581"/>
              <a:ext cx="2520445" cy="461665"/>
            </a:xfrm>
            <a:prstGeom prst="rect">
              <a:avLst/>
            </a:prstGeom>
            <a:noFill/>
          </p:spPr>
          <p:txBody>
            <a:bodyPr wrap="square" rtlCol="0">
              <a:spAutoFit/>
            </a:bodyPr>
            <a:lstStyle/>
            <a:p>
              <a:pPr algn="ctr" rtl="0"/>
              <a:r>
                <a:rPr sz="1200" b="1">
                  <a:solidFill>
                    <a:srgbClr val="007CB1">
                      <a:lumMod val="75000"/>
                    </a:srgbClr>
                  </a:solidFill>
                </a:rPr>
                <a:t>BANK DEBTS </a:t>
              </a:r>
              <a:br>
                <a:rPr lang="pl-PL" sz="1200" b="1" dirty="0">
                  <a:solidFill>
                    <a:srgbClr val="007CB1">
                      <a:lumMod val="75000"/>
                    </a:srgbClr>
                  </a:solidFill>
                </a:rPr>
              </a:br>
              <a:r>
                <a:rPr sz="1200" b="1">
                  <a:solidFill>
                    <a:srgbClr val="007CB1">
                      <a:lumMod val="75000"/>
                    </a:srgbClr>
                  </a:solidFill>
                </a:rPr>
                <a:t>IN GERMANY</a:t>
              </a:r>
            </a:p>
          </p:txBody>
        </p:sp>
        <p:sp>
          <p:nvSpPr>
            <p:cNvPr id="28" name="pole tekstowe 27"/>
            <p:cNvSpPr txBox="1"/>
            <p:nvPr/>
          </p:nvSpPr>
          <p:spPr>
            <a:xfrm>
              <a:off x="4687640" y="4569633"/>
              <a:ext cx="2510921" cy="369332"/>
            </a:xfrm>
            <a:prstGeom prst="rect">
              <a:avLst/>
            </a:prstGeom>
            <a:noFill/>
          </p:spPr>
          <p:txBody>
            <a:bodyPr wrap="square" rtlCol="0">
              <a:spAutoFit/>
            </a:bodyPr>
            <a:lstStyle/>
            <a:p>
              <a:pPr algn="ctr" rtl="0"/>
              <a:r>
                <a:rPr lang="pl-PL" b="1" dirty="0">
                  <a:gradFill>
                    <a:gsLst>
                      <a:gs pos="0">
                        <a:srgbClr val="017BAE"/>
                      </a:gs>
                      <a:gs pos="100000">
                        <a:srgbClr val="31A83D"/>
                      </a:gs>
                    </a:gsLst>
                    <a:lin ang="2700000" scaled="0"/>
                  </a:gradFill>
                </a:rPr>
                <a:t>EUR</a:t>
              </a:r>
              <a:r>
                <a:rPr b="1" dirty="0">
                  <a:gradFill>
                    <a:gsLst>
                      <a:gs pos="0">
                        <a:srgbClr val="017BAE"/>
                      </a:gs>
                      <a:gs pos="100000">
                        <a:srgbClr val="31A83D"/>
                      </a:gs>
                    </a:gsLst>
                    <a:lin ang="2700000" scaled="0"/>
                  </a:gradFill>
                </a:rPr>
                <a:t> </a:t>
              </a:r>
              <a:r>
                <a:rPr lang="pl-PL" b="1" dirty="0">
                  <a:gradFill>
                    <a:gsLst>
                      <a:gs pos="0">
                        <a:srgbClr val="017BAE"/>
                      </a:gs>
                      <a:gs pos="100000">
                        <a:srgbClr val="31A83D"/>
                      </a:gs>
                    </a:gsLst>
                    <a:lin ang="2700000" scaled="0"/>
                  </a:gradFill>
                </a:rPr>
                <a:t>2</a:t>
              </a:r>
              <a:r>
                <a:rPr b="1" dirty="0">
                  <a:gradFill>
                    <a:gsLst>
                      <a:gs pos="0">
                        <a:srgbClr val="017BAE"/>
                      </a:gs>
                      <a:gs pos="100000">
                        <a:srgbClr val="31A83D"/>
                      </a:gs>
                    </a:gsLst>
                    <a:lin ang="2700000" scaled="0"/>
                  </a:gradFill>
                </a:rPr>
                <a:t>,</a:t>
              </a:r>
              <a:r>
                <a:rPr lang="pl-PL" b="1" dirty="0">
                  <a:gradFill>
                    <a:gsLst>
                      <a:gs pos="0">
                        <a:srgbClr val="017BAE"/>
                      </a:gs>
                      <a:gs pos="100000">
                        <a:srgbClr val="31A83D"/>
                      </a:gs>
                    </a:gsLst>
                    <a:lin ang="2700000" scaled="0"/>
                  </a:gradFill>
                </a:rPr>
                <a:t>371</a:t>
              </a:r>
              <a:r>
                <a:rPr b="1" dirty="0" err="1">
                  <a:gradFill>
                    <a:gsLst>
                      <a:gs pos="0">
                        <a:srgbClr val="017BAE"/>
                      </a:gs>
                      <a:gs pos="100000">
                        <a:srgbClr val="31A83D"/>
                      </a:gs>
                    </a:gsLst>
                    <a:lin ang="2700000" scaled="0"/>
                  </a:gradFill>
                </a:rPr>
                <a:t>bn</a:t>
              </a:r>
              <a:endParaRPr b="1" dirty="0">
                <a:gradFill>
                  <a:gsLst>
                    <a:gs pos="0">
                      <a:srgbClr val="017BAE"/>
                    </a:gs>
                    <a:gs pos="100000">
                      <a:srgbClr val="31A83D"/>
                    </a:gs>
                  </a:gsLst>
                  <a:lin ang="2700000" scaled="0"/>
                </a:gradFill>
              </a:endParaRPr>
            </a:p>
          </p:txBody>
        </p:sp>
      </p:grpSp>
      <p:sp>
        <p:nvSpPr>
          <p:cNvPr id="31" name="pole tekstowe 30"/>
          <p:cNvSpPr txBox="1"/>
          <p:nvPr/>
        </p:nvSpPr>
        <p:spPr>
          <a:xfrm>
            <a:off x="610741" y="2565766"/>
            <a:ext cx="2520445" cy="276999"/>
          </a:xfrm>
          <a:prstGeom prst="rect">
            <a:avLst/>
          </a:prstGeom>
          <a:noFill/>
        </p:spPr>
        <p:txBody>
          <a:bodyPr wrap="square" rtlCol="0">
            <a:spAutoFit/>
          </a:bodyPr>
          <a:lstStyle/>
          <a:p>
            <a:pPr algn="ctr" rtl="0"/>
            <a:r>
              <a:rPr sz="1200" b="1">
                <a:solidFill>
                  <a:srgbClr val="007CB1">
                    <a:lumMod val="75000"/>
                  </a:srgbClr>
                </a:solidFill>
              </a:rPr>
              <a:t>NON-PERFORMING DEBT</a:t>
            </a:r>
          </a:p>
        </p:txBody>
      </p:sp>
      <p:sp>
        <p:nvSpPr>
          <p:cNvPr id="32" name="pole tekstowe 31"/>
          <p:cNvSpPr txBox="1"/>
          <p:nvPr/>
        </p:nvSpPr>
        <p:spPr>
          <a:xfrm>
            <a:off x="625876" y="2852936"/>
            <a:ext cx="2505312" cy="369332"/>
          </a:xfrm>
          <a:prstGeom prst="rect">
            <a:avLst/>
          </a:prstGeom>
          <a:noFill/>
        </p:spPr>
        <p:txBody>
          <a:bodyPr wrap="square" rtlCol="0">
            <a:spAutoFit/>
          </a:bodyPr>
          <a:lstStyle/>
          <a:p>
            <a:pPr algn="ctr" rtl="0"/>
            <a:r>
              <a:rPr lang="pl-PL" b="1" dirty="0">
                <a:gradFill>
                  <a:gsLst>
                    <a:gs pos="0">
                      <a:srgbClr val="017BAE"/>
                    </a:gs>
                    <a:gs pos="100000">
                      <a:srgbClr val="31A83D"/>
                    </a:gs>
                  </a:gsLst>
                  <a:lin ang="2700000" scaled="0"/>
                </a:gradFill>
              </a:rPr>
              <a:t>EUR</a:t>
            </a:r>
            <a:r>
              <a:rPr b="1" dirty="0">
                <a:gradFill>
                  <a:gsLst>
                    <a:gs pos="0">
                      <a:srgbClr val="017BAE"/>
                    </a:gs>
                    <a:gs pos="100000">
                      <a:srgbClr val="31A83D"/>
                    </a:gs>
                  </a:gsLst>
                  <a:lin ang="2700000" scaled="0"/>
                </a:gradFill>
              </a:rPr>
              <a:t> </a:t>
            </a:r>
            <a:r>
              <a:rPr lang="pl-PL" b="1" dirty="0">
                <a:gradFill>
                  <a:gsLst>
                    <a:gs pos="0">
                      <a:srgbClr val="017BAE"/>
                    </a:gs>
                    <a:gs pos="100000">
                      <a:srgbClr val="31A83D"/>
                    </a:gs>
                  </a:gsLst>
                  <a:lin ang="2700000" scaled="0"/>
                </a:gradFill>
              </a:rPr>
              <a:t>73</a:t>
            </a:r>
            <a:r>
              <a:rPr b="1" dirty="0">
                <a:gradFill>
                  <a:gsLst>
                    <a:gs pos="0">
                      <a:srgbClr val="017BAE"/>
                    </a:gs>
                    <a:gs pos="100000">
                      <a:srgbClr val="31A83D"/>
                    </a:gs>
                  </a:gsLst>
                  <a:lin ang="2700000" scaled="0"/>
                </a:gradFill>
              </a:rPr>
              <a:t>.</a:t>
            </a:r>
            <a:r>
              <a:rPr lang="pl-PL" b="1" dirty="0">
                <a:gradFill>
                  <a:gsLst>
                    <a:gs pos="0">
                      <a:srgbClr val="017BAE"/>
                    </a:gs>
                    <a:gs pos="100000">
                      <a:srgbClr val="31A83D"/>
                    </a:gs>
                  </a:gsLst>
                  <a:lin ang="2700000" scaled="0"/>
                </a:gradFill>
              </a:rPr>
              <a:t>5</a:t>
            </a:r>
            <a:r>
              <a:rPr b="1" dirty="0" err="1">
                <a:gradFill>
                  <a:gsLst>
                    <a:gs pos="0">
                      <a:srgbClr val="017BAE"/>
                    </a:gs>
                    <a:gs pos="100000">
                      <a:srgbClr val="31A83D"/>
                    </a:gs>
                  </a:gsLst>
                  <a:lin ang="2700000" scaled="0"/>
                </a:gradFill>
              </a:rPr>
              <a:t>bn</a:t>
            </a:r>
            <a:endParaRPr b="1" dirty="0">
              <a:gradFill>
                <a:gsLst>
                  <a:gs pos="0">
                    <a:srgbClr val="017BAE"/>
                  </a:gs>
                  <a:gs pos="100000">
                    <a:srgbClr val="31A83D"/>
                  </a:gs>
                </a:gsLst>
                <a:lin ang="2700000" scaled="0"/>
              </a:gradFill>
            </a:endParaRPr>
          </a:p>
        </p:txBody>
      </p:sp>
      <p:sp>
        <p:nvSpPr>
          <p:cNvPr id="35" name="pole tekstowe 34"/>
          <p:cNvSpPr txBox="1"/>
          <p:nvPr/>
        </p:nvSpPr>
        <p:spPr>
          <a:xfrm>
            <a:off x="967242" y="3126110"/>
            <a:ext cx="1799800" cy="276999"/>
          </a:xfrm>
          <a:prstGeom prst="rect">
            <a:avLst/>
          </a:prstGeom>
          <a:noFill/>
        </p:spPr>
        <p:txBody>
          <a:bodyPr wrap="square" rtlCol="0">
            <a:spAutoFit/>
          </a:bodyPr>
          <a:lstStyle/>
          <a:p>
            <a:pPr algn="ctr" rtl="0"/>
            <a:r>
              <a:rPr sz="1200">
                <a:solidFill>
                  <a:srgbClr val="3F3F3F"/>
                </a:solidFill>
              </a:rPr>
              <a:t>loss ratio: 3.1%</a:t>
            </a:r>
          </a:p>
        </p:txBody>
      </p:sp>
      <p:grpSp>
        <p:nvGrpSpPr>
          <p:cNvPr id="37" name="Grupa 36"/>
          <p:cNvGrpSpPr/>
          <p:nvPr/>
        </p:nvGrpSpPr>
        <p:grpSpPr>
          <a:xfrm>
            <a:off x="6012813" y="1341438"/>
            <a:ext cx="2520446" cy="2303999"/>
            <a:chOff x="4678116" y="3861048"/>
            <a:chExt cx="2520446" cy="2303999"/>
          </a:xfrm>
        </p:grpSpPr>
        <p:sp>
          <p:nvSpPr>
            <p:cNvPr id="38" name="Prostokąt 37"/>
            <p:cNvSpPr/>
            <p:nvPr/>
          </p:nvSpPr>
          <p:spPr>
            <a:xfrm>
              <a:off x="4678116" y="3861048"/>
              <a:ext cx="2520446" cy="2303999"/>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39" name="Prostokąt 38"/>
            <p:cNvSpPr/>
            <p:nvPr/>
          </p:nvSpPr>
          <p:spPr>
            <a:xfrm>
              <a:off x="4732741" y="3905708"/>
              <a:ext cx="2412000" cy="221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0" name="pole tekstowe 39"/>
            <p:cNvSpPr txBox="1"/>
            <p:nvPr/>
          </p:nvSpPr>
          <p:spPr>
            <a:xfrm>
              <a:off x="4678116" y="4018581"/>
              <a:ext cx="2520445" cy="461665"/>
            </a:xfrm>
            <a:prstGeom prst="rect">
              <a:avLst/>
            </a:prstGeom>
            <a:noFill/>
          </p:spPr>
          <p:txBody>
            <a:bodyPr wrap="square" rtlCol="0">
              <a:spAutoFit/>
            </a:bodyPr>
            <a:lstStyle/>
            <a:p>
              <a:pPr algn="ctr" rtl="0"/>
              <a:r>
                <a:rPr sz="1200" b="1">
                  <a:solidFill>
                    <a:srgbClr val="007CB1">
                      <a:lumMod val="75000"/>
                    </a:srgbClr>
                  </a:solidFill>
                </a:rPr>
                <a:t>BANK DEBT </a:t>
              </a:r>
              <a:br>
                <a:rPr lang="pl-PL" sz="1200" b="1" dirty="0">
                  <a:solidFill>
                    <a:srgbClr val="007CB1">
                      <a:lumMod val="75000"/>
                    </a:srgbClr>
                  </a:solidFill>
                </a:rPr>
              </a:br>
              <a:r>
                <a:rPr sz="1200" b="1">
                  <a:solidFill>
                    <a:srgbClr val="007CB1">
                      <a:lumMod val="75000"/>
                    </a:srgbClr>
                  </a:solidFill>
                </a:rPr>
                <a:t>IN SPAIN</a:t>
              </a:r>
            </a:p>
          </p:txBody>
        </p:sp>
        <p:sp>
          <p:nvSpPr>
            <p:cNvPr id="41" name="pole tekstowe 40"/>
            <p:cNvSpPr txBox="1"/>
            <p:nvPr/>
          </p:nvSpPr>
          <p:spPr>
            <a:xfrm>
              <a:off x="4687640" y="4569633"/>
              <a:ext cx="2510921" cy="369332"/>
            </a:xfrm>
            <a:prstGeom prst="rect">
              <a:avLst/>
            </a:prstGeom>
            <a:noFill/>
          </p:spPr>
          <p:txBody>
            <a:bodyPr wrap="square" rtlCol="0">
              <a:spAutoFit/>
            </a:bodyPr>
            <a:lstStyle/>
            <a:p>
              <a:pPr algn="ctr" rtl="0"/>
              <a:r>
                <a:rPr lang="pl-PL" b="1" dirty="0">
                  <a:gradFill>
                    <a:gsLst>
                      <a:gs pos="0">
                        <a:srgbClr val="017BAE"/>
                      </a:gs>
                      <a:gs pos="100000">
                        <a:srgbClr val="31A83D"/>
                      </a:gs>
                    </a:gsLst>
                    <a:lin ang="2700000" scaled="0"/>
                  </a:gradFill>
                </a:rPr>
                <a:t>EUR</a:t>
              </a:r>
              <a:r>
                <a:rPr b="1" dirty="0">
                  <a:gradFill>
                    <a:gsLst>
                      <a:gs pos="0">
                        <a:srgbClr val="017BAE"/>
                      </a:gs>
                      <a:gs pos="100000">
                        <a:srgbClr val="31A83D"/>
                      </a:gs>
                    </a:gsLst>
                    <a:lin ang="2700000" scaled="0"/>
                  </a:gradFill>
                </a:rPr>
                <a:t> </a:t>
              </a:r>
              <a:r>
                <a:rPr lang="pl-PL" b="1" dirty="0">
                  <a:gradFill>
                    <a:gsLst>
                      <a:gs pos="0">
                        <a:srgbClr val="017BAE"/>
                      </a:gs>
                      <a:gs pos="100000">
                        <a:srgbClr val="31A83D"/>
                      </a:gs>
                    </a:gsLst>
                    <a:lin ang="2700000" scaled="0"/>
                  </a:gradFill>
                </a:rPr>
                <a:t>1,528</a:t>
              </a:r>
              <a:r>
                <a:rPr b="1" dirty="0" err="1">
                  <a:gradFill>
                    <a:gsLst>
                      <a:gs pos="0">
                        <a:srgbClr val="017BAE"/>
                      </a:gs>
                      <a:gs pos="100000">
                        <a:srgbClr val="31A83D"/>
                      </a:gs>
                    </a:gsLst>
                    <a:lin ang="2700000" scaled="0"/>
                  </a:gradFill>
                </a:rPr>
                <a:t>bn</a:t>
              </a:r>
              <a:endParaRPr b="1" dirty="0">
                <a:gradFill>
                  <a:gsLst>
                    <a:gs pos="0">
                      <a:srgbClr val="017BAE"/>
                    </a:gs>
                    <a:gs pos="100000">
                      <a:srgbClr val="31A83D"/>
                    </a:gs>
                  </a:gsLst>
                  <a:lin ang="2700000" scaled="0"/>
                </a:gradFill>
              </a:endParaRPr>
            </a:p>
          </p:txBody>
        </p:sp>
      </p:grpSp>
      <p:sp>
        <p:nvSpPr>
          <p:cNvPr id="42" name="pole tekstowe 41"/>
          <p:cNvSpPr txBox="1"/>
          <p:nvPr/>
        </p:nvSpPr>
        <p:spPr>
          <a:xfrm>
            <a:off x="6012812" y="2565766"/>
            <a:ext cx="2520445" cy="276999"/>
          </a:xfrm>
          <a:prstGeom prst="rect">
            <a:avLst/>
          </a:prstGeom>
          <a:noFill/>
        </p:spPr>
        <p:txBody>
          <a:bodyPr wrap="square" rtlCol="0">
            <a:spAutoFit/>
          </a:bodyPr>
          <a:lstStyle/>
          <a:p>
            <a:pPr algn="ctr" rtl="0"/>
            <a:r>
              <a:rPr sz="1200" b="1">
                <a:solidFill>
                  <a:srgbClr val="007CB1">
                    <a:lumMod val="75000"/>
                  </a:srgbClr>
                </a:solidFill>
              </a:rPr>
              <a:t>NON-PERFORMING DEBT</a:t>
            </a:r>
          </a:p>
        </p:txBody>
      </p:sp>
      <p:sp>
        <p:nvSpPr>
          <p:cNvPr id="43" name="pole tekstowe 42"/>
          <p:cNvSpPr txBox="1"/>
          <p:nvPr/>
        </p:nvSpPr>
        <p:spPr>
          <a:xfrm>
            <a:off x="6027947" y="2852936"/>
            <a:ext cx="2505312" cy="369332"/>
          </a:xfrm>
          <a:prstGeom prst="rect">
            <a:avLst/>
          </a:prstGeom>
          <a:noFill/>
        </p:spPr>
        <p:txBody>
          <a:bodyPr wrap="square" rtlCol="0">
            <a:spAutoFit/>
          </a:bodyPr>
          <a:lstStyle/>
          <a:p>
            <a:pPr algn="ctr" rtl="0"/>
            <a:r>
              <a:rPr lang="pl-PL" b="1" dirty="0">
                <a:gradFill>
                  <a:gsLst>
                    <a:gs pos="0">
                      <a:srgbClr val="017BAE"/>
                    </a:gs>
                    <a:gs pos="100000">
                      <a:srgbClr val="31A83D"/>
                    </a:gs>
                  </a:gsLst>
                  <a:lin ang="2700000" scaled="0"/>
                </a:gradFill>
              </a:rPr>
              <a:t>EUR</a:t>
            </a:r>
            <a:r>
              <a:rPr b="1" dirty="0">
                <a:gradFill>
                  <a:gsLst>
                    <a:gs pos="0">
                      <a:srgbClr val="017BAE"/>
                    </a:gs>
                    <a:gs pos="100000">
                      <a:srgbClr val="31A83D"/>
                    </a:gs>
                  </a:gsLst>
                  <a:lin ang="2700000" scaled="0"/>
                </a:gradFill>
              </a:rPr>
              <a:t> </a:t>
            </a:r>
            <a:r>
              <a:rPr lang="pl-PL" b="1" dirty="0">
                <a:gradFill>
                  <a:gsLst>
                    <a:gs pos="0">
                      <a:srgbClr val="017BAE"/>
                    </a:gs>
                    <a:gs pos="100000">
                      <a:srgbClr val="31A83D"/>
                    </a:gs>
                  </a:gsLst>
                  <a:lin ang="2700000" scaled="0"/>
                </a:gradFill>
              </a:rPr>
              <a:t>149</a:t>
            </a:r>
            <a:r>
              <a:rPr b="1" dirty="0">
                <a:gradFill>
                  <a:gsLst>
                    <a:gs pos="0">
                      <a:srgbClr val="017BAE"/>
                    </a:gs>
                    <a:gs pos="100000">
                      <a:srgbClr val="31A83D"/>
                    </a:gs>
                  </a:gsLst>
                  <a:lin ang="2700000" scaled="0"/>
                </a:gradFill>
              </a:rPr>
              <a:t>.</a:t>
            </a:r>
            <a:r>
              <a:rPr lang="pl-PL" b="1" dirty="0">
                <a:gradFill>
                  <a:gsLst>
                    <a:gs pos="0">
                      <a:srgbClr val="017BAE"/>
                    </a:gs>
                    <a:gs pos="100000">
                      <a:srgbClr val="31A83D"/>
                    </a:gs>
                  </a:gsLst>
                  <a:lin ang="2700000" scaled="0"/>
                </a:gradFill>
              </a:rPr>
              <a:t>8</a:t>
            </a:r>
            <a:r>
              <a:rPr b="1" dirty="0" err="1">
                <a:gradFill>
                  <a:gsLst>
                    <a:gs pos="0">
                      <a:srgbClr val="017BAE"/>
                    </a:gs>
                    <a:gs pos="100000">
                      <a:srgbClr val="31A83D"/>
                    </a:gs>
                  </a:gsLst>
                  <a:lin ang="2700000" scaled="0"/>
                </a:gradFill>
              </a:rPr>
              <a:t>bn</a:t>
            </a:r>
            <a:endParaRPr b="1" dirty="0">
              <a:gradFill>
                <a:gsLst>
                  <a:gs pos="0">
                    <a:srgbClr val="017BAE"/>
                  </a:gs>
                  <a:gs pos="100000">
                    <a:srgbClr val="31A83D"/>
                  </a:gs>
                </a:gsLst>
                <a:lin ang="2700000" scaled="0"/>
              </a:gradFill>
            </a:endParaRPr>
          </a:p>
        </p:txBody>
      </p:sp>
      <p:sp>
        <p:nvSpPr>
          <p:cNvPr id="45" name="pole tekstowe 44"/>
          <p:cNvSpPr txBox="1"/>
          <p:nvPr/>
        </p:nvSpPr>
        <p:spPr>
          <a:xfrm>
            <a:off x="6369313" y="3126110"/>
            <a:ext cx="1799800" cy="276999"/>
          </a:xfrm>
          <a:prstGeom prst="rect">
            <a:avLst/>
          </a:prstGeom>
          <a:noFill/>
        </p:spPr>
        <p:txBody>
          <a:bodyPr wrap="square" rtlCol="0">
            <a:spAutoFit/>
          </a:bodyPr>
          <a:lstStyle/>
          <a:p>
            <a:pPr algn="ctr" rtl="0"/>
            <a:r>
              <a:rPr sz="1200">
                <a:solidFill>
                  <a:srgbClr val="3F3F3F"/>
                </a:solidFill>
              </a:rPr>
              <a:t>loss ratio: 9.8%</a:t>
            </a:r>
          </a:p>
        </p:txBody>
      </p:sp>
      <p:grpSp>
        <p:nvGrpSpPr>
          <p:cNvPr id="47" name="Grupa 46"/>
          <p:cNvGrpSpPr/>
          <p:nvPr/>
        </p:nvGrpSpPr>
        <p:grpSpPr>
          <a:xfrm>
            <a:off x="3288977" y="1342001"/>
            <a:ext cx="2520446" cy="2303436"/>
            <a:chOff x="4678116" y="3861048"/>
            <a:chExt cx="2520446" cy="2303436"/>
          </a:xfrm>
        </p:grpSpPr>
        <p:sp>
          <p:nvSpPr>
            <p:cNvPr id="48" name="Prostokąt 47"/>
            <p:cNvSpPr/>
            <p:nvPr/>
          </p:nvSpPr>
          <p:spPr>
            <a:xfrm>
              <a:off x="4678116" y="3861048"/>
              <a:ext cx="2520446" cy="2303436"/>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9" name="Prostokąt 48"/>
            <p:cNvSpPr/>
            <p:nvPr/>
          </p:nvSpPr>
          <p:spPr>
            <a:xfrm>
              <a:off x="4732741" y="3905708"/>
              <a:ext cx="2412000" cy="2213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50" name="pole tekstowe 49"/>
            <p:cNvSpPr txBox="1"/>
            <p:nvPr/>
          </p:nvSpPr>
          <p:spPr>
            <a:xfrm>
              <a:off x="4678116" y="4018581"/>
              <a:ext cx="2520445" cy="461665"/>
            </a:xfrm>
            <a:prstGeom prst="rect">
              <a:avLst/>
            </a:prstGeom>
            <a:noFill/>
          </p:spPr>
          <p:txBody>
            <a:bodyPr wrap="square" rtlCol="0">
              <a:spAutoFit/>
            </a:bodyPr>
            <a:lstStyle/>
            <a:p>
              <a:pPr algn="ctr" rtl="0"/>
              <a:r>
                <a:rPr sz="1200" b="1">
                  <a:solidFill>
                    <a:srgbClr val="007CB1">
                      <a:lumMod val="75000"/>
                    </a:srgbClr>
                  </a:solidFill>
                </a:rPr>
                <a:t>BANK DEBT </a:t>
              </a:r>
              <a:br>
                <a:rPr lang="pl-PL" sz="1200" b="1" dirty="0">
                  <a:solidFill>
                    <a:srgbClr val="007CB1">
                      <a:lumMod val="75000"/>
                    </a:srgbClr>
                  </a:solidFill>
                </a:rPr>
              </a:br>
              <a:r>
                <a:rPr sz="1200" b="1">
                  <a:solidFill>
                    <a:srgbClr val="007CB1">
                      <a:lumMod val="75000"/>
                    </a:srgbClr>
                  </a:solidFill>
                </a:rPr>
                <a:t>IN ITALY</a:t>
              </a:r>
            </a:p>
          </p:txBody>
        </p:sp>
        <p:sp>
          <p:nvSpPr>
            <p:cNvPr id="51" name="pole tekstowe 50"/>
            <p:cNvSpPr txBox="1"/>
            <p:nvPr/>
          </p:nvSpPr>
          <p:spPr>
            <a:xfrm>
              <a:off x="4687640" y="4569633"/>
              <a:ext cx="2510921" cy="369332"/>
            </a:xfrm>
            <a:prstGeom prst="rect">
              <a:avLst/>
            </a:prstGeom>
            <a:noFill/>
          </p:spPr>
          <p:txBody>
            <a:bodyPr wrap="square" rtlCol="0">
              <a:spAutoFit/>
            </a:bodyPr>
            <a:lstStyle/>
            <a:p>
              <a:pPr algn="ctr" rtl="0"/>
              <a:r>
                <a:rPr lang="pl-PL" b="1" dirty="0">
                  <a:gradFill>
                    <a:gsLst>
                      <a:gs pos="0">
                        <a:srgbClr val="017BAE"/>
                      </a:gs>
                      <a:gs pos="100000">
                        <a:srgbClr val="31A83D"/>
                      </a:gs>
                    </a:gsLst>
                    <a:lin ang="2700000" scaled="0"/>
                  </a:gradFill>
                </a:rPr>
                <a:t>EUR</a:t>
              </a:r>
              <a:r>
                <a:rPr b="1" dirty="0">
                  <a:gradFill>
                    <a:gsLst>
                      <a:gs pos="0">
                        <a:srgbClr val="017BAE"/>
                      </a:gs>
                      <a:gs pos="100000">
                        <a:srgbClr val="31A83D"/>
                      </a:gs>
                    </a:gsLst>
                    <a:lin ang="2700000" scaled="0"/>
                  </a:gradFill>
                </a:rPr>
                <a:t> </a:t>
              </a:r>
              <a:r>
                <a:rPr lang="pl-PL" b="1" dirty="0">
                  <a:gradFill>
                    <a:gsLst>
                      <a:gs pos="0">
                        <a:srgbClr val="017BAE"/>
                      </a:gs>
                      <a:gs pos="100000">
                        <a:srgbClr val="31A83D"/>
                      </a:gs>
                    </a:gsLst>
                    <a:lin ang="2700000" scaled="0"/>
                  </a:gradFill>
                </a:rPr>
                <a:t>1,278</a:t>
              </a:r>
              <a:r>
                <a:rPr b="1" dirty="0" err="1">
                  <a:gradFill>
                    <a:gsLst>
                      <a:gs pos="0">
                        <a:srgbClr val="017BAE"/>
                      </a:gs>
                      <a:gs pos="100000">
                        <a:srgbClr val="31A83D"/>
                      </a:gs>
                    </a:gsLst>
                    <a:lin ang="2700000" scaled="0"/>
                  </a:gradFill>
                </a:rPr>
                <a:t>bn</a:t>
              </a:r>
              <a:endParaRPr b="1" dirty="0">
                <a:gradFill>
                  <a:gsLst>
                    <a:gs pos="0">
                      <a:srgbClr val="017BAE"/>
                    </a:gs>
                    <a:gs pos="100000">
                      <a:srgbClr val="31A83D"/>
                    </a:gs>
                  </a:gsLst>
                  <a:lin ang="2700000" scaled="0"/>
                </a:gradFill>
              </a:endParaRPr>
            </a:p>
          </p:txBody>
        </p:sp>
      </p:grpSp>
      <p:sp>
        <p:nvSpPr>
          <p:cNvPr id="52" name="pole tekstowe 51"/>
          <p:cNvSpPr txBox="1"/>
          <p:nvPr/>
        </p:nvSpPr>
        <p:spPr>
          <a:xfrm>
            <a:off x="3288976" y="2566329"/>
            <a:ext cx="2520445" cy="276999"/>
          </a:xfrm>
          <a:prstGeom prst="rect">
            <a:avLst/>
          </a:prstGeom>
          <a:noFill/>
        </p:spPr>
        <p:txBody>
          <a:bodyPr wrap="square" rtlCol="0">
            <a:spAutoFit/>
          </a:bodyPr>
          <a:lstStyle/>
          <a:p>
            <a:pPr algn="ctr" rtl="0"/>
            <a:r>
              <a:rPr sz="1200" b="1">
                <a:solidFill>
                  <a:srgbClr val="007CB1">
                    <a:lumMod val="75000"/>
                  </a:srgbClr>
                </a:solidFill>
              </a:rPr>
              <a:t>NON-PERFORMING DEBT</a:t>
            </a:r>
          </a:p>
        </p:txBody>
      </p:sp>
      <p:sp>
        <p:nvSpPr>
          <p:cNvPr id="53" name="pole tekstowe 52"/>
          <p:cNvSpPr txBox="1"/>
          <p:nvPr/>
        </p:nvSpPr>
        <p:spPr>
          <a:xfrm>
            <a:off x="3304111" y="2853499"/>
            <a:ext cx="2505312" cy="369332"/>
          </a:xfrm>
          <a:prstGeom prst="rect">
            <a:avLst/>
          </a:prstGeom>
          <a:noFill/>
        </p:spPr>
        <p:txBody>
          <a:bodyPr wrap="square" rtlCol="0">
            <a:spAutoFit/>
          </a:bodyPr>
          <a:lstStyle/>
          <a:p>
            <a:pPr algn="ctr" rtl="0"/>
            <a:r>
              <a:rPr lang="pl-PL" b="1" dirty="0">
                <a:gradFill>
                  <a:gsLst>
                    <a:gs pos="0">
                      <a:srgbClr val="017BAE"/>
                    </a:gs>
                    <a:gs pos="100000">
                      <a:srgbClr val="31A83D"/>
                    </a:gs>
                  </a:gsLst>
                  <a:lin ang="2700000" scaled="0"/>
                </a:gradFill>
              </a:rPr>
              <a:t>EUR</a:t>
            </a:r>
            <a:r>
              <a:rPr b="1" dirty="0">
                <a:gradFill>
                  <a:gsLst>
                    <a:gs pos="0">
                      <a:srgbClr val="017BAE"/>
                    </a:gs>
                    <a:gs pos="100000">
                      <a:srgbClr val="31A83D"/>
                    </a:gs>
                  </a:gsLst>
                  <a:lin ang="2700000" scaled="0"/>
                </a:gradFill>
              </a:rPr>
              <a:t> </a:t>
            </a:r>
            <a:r>
              <a:rPr lang="pl-PL" b="1" dirty="0">
                <a:gradFill>
                  <a:gsLst>
                    <a:gs pos="0">
                      <a:srgbClr val="017BAE"/>
                    </a:gs>
                    <a:gs pos="100000">
                      <a:srgbClr val="31A83D"/>
                    </a:gs>
                  </a:gsLst>
                  <a:lin ang="2700000" scaled="0"/>
                </a:gradFill>
              </a:rPr>
              <a:t>195</a:t>
            </a:r>
            <a:r>
              <a:rPr b="1" dirty="0">
                <a:gradFill>
                  <a:gsLst>
                    <a:gs pos="0">
                      <a:srgbClr val="017BAE"/>
                    </a:gs>
                    <a:gs pos="100000">
                      <a:srgbClr val="31A83D"/>
                    </a:gs>
                  </a:gsLst>
                  <a:lin ang="2700000" scaled="0"/>
                </a:gradFill>
              </a:rPr>
              <a:t>.5bn</a:t>
            </a:r>
          </a:p>
        </p:txBody>
      </p:sp>
      <p:sp>
        <p:nvSpPr>
          <p:cNvPr id="55" name="pole tekstowe 54"/>
          <p:cNvSpPr txBox="1"/>
          <p:nvPr/>
        </p:nvSpPr>
        <p:spPr>
          <a:xfrm>
            <a:off x="3645477" y="3126673"/>
            <a:ext cx="1799800" cy="276999"/>
          </a:xfrm>
          <a:prstGeom prst="rect">
            <a:avLst/>
          </a:prstGeom>
          <a:noFill/>
        </p:spPr>
        <p:txBody>
          <a:bodyPr wrap="square" rtlCol="0">
            <a:spAutoFit/>
          </a:bodyPr>
          <a:lstStyle/>
          <a:p>
            <a:pPr algn="ctr" rtl="0"/>
            <a:r>
              <a:rPr sz="1200">
                <a:solidFill>
                  <a:srgbClr val="3F3F3F"/>
                </a:solidFill>
              </a:rPr>
              <a:t>loss ratio: 15.3%</a:t>
            </a:r>
          </a:p>
        </p:txBody>
      </p:sp>
      <p:sp>
        <p:nvSpPr>
          <p:cNvPr id="57" name="pole tekstowe 56"/>
          <p:cNvSpPr txBox="1"/>
          <p:nvPr/>
        </p:nvSpPr>
        <p:spPr>
          <a:xfrm>
            <a:off x="613203" y="6322298"/>
            <a:ext cx="7830059" cy="215444"/>
          </a:xfrm>
          <a:prstGeom prst="rect">
            <a:avLst/>
          </a:prstGeom>
          <a:noFill/>
        </p:spPr>
        <p:txBody>
          <a:bodyPr wrap="square" rtlCol="0">
            <a:spAutoFit/>
          </a:bodyPr>
          <a:lstStyle/>
          <a:p>
            <a:pPr rtl="0"/>
            <a:r>
              <a:rPr sz="800">
                <a:solidFill>
                  <a:schemeClr val="bg1">
                    <a:lumMod val="50000"/>
                  </a:schemeClr>
                </a:solidFill>
              </a:rPr>
              <a:t>Source: In-house analysis based on the Company's supply data and publicly available information</a:t>
            </a:r>
          </a:p>
        </p:txBody>
      </p:sp>
      <p:grpSp>
        <p:nvGrpSpPr>
          <p:cNvPr id="4" name="Grupa 3"/>
          <p:cNvGrpSpPr/>
          <p:nvPr/>
        </p:nvGrpSpPr>
        <p:grpSpPr>
          <a:xfrm>
            <a:off x="539186" y="5344504"/>
            <a:ext cx="8074787" cy="820800"/>
            <a:chOff x="539186" y="3832430"/>
            <a:chExt cx="8074787" cy="820800"/>
          </a:xfrm>
        </p:grpSpPr>
        <p:sp>
          <p:nvSpPr>
            <p:cNvPr id="60" name="Prostokąt 59"/>
            <p:cNvSpPr/>
            <p:nvPr/>
          </p:nvSpPr>
          <p:spPr>
            <a:xfrm>
              <a:off x="610741" y="3832430"/>
              <a:ext cx="7922518" cy="820800"/>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61" name="pole tekstowe 60"/>
            <p:cNvSpPr txBox="1"/>
            <p:nvPr/>
          </p:nvSpPr>
          <p:spPr>
            <a:xfrm>
              <a:off x="539186" y="4011415"/>
              <a:ext cx="2520445" cy="461665"/>
            </a:xfrm>
            <a:prstGeom prst="rect">
              <a:avLst/>
            </a:prstGeom>
            <a:noFill/>
          </p:spPr>
          <p:txBody>
            <a:bodyPr wrap="square" rtlCol="0">
              <a:spAutoFit/>
            </a:bodyPr>
            <a:lstStyle/>
            <a:p>
              <a:pPr algn="ctr" rtl="0"/>
              <a:r>
                <a:rPr sz="1200" b="1">
                  <a:solidFill>
                    <a:srgbClr val="007CB1">
                      <a:lumMod val="75000"/>
                    </a:srgbClr>
                  </a:solidFill>
                </a:rPr>
                <a:t>BANK DEBT </a:t>
              </a:r>
              <a:br>
                <a:rPr lang="pl-PL" sz="1200" b="1" dirty="0">
                  <a:solidFill>
                    <a:srgbClr val="007CB1">
                      <a:lumMod val="75000"/>
                    </a:srgbClr>
                  </a:solidFill>
                </a:rPr>
              </a:br>
              <a:r>
                <a:rPr sz="1200" b="1">
                  <a:solidFill>
                    <a:srgbClr val="007CB1">
                      <a:lumMod val="75000"/>
                    </a:srgbClr>
                  </a:solidFill>
                </a:rPr>
                <a:t>IN POLAND</a:t>
              </a:r>
            </a:p>
          </p:txBody>
        </p:sp>
        <p:sp>
          <p:nvSpPr>
            <p:cNvPr id="62" name="pole tekstowe 61"/>
            <p:cNvSpPr txBox="1"/>
            <p:nvPr/>
          </p:nvSpPr>
          <p:spPr>
            <a:xfrm>
              <a:off x="2421019" y="4062929"/>
              <a:ext cx="2510921" cy="369332"/>
            </a:xfrm>
            <a:prstGeom prst="rect">
              <a:avLst/>
            </a:prstGeom>
            <a:noFill/>
          </p:spPr>
          <p:txBody>
            <a:bodyPr wrap="square" rtlCol="0">
              <a:spAutoFit/>
            </a:bodyPr>
            <a:lstStyle/>
            <a:p>
              <a:pPr algn="ctr" rtl="0"/>
              <a:r>
                <a:rPr lang="pl-PL" b="1" dirty="0">
                  <a:gradFill>
                    <a:gsLst>
                      <a:gs pos="0">
                        <a:srgbClr val="017BAE"/>
                      </a:gs>
                      <a:gs pos="100000">
                        <a:srgbClr val="31A83D"/>
                      </a:gs>
                    </a:gsLst>
                    <a:lin ang="2700000" scaled="0"/>
                  </a:gradFill>
                </a:rPr>
                <a:t>EUR</a:t>
              </a:r>
              <a:r>
                <a:rPr b="1" dirty="0">
                  <a:gradFill>
                    <a:gsLst>
                      <a:gs pos="0">
                        <a:srgbClr val="017BAE"/>
                      </a:gs>
                      <a:gs pos="100000">
                        <a:srgbClr val="31A83D"/>
                      </a:gs>
                    </a:gsLst>
                    <a:lin ang="2700000" scaled="0"/>
                  </a:gradFill>
                </a:rPr>
                <a:t> </a:t>
              </a:r>
              <a:r>
                <a:rPr lang="pl-PL" b="1" dirty="0">
                  <a:gradFill>
                    <a:gsLst>
                      <a:gs pos="0">
                        <a:srgbClr val="017BAE"/>
                      </a:gs>
                      <a:gs pos="100000">
                        <a:srgbClr val="31A83D"/>
                      </a:gs>
                    </a:gsLst>
                    <a:lin ang="2700000" scaled="0"/>
                  </a:gradFill>
                </a:rPr>
                <a:t>217</a:t>
              </a:r>
              <a:r>
                <a:rPr b="1" dirty="0">
                  <a:gradFill>
                    <a:gsLst>
                      <a:gs pos="0">
                        <a:srgbClr val="017BAE"/>
                      </a:gs>
                      <a:gs pos="100000">
                        <a:srgbClr val="31A83D"/>
                      </a:gs>
                    </a:gsLst>
                    <a:lin ang="2700000" scaled="0"/>
                  </a:gradFill>
                </a:rPr>
                <a:t>.</a:t>
              </a:r>
              <a:r>
                <a:rPr lang="pl-PL" b="1" dirty="0">
                  <a:gradFill>
                    <a:gsLst>
                      <a:gs pos="0">
                        <a:srgbClr val="017BAE"/>
                      </a:gs>
                      <a:gs pos="100000">
                        <a:srgbClr val="31A83D"/>
                      </a:gs>
                    </a:gsLst>
                    <a:lin ang="2700000" scaled="0"/>
                  </a:gradFill>
                </a:rPr>
                <a:t>2</a:t>
              </a:r>
              <a:r>
                <a:rPr b="1" dirty="0" err="1">
                  <a:gradFill>
                    <a:gsLst>
                      <a:gs pos="0">
                        <a:srgbClr val="017BAE"/>
                      </a:gs>
                      <a:gs pos="100000">
                        <a:srgbClr val="31A83D"/>
                      </a:gs>
                    </a:gsLst>
                    <a:lin ang="2700000" scaled="0"/>
                  </a:gradFill>
                </a:rPr>
                <a:t>bn</a:t>
              </a:r>
              <a:endParaRPr b="1" dirty="0">
                <a:gradFill>
                  <a:gsLst>
                    <a:gs pos="0">
                      <a:srgbClr val="017BAE"/>
                    </a:gs>
                    <a:gs pos="100000">
                      <a:srgbClr val="31A83D"/>
                    </a:gs>
                  </a:gsLst>
                  <a:lin ang="2700000" scaled="0"/>
                </a:gradFill>
              </a:endParaRPr>
            </a:p>
          </p:txBody>
        </p:sp>
        <p:sp>
          <p:nvSpPr>
            <p:cNvPr id="64" name="pole tekstowe 63"/>
            <p:cNvSpPr txBox="1"/>
            <p:nvPr/>
          </p:nvSpPr>
          <p:spPr>
            <a:xfrm>
              <a:off x="4221773" y="4098194"/>
              <a:ext cx="2520445" cy="276999"/>
            </a:xfrm>
            <a:prstGeom prst="rect">
              <a:avLst/>
            </a:prstGeom>
            <a:noFill/>
          </p:spPr>
          <p:txBody>
            <a:bodyPr wrap="square" rtlCol="0">
              <a:spAutoFit/>
            </a:bodyPr>
            <a:lstStyle/>
            <a:p>
              <a:pPr algn="ctr" rtl="0"/>
              <a:r>
                <a:rPr sz="1200" b="1">
                  <a:solidFill>
                    <a:srgbClr val="007CB1">
                      <a:lumMod val="75000"/>
                    </a:srgbClr>
                  </a:solidFill>
                </a:rPr>
                <a:t>NON-PERFORMING DEBT</a:t>
              </a:r>
              <a:endParaRPr lang="pl-PL" sz="1200" b="1" dirty="0">
                <a:solidFill>
                  <a:srgbClr val="007CB1">
                    <a:lumMod val="75000"/>
                  </a:srgbClr>
                </a:solidFill>
              </a:endParaRPr>
            </a:p>
          </p:txBody>
        </p:sp>
        <p:sp>
          <p:nvSpPr>
            <p:cNvPr id="65" name="pole tekstowe 64"/>
            <p:cNvSpPr txBox="1"/>
            <p:nvPr/>
          </p:nvSpPr>
          <p:spPr>
            <a:xfrm>
              <a:off x="6103052" y="4066103"/>
              <a:ext cx="2510921" cy="369332"/>
            </a:xfrm>
            <a:prstGeom prst="rect">
              <a:avLst/>
            </a:prstGeom>
            <a:noFill/>
          </p:spPr>
          <p:txBody>
            <a:bodyPr wrap="square" rtlCol="0">
              <a:spAutoFit/>
            </a:bodyPr>
            <a:lstStyle/>
            <a:p>
              <a:pPr algn="ctr" rtl="0"/>
              <a:r>
                <a:rPr lang="pl-PL" b="1" dirty="0">
                  <a:gradFill>
                    <a:gsLst>
                      <a:gs pos="0">
                        <a:srgbClr val="017BAE"/>
                      </a:gs>
                      <a:gs pos="100000">
                        <a:srgbClr val="31A83D"/>
                      </a:gs>
                    </a:gsLst>
                    <a:lin ang="2700000" scaled="0"/>
                  </a:gradFill>
                </a:rPr>
                <a:t>EUR</a:t>
              </a:r>
              <a:r>
                <a:rPr b="1" dirty="0">
                  <a:gradFill>
                    <a:gsLst>
                      <a:gs pos="0">
                        <a:srgbClr val="017BAE"/>
                      </a:gs>
                      <a:gs pos="100000">
                        <a:srgbClr val="31A83D"/>
                      </a:gs>
                    </a:gsLst>
                    <a:lin ang="2700000" scaled="0"/>
                  </a:gradFill>
                </a:rPr>
                <a:t> </a:t>
              </a:r>
              <a:r>
                <a:rPr lang="pl-PL" b="1" dirty="0">
                  <a:gradFill>
                    <a:gsLst>
                      <a:gs pos="0">
                        <a:srgbClr val="017BAE"/>
                      </a:gs>
                      <a:gs pos="100000">
                        <a:srgbClr val="31A83D"/>
                      </a:gs>
                    </a:gsLst>
                    <a:lin ang="2700000" scaled="0"/>
                  </a:gradFill>
                </a:rPr>
                <a:t>16</a:t>
              </a:r>
              <a:r>
                <a:rPr b="1" dirty="0">
                  <a:gradFill>
                    <a:gsLst>
                      <a:gs pos="0">
                        <a:srgbClr val="017BAE"/>
                      </a:gs>
                      <a:gs pos="100000">
                        <a:srgbClr val="31A83D"/>
                      </a:gs>
                    </a:gsLst>
                    <a:lin ang="2700000" scaled="0"/>
                  </a:gradFill>
                </a:rPr>
                <a:t>.</a:t>
              </a:r>
              <a:r>
                <a:rPr lang="pl-PL" b="1" dirty="0">
                  <a:gradFill>
                    <a:gsLst>
                      <a:gs pos="0">
                        <a:srgbClr val="017BAE"/>
                      </a:gs>
                      <a:gs pos="100000">
                        <a:srgbClr val="31A83D"/>
                      </a:gs>
                    </a:gsLst>
                    <a:lin ang="2700000" scaled="0"/>
                  </a:gradFill>
                </a:rPr>
                <a:t>5</a:t>
              </a:r>
              <a:r>
                <a:rPr b="1" dirty="0" err="1">
                  <a:gradFill>
                    <a:gsLst>
                      <a:gs pos="0">
                        <a:srgbClr val="017BAE"/>
                      </a:gs>
                      <a:gs pos="100000">
                        <a:srgbClr val="31A83D"/>
                      </a:gs>
                    </a:gsLst>
                    <a:lin ang="2700000" scaled="0"/>
                  </a:gradFill>
                </a:rPr>
                <a:t>bn</a:t>
              </a:r>
              <a:endParaRPr b="1" dirty="0">
                <a:gradFill>
                  <a:gsLst>
                    <a:gs pos="0">
                      <a:srgbClr val="017BAE"/>
                    </a:gs>
                    <a:gs pos="100000">
                      <a:srgbClr val="31A83D"/>
                    </a:gs>
                  </a:gsLst>
                  <a:lin ang="2700000" scaled="0"/>
                </a:gradFill>
              </a:endParaRPr>
            </a:p>
          </p:txBody>
        </p:sp>
      </p:grpSp>
      <p:sp>
        <p:nvSpPr>
          <p:cNvPr id="66" name="pole tekstowe 65"/>
          <p:cNvSpPr txBox="1"/>
          <p:nvPr/>
        </p:nvSpPr>
        <p:spPr>
          <a:xfrm>
            <a:off x="6458612" y="5810468"/>
            <a:ext cx="1799800" cy="276999"/>
          </a:xfrm>
          <a:prstGeom prst="rect">
            <a:avLst/>
          </a:prstGeom>
          <a:noFill/>
        </p:spPr>
        <p:txBody>
          <a:bodyPr wrap="square" rtlCol="0">
            <a:spAutoFit/>
          </a:bodyPr>
          <a:lstStyle/>
          <a:p>
            <a:pPr algn="ctr" rtl="0"/>
            <a:r>
              <a:rPr sz="1200">
                <a:solidFill>
                  <a:srgbClr val="3F3F3F"/>
                </a:solidFill>
              </a:rPr>
              <a:t>loss ratio: 7.6%</a:t>
            </a:r>
          </a:p>
        </p:txBody>
      </p:sp>
    </p:spTree>
    <p:extLst>
      <p:ext uri="{BB962C8B-B14F-4D97-AF65-F5344CB8AC3E}">
        <p14:creationId xmlns:p14="http://schemas.microsoft.com/office/powerpoint/2010/main" val="222818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11189" y="1700808"/>
            <a:ext cx="792088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ymbol zastępczy numeru slajdu 1"/>
          <p:cNvSpPr>
            <a:spLocks noGrp="1"/>
          </p:cNvSpPr>
          <p:nvPr>
            <p:ph type="sldNum" sz="quarter" idx="12"/>
          </p:nvPr>
        </p:nvSpPr>
        <p:spPr/>
        <p:txBody>
          <a:bodyPr/>
          <a:lstStyle/>
          <a:p>
            <a:pPr rtl="0"/>
            <a:fld id="{81382561-DA1C-4162-B7C8-DCD3404CF350}" type="slidenum">
              <a:rPr lang="en-US" smtClean="0"/>
              <a:pPr/>
              <a:t>2</a:t>
            </a:fld>
            <a:endParaRPr lang="en-US" dirty="0"/>
          </a:p>
        </p:txBody>
      </p:sp>
      <p:sp>
        <p:nvSpPr>
          <p:cNvPr id="3" name="Tytuł 2"/>
          <p:cNvSpPr>
            <a:spLocks noGrp="1"/>
          </p:cNvSpPr>
          <p:nvPr>
            <p:ph type="title"/>
          </p:nvPr>
        </p:nvSpPr>
        <p:spPr>
          <a:xfrm>
            <a:off x="611189" y="1556870"/>
            <a:ext cx="7921624" cy="4464417"/>
          </a:xfrm>
        </p:spPr>
        <p:txBody>
          <a:bodyPr>
            <a:normAutofit/>
          </a:bodyPr>
          <a:lstStyle/>
          <a:p>
            <a:pPr rtl="0">
              <a:lnSpc>
                <a:spcPct val="150000"/>
              </a:lnSpc>
            </a:pPr>
            <a:r>
              <a:rPr lang="en-US" dirty="0">
                <a:solidFill>
                  <a:schemeClr val="bg1"/>
                </a:solidFill>
              </a:rPr>
              <a:t>Introduction</a:t>
            </a:r>
            <a:br>
              <a:rPr lang="en-US" dirty="0"/>
            </a:br>
            <a:r>
              <a:rPr lang="en-US" dirty="0">
                <a:solidFill>
                  <a:schemeClr val="accent2">
                    <a:lumMod val="75000"/>
                  </a:schemeClr>
                </a:solidFill>
              </a:rPr>
              <a:t>Operating activities</a:t>
            </a:r>
            <a:br>
              <a:rPr lang="en-US" dirty="0">
                <a:solidFill>
                  <a:schemeClr val="accent2">
                    <a:lumMod val="75000"/>
                  </a:schemeClr>
                </a:solidFill>
              </a:rPr>
            </a:br>
            <a:r>
              <a:rPr lang="en-US" dirty="0">
                <a:solidFill>
                  <a:schemeClr val="accent2">
                    <a:lumMod val="75000"/>
                  </a:schemeClr>
                </a:solidFill>
              </a:rPr>
              <a:t>Market position</a:t>
            </a:r>
            <a:br>
              <a:rPr lang="en-US" dirty="0">
                <a:solidFill>
                  <a:schemeClr val="accent2">
                    <a:lumMod val="75000"/>
                  </a:schemeClr>
                </a:solidFill>
              </a:rPr>
            </a:br>
            <a:r>
              <a:rPr lang="en-US" dirty="0">
                <a:solidFill>
                  <a:schemeClr val="accent2">
                    <a:lumMod val="75000"/>
                  </a:schemeClr>
                </a:solidFill>
              </a:rPr>
              <a:t>Financial performance</a:t>
            </a:r>
            <a:br>
              <a:rPr lang="en-US" dirty="0">
                <a:solidFill>
                  <a:schemeClr val="accent2">
                    <a:lumMod val="75000"/>
                  </a:schemeClr>
                </a:solidFill>
              </a:rPr>
            </a:br>
            <a:r>
              <a:rPr lang="en-US" dirty="0">
                <a:solidFill>
                  <a:schemeClr val="accent2">
                    <a:lumMod val="75000"/>
                  </a:schemeClr>
                </a:solidFill>
              </a:rPr>
              <a:t>Strategy and summary</a:t>
            </a:r>
            <a:br>
              <a:rPr lang="en-US" dirty="0">
                <a:solidFill>
                  <a:schemeClr val="accent2">
                    <a:lumMod val="75000"/>
                  </a:schemeClr>
                </a:solidFill>
              </a:rPr>
            </a:br>
            <a:r>
              <a:rPr lang="en-US" dirty="0">
                <a:solidFill>
                  <a:schemeClr val="accent2">
                    <a:lumMod val="75000"/>
                  </a:schemeClr>
                </a:solidFill>
              </a:rPr>
              <a:t>Appendices</a:t>
            </a:r>
          </a:p>
        </p:txBody>
      </p:sp>
      <p:sp>
        <p:nvSpPr>
          <p:cNvPr id="4" name="Symbol zastępczy tekstu 3"/>
          <p:cNvSpPr>
            <a:spLocks noGrp="1"/>
          </p:cNvSpPr>
          <p:nvPr>
            <p:ph type="body" idx="1"/>
          </p:nvPr>
        </p:nvSpPr>
        <p:spPr>
          <a:xfrm>
            <a:off x="611189" y="404664"/>
            <a:ext cx="7921624" cy="430887"/>
          </a:xfrm>
        </p:spPr>
        <p:txBody>
          <a:bodyPr/>
          <a:lstStyle/>
          <a:p>
            <a:pPr rtl="0"/>
            <a:r>
              <a:rPr lang="en-US" dirty="0">
                <a:solidFill>
                  <a:schemeClr val="accent2">
                    <a:lumMod val="75000"/>
                  </a:schemeClr>
                </a:solidFill>
              </a:rPr>
              <a:t>Agenda</a:t>
            </a:r>
          </a:p>
        </p:txBody>
      </p:sp>
      <p:sp>
        <p:nvSpPr>
          <p:cNvPr id="7" name="Prostokąt 6"/>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3194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28404" y="3337942"/>
            <a:ext cx="792088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numeru slajdu 1"/>
          <p:cNvSpPr>
            <a:spLocks noGrp="1"/>
          </p:cNvSpPr>
          <p:nvPr>
            <p:ph type="sldNum" sz="quarter" idx="12"/>
          </p:nvPr>
        </p:nvSpPr>
        <p:spPr/>
        <p:txBody>
          <a:bodyPr/>
          <a:lstStyle/>
          <a:p>
            <a:pPr rtl="0"/>
            <a:fld id="{81382561-DA1C-4162-B7C8-DCD3404CF350}" type="slidenum">
              <a:rPr/>
              <a:pPr rtl="0"/>
              <a:t>20</a:t>
            </a:fld>
            <a:endParaRPr/>
          </a:p>
        </p:txBody>
      </p:sp>
      <p:sp>
        <p:nvSpPr>
          <p:cNvPr id="3" name="Tytuł 2"/>
          <p:cNvSpPr>
            <a:spLocks noGrp="1"/>
          </p:cNvSpPr>
          <p:nvPr>
            <p:ph type="title"/>
          </p:nvPr>
        </p:nvSpPr>
        <p:spPr>
          <a:xfrm>
            <a:off x="611189" y="1556870"/>
            <a:ext cx="7921624" cy="4464417"/>
          </a:xfrm>
        </p:spPr>
        <p:txBody>
          <a:bodyPr>
            <a:normAutofit/>
          </a:bodyPr>
          <a:lstStyle/>
          <a:p>
            <a:pPr rtl="0">
              <a:lnSpc>
                <a:spcPct val="150000"/>
              </a:lnSpc>
            </a:pPr>
            <a:r>
              <a:rPr>
                <a:solidFill>
                  <a:schemeClr val="accent2">
                    <a:lumMod val="75000"/>
                  </a:schemeClr>
                </a:solidFill>
              </a:rPr>
              <a:t>Introduction</a:t>
            </a:r>
            <a:br>
              <a:rPr lang="pl-PL" dirty="0"/>
            </a:br>
            <a:r>
              <a:rPr>
                <a:solidFill>
                  <a:srgbClr val="006089"/>
                </a:solidFill>
              </a:rPr>
              <a:t>Operating activities</a:t>
            </a:r>
            <a:br>
              <a:rPr lang="pl-PL" dirty="0">
                <a:solidFill>
                  <a:schemeClr val="accent2">
                    <a:lumMod val="75000"/>
                  </a:schemeClr>
                </a:solidFill>
              </a:rPr>
            </a:br>
            <a:r>
              <a:rPr>
                <a:solidFill>
                  <a:schemeClr val="accent2">
                    <a:lumMod val="75000"/>
                  </a:schemeClr>
                </a:solidFill>
              </a:rPr>
              <a:t>Market position</a:t>
            </a:r>
            <a:br>
              <a:rPr lang="pl-PL" dirty="0">
                <a:solidFill>
                  <a:schemeClr val="accent2">
                    <a:lumMod val="75000"/>
                  </a:schemeClr>
                </a:solidFill>
              </a:rPr>
            </a:br>
            <a:r>
              <a:rPr>
                <a:solidFill>
                  <a:schemeClr val="bg1"/>
                </a:solidFill>
              </a:rPr>
              <a:t>Financial performance</a:t>
            </a:r>
            <a:br>
              <a:rPr lang="pl-PL" dirty="0">
                <a:solidFill>
                  <a:schemeClr val="accent2">
                    <a:lumMod val="75000"/>
                  </a:schemeClr>
                </a:solidFill>
              </a:rPr>
            </a:br>
            <a:r>
              <a:rPr>
                <a:solidFill>
                  <a:schemeClr val="accent2">
                    <a:lumMod val="75000"/>
                  </a:schemeClr>
                </a:solidFill>
              </a:rPr>
              <a:t>Strategy and summary</a:t>
            </a:r>
            <a:br>
              <a:rPr lang="pl-PL" dirty="0">
                <a:solidFill>
                  <a:schemeClr val="accent2">
                    <a:lumMod val="75000"/>
                  </a:schemeClr>
                </a:solidFill>
              </a:rPr>
            </a:br>
            <a:r>
              <a:rPr>
                <a:solidFill>
                  <a:schemeClr val="accent2">
                    <a:lumMod val="75000"/>
                  </a:schemeClr>
                </a:solidFill>
              </a:rPr>
              <a:t>Appendices</a:t>
            </a:r>
          </a:p>
        </p:txBody>
      </p:sp>
      <p:sp>
        <p:nvSpPr>
          <p:cNvPr id="4" name="Symbol zastępczy tekstu 3"/>
          <p:cNvSpPr>
            <a:spLocks noGrp="1"/>
          </p:cNvSpPr>
          <p:nvPr>
            <p:ph type="body" idx="1"/>
          </p:nvPr>
        </p:nvSpPr>
        <p:spPr>
          <a:xfrm>
            <a:off x="611189" y="404664"/>
            <a:ext cx="7921624" cy="430887"/>
          </a:xfrm>
        </p:spPr>
        <p:txBody>
          <a:bodyPr/>
          <a:lstStyle/>
          <a:p>
            <a:pPr rtl="0"/>
            <a:r>
              <a:rPr>
                <a:solidFill>
                  <a:schemeClr val="accent2">
                    <a:lumMod val="75000"/>
                  </a:schemeClr>
                </a:solidFill>
              </a:rPr>
              <a:t>Agenda</a:t>
            </a:r>
          </a:p>
        </p:txBody>
      </p:sp>
      <p:sp>
        <p:nvSpPr>
          <p:cNvPr id="7" name="Prostokąt 6"/>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3125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21</a:t>
            </a:fld>
            <a:endParaRPr lang="en-GB" dirty="0"/>
          </a:p>
        </p:txBody>
      </p:sp>
      <p:sp>
        <p:nvSpPr>
          <p:cNvPr id="6" name="Symbol zastępczy tekstu 5"/>
          <p:cNvSpPr>
            <a:spLocks noGrp="1"/>
          </p:cNvSpPr>
          <p:nvPr>
            <p:ph type="body" idx="1"/>
          </p:nvPr>
        </p:nvSpPr>
        <p:spPr>
          <a:xfrm>
            <a:off x="610633" y="404664"/>
            <a:ext cx="7922180" cy="769441"/>
          </a:xfrm>
        </p:spPr>
        <p:txBody>
          <a:bodyPr/>
          <a:lstStyle/>
          <a:p>
            <a:pPr rtl="0"/>
            <a:r>
              <a:rPr lang="en-GB" dirty="0">
                <a:solidFill>
                  <a:schemeClr val="accent2">
                    <a:lumMod val="75000"/>
                  </a:schemeClr>
                </a:solidFill>
              </a:rPr>
              <a:t>KRUK 2009-</a:t>
            </a:r>
            <a:r>
              <a:rPr lang="pl-PL" dirty="0">
                <a:solidFill>
                  <a:schemeClr val="accent2">
                    <a:lumMod val="75000"/>
                  </a:schemeClr>
                </a:solidFill>
              </a:rPr>
              <a:t>Q3 </a:t>
            </a:r>
            <a:r>
              <a:rPr lang="en-GB" dirty="0">
                <a:solidFill>
                  <a:schemeClr val="accent2">
                    <a:lumMod val="75000"/>
                  </a:schemeClr>
                </a:solidFill>
              </a:rPr>
              <a:t>201</a:t>
            </a:r>
            <a:r>
              <a:rPr lang="pl-PL" dirty="0">
                <a:solidFill>
                  <a:schemeClr val="accent2">
                    <a:lumMod val="75000"/>
                  </a:schemeClr>
                </a:solidFill>
              </a:rPr>
              <a:t>6</a:t>
            </a:r>
            <a:r>
              <a:rPr lang="en-GB" dirty="0">
                <a:solidFill>
                  <a:schemeClr val="accent2">
                    <a:lumMod val="75000"/>
                  </a:schemeClr>
                </a:solidFill>
              </a:rPr>
              <a:t> – fast-growing and highly profitable business with strong cash flows</a:t>
            </a:r>
          </a:p>
        </p:txBody>
      </p:sp>
      <p:graphicFrame>
        <p:nvGraphicFramePr>
          <p:cNvPr id="5" name="Symbol zastępczy zawartości 4"/>
          <p:cNvGraphicFramePr>
            <a:graphicFrameLocks noGrp="1"/>
          </p:cNvGraphicFramePr>
          <p:nvPr>
            <p:ph sz="half" idx="14"/>
            <p:extLst>
              <p:ext uri="{D42A27DB-BD31-4B8C-83A1-F6EECF244321}">
                <p14:modId xmlns:p14="http://schemas.microsoft.com/office/powerpoint/2010/main" val="2039793004"/>
              </p:ext>
            </p:extLst>
          </p:nvPr>
        </p:nvGraphicFramePr>
        <p:xfrm>
          <a:off x="611560" y="1268760"/>
          <a:ext cx="7921629" cy="4572515"/>
        </p:xfrm>
        <a:graphic>
          <a:graphicData uri="http://schemas.openxmlformats.org/drawingml/2006/table">
            <a:tbl>
              <a:tblPr firstRow="1" bandRow="1">
                <a:tableStyleId>{0660B408-B3CF-4A94-85FC-2B1E0A45F4A2}</a:tableStyleId>
              </a:tblPr>
              <a:tblGrid>
                <a:gridCol w="2810971">
                  <a:extLst>
                    <a:ext uri="{9D8B030D-6E8A-4147-A177-3AD203B41FA5}">
                      <a16:colId xmlns:a16="http://schemas.microsoft.com/office/drawing/2014/main" val="20000"/>
                    </a:ext>
                  </a:extLst>
                </a:gridCol>
                <a:gridCol w="730094">
                  <a:extLst>
                    <a:ext uri="{9D8B030D-6E8A-4147-A177-3AD203B41FA5}">
                      <a16:colId xmlns:a16="http://schemas.microsoft.com/office/drawing/2014/main" val="20001"/>
                    </a:ext>
                  </a:extLst>
                </a:gridCol>
                <a:gridCol w="730094">
                  <a:extLst>
                    <a:ext uri="{9D8B030D-6E8A-4147-A177-3AD203B41FA5}">
                      <a16:colId xmlns:a16="http://schemas.microsoft.com/office/drawing/2014/main" val="20002"/>
                    </a:ext>
                  </a:extLst>
                </a:gridCol>
                <a:gridCol w="730094">
                  <a:extLst>
                    <a:ext uri="{9D8B030D-6E8A-4147-A177-3AD203B41FA5}">
                      <a16:colId xmlns:a16="http://schemas.microsoft.com/office/drawing/2014/main" val="20003"/>
                    </a:ext>
                  </a:extLst>
                </a:gridCol>
                <a:gridCol w="730094">
                  <a:extLst>
                    <a:ext uri="{9D8B030D-6E8A-4147-A177-3AD203B41FA5}">
                      <a16:colId xmlns:a16="http://schemas.microsoft.com/office/drawing/2014/main" val="20004"/>
                    </a:ext>
                  </a:extLst>
                </a:gridCol>
                <a:gridCol w="730094">
                  <a:extLst>
                    <a:ext uri="{9D8B030D-6E8A-4147-A177-3AD203B41FA5}">
                      <a16:colId xmlns:a16="http://schemas.microsoft.com/office/drawing/2014/main" val="20005"/>
                    </a:ext>
                  </a:extLst>
                </a:gridCol>
                <a:gridCol w="730094">
                  <a:extLst>
                    <a:ext uri="{9D8B030D-6E8A-4147-A177-3AD203B41FA5}">
                      <a16:colId xmlns:a16="http://schemas.microsoft.com/office/drawing/2014/main" val="20006"/>
                    </a:ext>
                  </a:extLst>
                </a:gridCol>
                <a:gridCol w="730094">
                  <a:extLst>
                    <a:ext uri="{9D8B030D-6E8A-4147-A177-3AD203B41FA5}">
                      <a16:colId xmlns:a16="http://schemas.microsoft.com/office/drawing/2014/main" val="20007"/>
                    </a:ext>
                  </a:extLst>
                </a:gridCol>
              </a:tblGrid>
              <a:tr h="288032">
                <a:tc>
                  <a:txBody>
                    <a:bodyPr/>
                    <a:lstStyle/>
                    <a:p>
                      <a:pPr algn="ctr" rtl="0" fontAlgn="b"/>
                      <a:r>
                        <a:rPr lang="pl-PL" sz="1000" b="1" i="1" u="none" strike="noStrike" dirty="0">
                          <a:solidFill>
                            <a:schemeClr val="bg1"/>
                          </a:solidFill>
                          <a:latin typeface="Calibri"/>
                        </a:rPr>
                        <a:t>EUR</a:t>
                      </a:r>
                      <a:r>
                        <a:rPr sz="1000" b="1" i="1" u="none" strike="noStrike" dirty="0">
                          <a:solidFill>
                            <a:schemeClr val="bg1"/>
                          </a:solidFill>
                          <a:latin typeface="Calibri"/>
                        </a:rPr>
                        <a:t>m</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2011</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2012</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2013</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2014</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2015</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1-3Q 2016</a:t>
                      </a:r>
                    </a:p>
                  </a:txBody>
                  <a:tcPr marL="9525" marR="9525" marT="9525" marB="0" anchor="ctr">
                    <a:solidFill>
                      <a:schemeClr val="accent2"/>
                    </a:solidFill>
                  </a:tcPr>
                </a:tc>
                <a:tc>
                  <a:txBody>
                    <a:bodyPr/>
                    <a:lstStyle/>
                    <a:p>
                      <a:pPr algn="ctr" rtl="0" fontAlgn="b"/>
                      <a:r>
                        <a:rPr lang="pl-PL" sz="1000" b="1" i="1" u="none" strike="noStrike" dirty="0" err="1">
                          <a:solidFill>
                            <a:schemeClr val="bg1"/>
                          </a:solidFill>
                          <a:effectLst/>
                          <a:latin typeface="+mn-lt"/>
                        </a:rPr>
                        <a:t>yoy</a:t>
                      </a:r>
                      <a:endParaRPr lang="pl-PL" sz="1000" b="1" i="1"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0000"/>
                  </a:ext>
                </a:extLst>
              </a:tr>
              <a:tr h="204023">
                <a:tc>
                  <a:txBody>
                    <a:bodyPr/>
                    <a:lstStyle/>
                    <a:p>
                      <a:pPr algn="l" rtl="0" fontAlgn="b"/>
                      <a:r>
                        <a:rPr sz="1000" b="1" i="0" u="none" strike="noStrike">
                          <a:solidFill>
                            <a:schemeClr val="tx2">
                              <a:lumMod val="75000"/>
                            </a:schemeClr>
                          </a:solidFill>
                          <a:latin typeface="Calibri"/>
                        </a:rPr>
                        <a:t>Debt portfolios purchased</a:t>
                      </a:r>
                    </a:p>
                  </a:txBody>
                  <a:tcPr marL="9525" marR="9525" marT="9525" marB="0" anchor="ctr">
                    <a:solidFill>
                      <a:schemeClr val="bg2">
                        <a:lumMod val="95000"/>
                      </a:schemeClr>
                    </a:solidFill>
                  </a:tcPr>
                </a:tc>
                <a:tc>
                  <a:txBody>
                    <a:bodyPr/>
                    <a:lstStyle/>
                    <a:p>
                      <a:pPr algn="l" fontAlgn="b"/>
                      <a:endParaRPr lang="pl-PL" sz="1000" b="0" i="0" u="none" strike="noStrike" dirty="0">
                        <a:solidFill>
                          <a:schemeClr val="tx2">
                            <a:lumMod val="75000"/>
                          </a:schemeClr>
                        </a:solidFill>
                        <a:effectLst/>
                        <a:latin typeface="Calibri"/>
                      </a:endParaRPr>
                    </a:p>
                  </a:txBody>
                  <a:tcPr marL="9525" marR="9525" marT="9525" marB="0" anchor="ctr">
                    <a:solidFill>
                      <a:schemeClr val="bg2">
                        <a:lumMod val="95000"/>
                      </a:schemeClr>
                    </a:solidFill>
                  </a:tcPr>
                </a:tc>
                <a:tc>
                  <a:txBody>
                    <a:bodyPr/>
                    <a:lstStyle/>
                    <a:p>
                      <a:pPr algn="l" fontAlgn="b"/>
                      <a:endParaRPr lang="pl-PL" sz="1000" b="0" i="0" u="none" strike="noStrike" dirty="0">
                        <a:solidFill>
                          <a:schemeClr val="tx2">
                            <a:lumMod val="75000"/>
                          </a:schemeClr>
                        </a:solidFill>
                        <a:effectLst/>
                        <a:latin typeface="Calibri"/>
                      </a:endParaRPr>
                    </a:p>
                  </a:txBody>
                  <a:tcPr marL="9525" marR="9525" marT="9525" marB="0" anchor="ctr">
                    <a:solidFill>
                      <a:schemeClr val="bg2">
                        <a:lumMod val="95000"/>
                      </a:schemeClr>
                    </a:solidFill>
                  </a:tcPr>
                </a:tc>
                <a:tc>
                  <a:txBody>
                    <a:bodyPr/>
                    <a:lstStyle/>
                    <a:p>
                      <a:pPr algn="l" fontAlgn="b"/>
                      <a:endParaRPr lang="pl-PL" sz="1000" b="0" i="0" u="none" strike="noStrike" dirty="0">
                        <a:solidFill>
                          <a:schemeClr val="tx2">
                            <a:lumMod val="75000"/>
                          </a:schemeClr>
                        </a:solidFill>
                        <a:effectLst/>
                        <a:latin typeface="Calibri"/>
                      </a:endParaRPr>
                    </a:p>
                  </a:txBody>
                  <a:tcPr marL="9525" marR="9525" marT="9525" marB="0" anchor="ctr">
                    <a:solidFill>
                      <a:schemeClr val="bg2">
                        <a:lumMod val="95000"/>
                      </a:schemeClr>
                    </a:solidFill>
                  </a:tcPr>
                </a:tc>
                <a:tc>
                  <a:txBody>
                    <a:bodyPr/>
                    <a:lstStyle/>
                    <a:p>
                      <a:pPr algn="r" fontAlgn="b"/>
                      <a:endParaRPr lang="pl-PL" sz="1000" b="0" i="0" u="none" strike="noStrike" dirty="0">
                        <a:solidFill>
                          <a:schemeClr val="tx2">
                            <a:lumMod val="75000"/>
                          </a:schemeClr>
                        </a:solidFill>
                        <a:effectLst/>
                        <a:latin typeface="Calibri"/>
                      </a:endParaRPr>
                    </a:p>
                  </a:txBody>
                  <a:tcPr marL="9525" marR="9525" marT="9525" marB="0" anchor="ctr">
                    <a:solidFill>
                      <a:schemeClr val="bg2">
                        <a:lumMod val="95000"/>
                      </a:schemeClr>
                    </a:solidFill>
                  </a:tcPr>
                </a:tc>
                <a:tc>
                  <a:txBody>
                    <a:bodyPr/>
                    <a:lstStyle/>
                    <a:p>
                      <a:pPr algn="l" fontAlgn="b"/>
                      <a:endParaRPr lang="pl-PL" sz="1000" b="0" i="0" u="none" strike="noStrike" dirty="0">
                        <a:solidFill>
                          <a:schemeClr val="tx2">
                            <a:lumMod val="75000"/>
                          </a:schemeClr>
                        </a:solidFill>
                        <a:effectLst/>
                        <a:latin typeface="Calibri"/>
                      </a:endParaRPr>
                    </a:p>
                  </a:txBody>
                  <a:tcPr marL="9525" marR="9525" marT="9525" marB="0" anchor="ctr">
                    <a:solidFill>
                      <a:schemeClr val="bg2">
                        <a:lumMod val="95000"/>
                      </a:schemeClr>
                    </a:solidFill>
                  </a:tcPr>
                </a:tc>
                <a:tc>
                  <a:txBody>
                    <a:bodyPr/>
                    <a:lstStyle/>
                    <a:p>
                      <a:pPr algn="l" fontAlgn="b"/>
                      <a:endParaRPr lang="pl-PL" sz="1000" b="0" i="0" u="none" strike="noStrike" dirty="0">
                        <a:solidFill>
                          <a:schemeClr val="tx2">
                            <a:lumMod val="75000"/>
                          </a:schemeClr>
                        </a:solidFill>
                        <a:effectLst/>
                        <a:latin typeface="Calibri"/>
                      </a:endParaRPr>
                    </a:p>
                  </a:txBody>
                  <a:tcPr marL="9525" marR="9525" marT="9525" marB="0" anchor="ctr">
                    <a:solidFill>
                      <a:schemeClr val="bg2">
                        <a:lumMod val="95000"/>
                      </a:schemeClr>
                    </a:solidFill>
                  </a:tcPr>
                </a:tc>
                <a:tc>
                  <a:txBody>
                    <a:bodyPr/>
                    <a:lstStyle/>
                    <a:p>
                      <a:pPr algn="l" fontAlgn="b"/>
                      <a:endParaRPr lang="pl-PL" sz="1000" b="0" i="1" u="none" strike="noStrike" dirty="0">
                        <a:solidFill>
                          <a:schemeClr val="tx2">
                            <a:lumMod val="75000"/>
                          </a:schemeClr>
                        </a:solidFill>
                        <a:effectLst/>
                        <a:latin typeface="Calibri"/>
                      </a:endParaRPr>
                    </a:p>
                  </a:txBody>
                  <a:tcPr marL="9525" marR="9525" marT="9525" marB="0" anchor="ctr">
                    <a:solidFill>
                      <a:schemeClr val="bg2">
                        <a:lumMod val="95000"/>
                      </a:schemeClr>
                    </a:solidFill>
                  </a:tcPr>
                </a:tc>
                <a:extLst>
                  <a:ext uri="{0D108BD9-81ED-4DB2-BD59-A6C34878D82A}">
                    <a16:rowId xmlns:a16="http://schemas.microsoft.com/office/drawing/2014/main" val="10001"/>
                  </a:ext>
                </a:extLst>
              </a:tr>
              <a:tr h="204023">
                <a:tc>
                  <a:txBody>
                    <a:bodyPr/>
                    <a:lstStyle/>
                    <a:p>
                      <a:pPr algn="l" rtl="0" fontAlgn="b"/>
                      <a:r>
                        <a:rPr lang="pl-PL" sz="1000" b="0" i="0" u="none" strike="noStrike" dirty="0" err="1">
                          <a:solidFill>
                            <a:schemeClr val="tx2">
                              <a:lumMod val="75000"/>
                            </a:schemeClr>
                          </a:solidFill>
                          <a:latin typeface="+mn-lt"/>
                        </a:rPr>
                        <a:t>investments</a:t>
                      </a:r>
                      <a:r>
                        <a:rPr lang="pl-PL" sz="1000" b="0" i="0" u="none" strike="noStrike" dirty="0">
                          <a:solidFill>
                            <a:schemeClr val="tx2">
                              <a:lumMod val="75000"/>
                            </a:schemeClr>
                          </a:solidFill>
                          <a:latin typeface="+mn-lt"/>
                        </a:rPr>
                        <a:t> in </a:t>
                      </a:r>
                      <a:r>
                        <a:rPr lang="pl-PL" sz="1000" b="0" i="0" u="none" strike="noStrike" dirty="0" err="1">
                          <a:solidFill>
                            <a:schemeClr val="tx2">
                              <a:lumMod val="75000"/>
                            </a:schemeClr>
                          </a:solidFill>
                          <a:latin typeface="+mn-lt"/>
                        </a:rPr>
                        <a:t>debt</a:t>
                      </a:r>
                      <a:r>
                        <a:rPr lang="pl-PL" sz="1000" b="0" i="0" u="none" strike="noStrike" dirty="0">
                          <a:solidFill>
                            <a:schemeClr val="tx2">
                              <a:lumMod val="75000"/>
                            </a:schemeClr>
                          </a:solidFill>
                          <a:latin typeface="+mn-lt"/>
                        </a:rPr>
                        <a:t> </a:t>
                      </a:r>
                      <a:r>
                        <a:rPr lang="pl-PL" sz="1000" b="0" i="0" u="none" strike="noStrike" dirty="0" err="1">
                          <a:solidFill>
                            <a:schemeClr val="tx2">
                              <a:lumMod val="75000"/>
                            </a:schemeClr>
                          </a:solidFill>
                          <a:latin typeface="+mn-lt"/>
                        </a:rPr>
                        <a:t>portfolios</a:t>
                      </a:r>
                      <a:endParaRPr sz="1000" b="0" i="0" u="none" strike="noStrike" dirty="0">
                        <a:solidFill>
                          <a:schemeClr val="tx2">
                            <a:lumMod val="75000"/>
                          </a:schemeClr>
                        </a:solidFill>
                        <a:latin typeface="Calibri"/>
                      </a:endParaRPr>
                    </a:p>
                  </a:txBody>
                  <a:tcPr marL="9525" marR="9525" marT="9525" marB="0" anchor="ctr">
                    <a:noFill/>
                  </a:tcPr>
                </a:tc>
                <a:tc>
                  <a:txBody>
                    <a:bodyPr/>
                    <a:lstStyle/>
                    <a:p>
                      <a:pPr algn="r" rtl="0" fontAlgn="b"/>
                      <a:r>
                        <a:rPr lang="pl-PL" sz="1000" b="0" i="0" u="none" strike="noStrike" dirty="0">
                          <a:solidFill>
                            <a:srgbClr val="005D85"/>
                          </a:solidFill>
                          <a:effectLst/>
                          <a:latin typeface="Calibri" panose="020F0502020204030204" pitchFamily="34" charset="0"/>
                        </a:rPr>
                        <a:t>-129</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-70</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-83</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-130</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-111</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-213</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220%</a:t>
                      </a:r>
                    </a:p>
                  </a:txBody>
                  <a:tcPr marL="9525" marR="9525" marT="9525" marB="0" anchor="ctr">
                    <a:noFill/>
                  </a:tcPr>
                </a:tc>
                <a:extLst>
                  <a:ext uri="{0D108BD9-81ED-4DB2-BD59-A6C34878D82A}">
                    <a16:rowId xmlns:a16="http://schemas.microsoft.com/office/drawing/2014/main" val="10002"/>
                  </a:ext>
                </a:extLst>
              </a:tr>
              <a:tr h="204023">
                <a:tc>
                  <a:txBody>
                    <a:bodyPr/>
                    <a:lstStyle/>
                    <a:p>
                      <a:pPr algn="l" rtl="0" fontAlgn="b"/>
                      <a:r>
                        <a:rPr sz="1000" b="0" i="0" u="none" strike="noStrike">
                          <a:solidFill>
                            <a:schemeClr val="tx2">
                              <a:lumMod val="75000"/>
                            </a:schemeClr>
                          </a:solidFill>
                          <a:latin typeface="Calibri"/>
                        </a:rPr>
                        <a:t>recoveries</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rtl="0" fontAlgn="b"/>
                      <a:r>
                        <a:rPr lang="pl-PL" sz="1000" b="0" i="0" u="none" strike="noStrike">
                          <a:solidFill>
                            <a:srgbClr val="005D85"/>
                          </a:solidFill>
                          <a:effectLst/>
                          <a:latin typeface="Calibri" panose="020F0502020204030204" pitchFamily="34" charset="0"/>
                        </a:rPr>
                        <a:t>78</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rtl="0" fontAlgn="b"/>
                      <a:r>
                        <a:rPr lang="pl-PL" sz="1000" b="0" i="0" u="none" strike="noStrike" dirty="0">
                          <a:solidFill>
                            <a:srgbClr val="005D85"/>
                          </a:solidFill>
                          <a:effectLst/>
                          <a:latin typeface="Calibri" panose="020F0502020204030204" pitchFamily="34" charset="0"/>
                        </a:rPr>
                        <a:t>103</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rtl="0" fontAlgn="b"/>
                      <a:r>
                        <a:rPr lang="pl-PL" sz="1000" b="0" i="0" u="none" strike="noStrike">
                          <a:solidFill>
                            <a:srgbClr val="005D85"/>
                          </a:solidFill>
                          <a:effectLst/>
                          <a:latin typeface="Calibri" panose="020F0502020204030204" pitchFamily="34" charset="0"/>
                        </a:rPr>
                        <a:t>122</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rtl="0" fontAlgn="b"/>
                      <a:r>
                        <a:rPr lang="pl-PL" sz="1000" b="0" i="0" u="none" strike="noStrike">
                          <a:solidFill>
                            <a:srgbClr val="005D85"/>
                          </a:solidFill>
                          <a:effectLst/>
                          <a:latin typeface="Calibri" panose="020F0502020204030204" pitchFamily="34" charset="0"/>
                        </a:rPr>
                        <a:t>162</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rtl="0" fontAlgn="b"/>
                      <a:r>
                        <a:rPr lang="pl-PL" sz="1000" b="0" i="0" u="none" strike="noStrike">
                          <a:solidFill>
                            <a:srgbClr val="005D85"/>
                          </a:solidFill>
                          <a:effectLst/>
                          <a:latin typeface="Calibri" panose="020F0502020204030204" pitchFamily="34" charset="0"/>
                        </a:rPr>
                        <a:t>188</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rtl="0" fontAlgn="b"/>
                      <a:r>
                        <a:rPr lang="pl-PL" sz="1000" b="0" i="0" u="none" strike="noStrike" dirty="0">
                          <a:solidFill>
                            <a:srgbClr val="005D85"/>
                          </a:solidFill>
                          <a:effectLst/>
                          <a:latin typeface="Calibri" panose="020F0502020204030204" pitchFamily="34" charset="0"/>
                        </a:rPr>
                        <a:t>160</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fontAlgn="b"/>
                      <a:r>
                        <a:rPr lang="pl-PL" sz="1000" b="0" i="0" u="none" strike="noStrike" dirty="0">
                          <a:solidFill>
                            <a:schemeClr val="tx2">
                              <a:lumMod val="75000"/>
                            </a:schemeClr>
                          </a:solidFill>
                          <a:effectLst/>
                          <a:latin typeface="Calibri"/>
                        </a:rPr>
                        <a:t>16%</a:t>
                      </a:r>
                    </a:p>
                  </a:txBody>
                  <a:tcPr marL="9525" marR="9525" marT="9525" marB="0" anchor="ctr">
                    <a:lnB w="19050" cap="flat" cmpd="sng" algn="ctr">
                      <a:solidFill>
                        <a:srgbClr val="006089"/>
                      </a:solidFill>
                      <a:prstDash val="solid"/>
                      <a:round/>
                      <a:headEnd type="none" w="med" len="med"/>
                      <a:tailEnd type="none" w="med" len="med"/>
                    </a:lnB>
                    <a:noFill/>
                  </a:tcPr>
                </a:tc>
                <a:extLst>
                  <a:ext uri="{0D108BD9-81ED-4DB2-BD59-A6C34878D82A}">
                    <a16:rowId xmlns:a16="http://schemas.microsoft.com/office/drawing/2014/main" val="10003"/>
                  </a:ext>
                </a:extLst>
              </a:tr>
              <a:tr h="204023">
                <a:tc>
                  <a:txBody>
                    <a:bodyPr/>
                    <a:lstStyle/>
                    <a:p>
                      <a:pPr algn="l" rtl="0" fontAlgn="b"/>
                      <a:r>
                        <a:rPr sz="1000" b="1" i="0" u="none" strike="noStrike">
                          <a:solidFill>
                            <a:schemeClr val="tx2">
                              <a:lumMod val="75000"/>
                            </a:schemeClr>
                          </a:solidFill>
                          <a:latin typeface="Calibri"/>
                        </a:rPr>
                        <a:t>STATEMENT OF PROFIT AND LOSS</a:t>
                      </a: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l" fontAlgn="b"/>
                      <a:endParaRPr lang="pl-PL" sz="1000" b="0" i="0" u="none" strike="noStrike" dirty="0">
                        <a:solidFill>
                          <a:schemeClr val="tx2">
                            <a:lumMod val="75000"/>
                          </a:schemeClr>
                        </a:solidFill>
                        <a:effectLst/>
                        <a:latin typeface="Calibri"/>
                      </a:endParaRP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l" fontAlgn="b"/>
                      <a:endParaRPr lang="pl-PL" sz="1000" b="0" i="0" u="none" strike="noStrike" dirty="0">
                        <a:solidFill>
                          <a:schemeClr val="tx2">
                            <a:lumMod val="75000"/>
                          </a:schemeClr>
                        </a:solidFill>
                        <a:effectLst/>
                        <a:latin typeface="Calibri"/>
                      </a:endParaRP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l" fontAlgn="b"/>
                      <a:endParaRPr lang="pl-PL" sz="1000" b="0" i="0" u="none" strike="noStrike" dirty="0">
                        <a:solidFill>
                          <a:schemeClr val="tx2">
                            <a:lumMod val="75000"/>
                          </a:schemeClr>
                        </a:solidFill>
                        <a:effectLst/>
                        <a:latin typeface="Calibri"/>
                      </a:endParaRP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fontAlgn="b"/>
                      <a:endParaRPr lang="pl-PL" sz="1000" b="0" i="0" u="none" strike="noStrike" dirty="0">
                        <a:solidFill>
                          <a:schemeClr val="tx2">
                            <a:lumMod val="75000"/>
                          </a:schemeClr>
                        </a:solidFill>
                        <a:effectLst/>
                        <a:latin typeface="Calibri"/>
                      </a:endParaRP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fontAlgn="ctr"/>
                      <a:endParaRPr lang="pl-PL" sz="1000" b="0" i="0" u="none" strike="noStrike" dirty="0">
                        <a:solidFill>
                          <a:schemeClr val="tx2">
                            <a:lumMod val="75000"/>
                          </a:schemeClr>
                        </a:solidFill>
                        <a:effectLst/>
                        <a:latin typeface="+mn-lt"/>
                      </a:endParaRP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fontAlgn="b"/>
                      <a:endParaRPr lang="pl-PL" sz="1000" b="0" i="0" u="none" strike="noStrike" dirty="0">
                        <a:solidFill>
                          <a:schemeClr val="tx2">
                            <a:lumMod val="75000"/>
                          </a:schemeClr>
                        </a:solidFill>
                        <a:effectLst/>
                        <a:latin typeface="+mn-lt"/>
                      </a:endParaRP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fontAlgn="b"/>
                      <a:endParaRPr lang="pl-PL" sz="1000" b="0" i="0" u="none" strike="noStrike">
                        <a:solidFill>
                          <a:schemeClr val="tx2">
                            <a:lumMod val="75000"/>
                          </a:schemeClr>
                        </a:solidFill>
                        <a:effectLst/>
                        <a:latin typeface="Calibri"/>
                      </a:endParaRP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4"/>
                  </a:ext>
                </a:extLst>
              </a:tr>
              <a:tr h="204023">
                <a:tc>
                  <a:txBody>
                    <a:bodyPr/>
                    <a:lstStyle/>
                    <a:p>
                      <a:pPr algn="l" rtl="0" fontAlgn="b"/>
                      <a:r>
                        <a:rPr lang="pl-PL" sz="1000" b="1" i="0" u="none" strike="noStrike" dirty="0">
                          <a:solidFill>
                            <a:schemeClr val="tx2">
                              <a:lumMod val="75000"/>
                            </a:schemeClr>
                          </a:solidFill>
                          <a:latin typeface="Calibri"/>
                        </a:rPr>
                        <a:t>Total</a:t>
                      </a:r>
                      <a:r>
                        <a:rPr lang="pl-PL" sz="1000" b="1" i="0" u="none" strike="noStrike" baseline="0" dirty="0">
                          <a:solidFill>
                            <a:schemeClr val="tx2">
                              <a:lumMod val="75000"/>
                            </a:schemeClr>
                          </a:solidFill>
                          <a:latin typeface="Calibri"/>
                        </a:rPr>
                        <a:t> </a:t>
                      </a:r>
                      <a:r>
                        <a:rPr lang="pl-PL" sz="1000" b="1" i="0" u="none" strike="noStrike" baseline="0" dirty="0" err="1">
                          <a:solidFill>
                            <a:schemeClr val="tx2">
                              <a:lumMod val="75000"/>
                            </a:schemeClr>
                          </a:solidFill>
                          <a:latin typeface="Calibri"/>
                        </a:rPr>
                        <a:t>revenue</a:t>
                      </a:r>
                      <a:endParaRPr sz="1000" b="1" i="0" u="none" strike="noStrike" dirty="0">
                        <a:solidFill>
                          <a:schemeClr val="tx2">
                            <a:lumMod val="75000"/>
                          </a:schemeClr>
                        </a:solidFill>
                        <a:latin typeface="Calibri"/>
                      </a:endParaRPr>
                    </a:p>
                  </a:txBody>
                  <a:tcPr marL="9525" marR="9525" marT="9525"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62</a:t>
                      </a:r>
                    </a:p>
                  </a:txBody>
                  <a:tcPr marL="9525" marR="9525" marT="9525"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78</a:t>
                      </a:r>
                    </a:p>
                  </a:txBody>
                  <a:tcPr marL="9525" marR="9525" marT="9525"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92</a:t>
                      </a:r>
                    </a:p>
                  </a:txBody>
                  <a:tcPr marL="9525" marR="9525" marT="9525"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111</a:t>
                      </a:r>
                    </a:p>
                  </a:txBody>
                  <a:tcPr marL="9525" marR="9525" marT="9525"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139</a:t>
                      </a:r>
                    </a:p>
                  </a:txBody>
                  <a:tcPr marL="9525" marR="9525" marT="9525"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123</a:t>
                      </a:r>
                    </a:p>
                  </a:txBody>
                  <a:tcPr marL="9525" marR="9525" marT="9525"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fontAlgn="b"/>
                      <a:r>
                        <a:rPr lang="pl-PL" sz="1000" b="1" i="0" u="none" strike="noStrike" dirty="0">
                          <a:solidFill>
                            <a:schemeClr val="tx2">
                              <a:lumMod val="75000"/>
                            </a:schemeClr>
                          </a:solidFill>
                          <a:effectLst/>
                          <a:latin typeface="Calibri"/>
                        </a:rPr>
                        <a:t>21%</a:t>
                      </a:r>
                    </a:p>
                  </a:txBody>
                  <a:tcPr marL="9525" marR="9525" marT="9525"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5"/>
                  </a:ext>
                </a:extLst>
              </a:tr>
              <a:tr h="204023">
                <a:tc>
                  <a:txBody>
                    <a:bodyPr/>
                    <a:lstStyle/>
                    <a:p>
                      <a:pPr algn="l" rtl="0" fontAlgn="b"/>
                      <a:r>
                        <a:rPr lang="pl-PL" sz="1000" b="0" i="0" u="none" strike="noStrike" dirty="0" err="1">
                          <a:solidFill>
                            <a:schemeClr val="tx2">
                              <a:lumMod val="75000"/>
                            </a:schemeClr>
                          </a:solidFill>
                          <a:latin typeface="Calibri"/>
                        </a:rPr>
                        <a:t>Revenue</a:t>
                      </a:r>
                      <a:r>
                        <a:rPr lang="pl-PL" sz="1000" b="0" i="0" u="none" strike="noStrike" baseline="0" dirty="0">
                          <a:solidFill>
                            <a:schemeClr val="tx2">
                              <a:lumMod val="75000"/>
                            </a:schemeClr>
                          </a:solidFill>
                          <a:latin typeface="Calibri"/>
                        </a:rPr>
                        <a:t> from o</a:t>
                      </a:r>
                      <a:r>
                        <a:rPr sz="1000" b="0" i="0" u="none" strike="noStrike" dirty="0" err="1">
                          <a:solidFill>
                            <a:schemeClr val="tx2">
                              <a:lumMod val="75000"/>
                            </a:schemeClr>
                          </a:solidFill>
                          <a:latin typeface="Calibri"/>
                        </a:rPr>
                        <a:t>wn</a:t>
                      </a:r>
                      <a:r>
                        <a:rPr sz="1000" b="0" i="0" u="none" strike="noStrike" dirty="0">
                          <a:solidFill>
                            <a:schemeClr val="tx2">
                              <a:lumMod val="75000"/>
                            </a:schemeClr>
                          </a:solidFill>
                          <a:latin typeface="Calibri"/>
                        </a:rPr>
                        <a:t> debt portfolios</a:t>
                      </a:r>
                    </a:p>
                  </a:txBody>
                  <a:tcPr marL="9525" marR="9525" marT="9525" marB="0" anchor="ctr">
                    <a:lnT w="6350" cap="flat" cmpd="sng" algn="ctr">
                      <a:noFill/>
                      <a:prstDash val="solid"/>
                      <a:round/>
                      <a:headEnd type="none" w="med" len="med"/>
                      <a:tailEnd type="none" w="med" len="med"/>
                    </a:lnT>
                    <a:noFill/>
                  </a:tcPr>
                </a:tc>
                <a:tc>
                  <a:txBody>
                    <a:bodyPr/>
                    <a:lstStyle/>
                    <a:p>
                      <a:pPr algn="r" rtl="0" fontAlgn="b"/>
                      <a:r>
                        <a:rPr lang="pl-PL" sz="1000" b="0" i="0" u="none" strike="noStrike">
                          <a:solidFill>
                            <a:srgbClr val="005D85"/>
                          </a:solidFill>
                          <a:effectLst/>
                          <a:latin typeface="Calibri" panose="020F0502020204030204" pitchFamily="34" charset="0"/>
                        </a:rPr>
                        <a:t>52</a:t>
                      </a:r>
                    </a:p>
                  </a:txBody>
                  <a:tcPr marL="9525" marR="9525" marT="9525" marB="0" anchor="ctr">
                    <a:lnT w="6350" cap="flat" cmpd="sng" algn="ctr">
                      <a:noFill/>
                      <a:prstDash val="solid"/>
                      <a:round/>
                      <a:headEnd type="none" w="med" len="med"/>
                      <a:tailEnd type="none" w="med" len="med"/>
                    </a:lnT>
                    <a:noFill/>
                  </a:tcPr>
                </a:tc>
                <a:tc>
                  <a:txBody>
                    <a:bodyPr/>
                    <a:lstStyle/>
                    <a:p>
                      <a:pPr algn="r" rtl="0" fontAlgn="b"/>
                      <a:r>
                        <a:rPr lang="pl-PL" sz="1000" b="0" i="0" u="none" strike="noStrike">
                          <a:solidFill>
                            <a:srgbClr val="005D85"/>
                          </a:solidFill>
                          <a:effectLst/>
                          <a:latin typeface="Calibri" panose="020F0502020204030204" pitchFamily="34" charset="0"/>
                        </a:rPr>
                        <a:t>69</a:t>
                      </a:r>
                    </a:p>
                  </a:txBody>
                  <a:tcPr marL="9525" marR="9525" marT="9525" marB="0" anchor="ctr">
                    <a:lnT w="6350" cap="flat" cmpd="sng" algn="ctr">
                      <a:noFill/>
                      <a:prstDash val="solid"/>
                      <a:round/>
                      <a:headEnd type="none" w="med" len="med"/>
                      <a:tailEnd type="none" w="med" len="med"/>
                    </a:lnT>
                    <a:noFill/>
                  </a:tcPr>
                </a:tc>
                <a:tc>
                  <a:txBody>
                    <a:bodyPr/>
                    <a:lstStyle/>
                    <a:p>
                      <a:pPr algn="r" rtl="0" fontAlgn="b"/>
                      <a:r>
                        <a:rPr lang="pl-PL" sz="1000" b="0" i="0" u="none" strike="noStrike">
                          <a:solidFill>
                            <a:srgbClr val="005D85"/>
                          </a:solidFill>
                          <a:effectLst/>
                          <a:latin typeface="Calibri" panose="020F0502020204030204" pitchFamily="34" charset="0"/>
                        </a:rPr>
                        <a:t>81</a:t>
                      </a:r>
                    </a:p>
                  </a:txBody>
                  <a:tcPr marL="9525" marR="9525" marT="9525" marB="0" anchor="ctr">
                    <a:lnT w="6350" cap="flat" cmpd="sng" algn="ctr">
                      <a:noFill/>
                      <a:prstDash val="solid"/>
                      <a:round/>
                      <a:headEnd type="none" w="med" len="med"/>
                      <a:tailEnd type="none" w="med" len="med"/>
                    </a:lnT>
                    <a:noFill/>
                  </a:tcPr>
                </a:tc>
                <a:tc>
                  <a:txBody>
                    <a:bodyPr/>
                    <a:lstStyle/>
                    <a:p>
                      <a:pPr algn="r" rtl="0" fontAlgn="b"/>
                      <a:r>
                        <a:rPr lang="pl-PL" sz="1000" b="0" i="0" u="none" strike="noStrike">
                          <a:solidFill>
                            <a:srgbClr val="005D85"/>
                          </a:solidFill>
                          <a:effectLst/>
                          <a:latin typeface="Calibri" panose="020F0502020204030204" pitchFamily="34" charset="0"/>
                        </a:rPr>
                        <a:t>100</a:t>
                      </a:r>
                    </a:p>
                  </a:txBody>
                  <a:tcPr marL="9525" marR="9525" marT="9525" marB="0" anchor="ctr">
                    <a:lnT w="6350" cap="flat" cmpd="sng" algn="ctr">
                      <a:noFill/>
                      <a:prstDash val="solid"/>
                      <a:round/>
                      <a:headEnd type="none" w="med" len="med"/>
                      <a:tailEnd type="none" w="med" len="med"/>
                    </a:lnT>
                    <a:noFill/>
                  </a:tcPr>
                </a:tc>
                <a:tc>
                  <a:txBody>
                    <a:bodyPr/>
                    <a:lstStyle/>
                    <a:p>
                      <a:pPr algn="r" rtl="0" fontAlgn="b"/>
                      <a:r>
                        <a:rPr lang="pl-PL" sz="1000" b="0" i="0" u="none" strike="noStrike">
                          <a:solidFill>
                            <a:srgbClr val="005D85"/>
                          </a:solidFill>
                          <a:effectLst/>
                          <a:latin typeface="Calibri" panose="020F0502020204030204" pitchFamily="34" charset="0"/>
                        </a:rPr>
                        <a:t>128</a:t>
                      </a:r>
                    </a:p>
                  </a:txBody>
                  <a:tcPr marL="9525" marR="9525" marT="9525" marB="0" anchor="ctr">
                    <a:lnT w="6350" cap="flat" cmpd="sng" algn="ctr">
                      <a:noFill/>
                      <a:prstDash val="solid"/>
                      <a:round/>
                      <a:headEnd type="none" w="med" len="med"/>
                      <a:tailEnd type="none" w="med" len="med"/>
                    </a:lnT>
                    <a:noFill/>
                  </a:tcPr>
                </a:tc>
                <a:tc>
                  <a:txBody>
                    <a:bodyPr/>
                    <a:lstStyle/>
                    <a:p>
                      <a:pPr algn="r" rtl="0" fontAlgn="b"/>
                      <a:r>
                        <a:rPr lang="pl-PL" sz="1000" b="0" i="0" u="none" strike="noStrike">
                          <a:solidFill>
                            <a:srgbClr val="005D85"/>
                          </a:solidFill>
                          <a:effectLst/>
                          <a:latin typeface="Calibri" panose="020F0502020204030204" pitchFamily="34" charset="0"/>
                        </a:rPr>
                        <a:t>114</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0" u="none" strike="noStrike" dirty="0">
                          <a:solidFill>
                            <a:schemeClr val="tx2">
                              <a:lumMod val="75000"/>
                            </a:schemeClr>
                          </a:solidFill>
                          <a:effectLst/>
                          <a:latin typeface="Calibri"/>
                        </a:rPr>
                        <a:t>22%</a:t>
                      </a:r>
                    </a:p>
                  </a:txBody>
                  <a:tcPr marL="9525" marR="9525" marT="9525" marB="0" anchor="ctr">
                    <a:lnT w="6350" cap="flat" cmpd="sng" algn="ctr">
                      <a:noFill/>
                      <a:prstDash val="solid"/>
                      <a:round/>
                      <a:headEnd type="none" w="med" len="med"/>
                      <a:tailEnd type="none" w="med" len="med"/>
                    </a:lnT>
                    <a:noFill/>
                  </a:tcPr>
                </a:tc>
                <a:extLst>
                  <a:ext uri="{0D108BD9-81ED-4DB2-BD59-A6C34878D82A}">
                    <a16:rowId xmlns:a16="http://schemas.microsoft.com/office/drawing/2014/main" val="10006"/>
                  </a:ext>
                </a:extLst>
              </a:tr>
              <a:tr h="204023">
                <a:tc>
                  <a:txBody>
                    <a:bodyPr/>
                    <a:lstStyle/>
                    <a:p>
                      <a:pPr lvl="1" algn="l" rtl="0" fontAlgn="b"/>
                      <a:r>
                        <a:rPr sz="1000" b="0" i="0" u="none" strike="noStrike">
                          <a:solidFill>
                            <a:schemeClr val="tx2">
                              <a:lumMod val="75000"/>
                            </a:schemeClr>
                          </a:solidFill>
                          <a:latin typeface="Calibri"/>
                        </a:rPr>
                        <a:t>including revaluation</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5</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1</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-3</a:t>
                      </a:r>
                    </a:p>
                  </a:txBody>
                  <a:tcPr marL="9525" marR="9525" marT="9525" marB="0" anchor="ctr">
                    <a:noFill/>
                  </a:tcPr>
                </a:tc>
                <a:tc>
                  <a:txBody>
                    <a:bodyPr/>
                    <a:lstStyle/>
                    <a:p>
                      <a:pPr algn="r" rtl="0" fontAlgn="b"/>
                      <a:r>
                        <a:rPr lang="pl-PL" sz="1000" b="0" i="0" u="none" strike="noStrike" dirty="0">
                          <a:solidFill>
                            <a:srgbClr val="005D85"/>
                          </a:solidFill>
                          <a:effectLst/>
                          <a:latin typeface="Calibri" panose="020F0502020204030204" pitchFamily="34" charset="0"/>
                        </a:rPr>
                        <a:t>2</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12</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12</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61%</a:t>
                      </a:r>
                    </a:p>
                  </a:txBody>
                  <a:tcPr marL="9525" marR="9525" marT="9525" marB="0" anchor="ctr">
                    <a:noFill/>
                  </a:tcPr>
                </a:tc>
                <a:extLst>
                  <a:ext uri="{0D108BD9-81ED-4DB2-BD59-A6C34878D82A}">
                    <a16:rowId xmlns:a16="http://schemas.microsoft.com/office/drawing/2014/main" val="10007"/>
                  </a:ext>
                </a:extLst>
              </a:tr>
              <a:tr h="204023">
                <a:tc>
                  <a:txBody>
                    <a:bodyPr/>
                    <a:lstStyle/>
                    <a:p>
                      <a:pPr algn="l" rtl="0" fontAlgn="b"/>
                      <a:r>
                        <a:rPr lang="pl-PL" sz="1000" b="0" i="0" u="none" strike="noStrike" dirty="0" err="1">
                          <a:solidFill>
                            <a:schemeClr val="tx2">
                              <a:lumMod val="75000"/>
                            </a:schemeClr>
                          </a:solidFill>
                          <a:latin typeface="Calibri"/>
                        </a:rPr>
                        <a:t>Revenue</a:t>
                      </a:r>
                      <a:r>
                        <a:rPr lang="pl-PL" sz="1000" b="0" i="0" u="none" strike="noStrike" baseline="0" dirty="0">
                          <a:solidFill>
                            <a:schemeClr val="tx2">
                              <a:lumMod val="75000"/>
                            </a:schemeClr>
                          </a:solidFill>
                          <a:latin typeface="Calibri"/>
                        </a:rPr>
                        <a:t> from </a:t>
                      </a:r>
                      <a:r>
                        <a:rPr lang="pl-PL" sz="1000" b="0" i="0" u="none" strike="noStrike" baseline="0" dirty="0" err="1">
                          <a:solidFill>
                            <a:schemeClr val="tx2">
                              <a:lumMod val="75000"/>
                            </a:schemeClr>
                          </a:solidFill>
                          <a:latin typeface="Calibri"/>
                        </a:rPr>
                        <a:t>d</a:t>
                      </a:r>
                      <a:r>
                        <a:rPr lang="pl-PL" sz="1000" b="0" i="0" u="none" strike="noStrike" dirty="0" err="1">
                          <a:solidFill>
                            <a:schemeClr val="tx2">
                              <a:lumMod val="75000"/>
                            </a:schemeClr>
                          </a:solidFill>
                          <a:latin typeface="Calibri"/>
                        </a:rPr>
                        <a:t>ebt</a:t>
                      </a:r>
                      <a:r>
                        <a:rPr lang="pl-PL" sz="1000" b="0" i="0" u="none" strike="noStrike" dirty="0">
                          <a:solidFill>
                            <a:schemeClr val="tx2">
                              <a:lumMod val="75000"/>
                            </a:schemeClr>
                          </a:solidFill>
                          <a:latin typeface="Calibri"/>
                        </a:rPr>
                        <a:t> </a:t>
                      </a:r>
                      <a:r>
                        <a:rPr lang="pl-PL" sz="1000" b="0" i="0" u="none" strike="noStrike" dirty="0" err="1">
                          <a:solidFill>
                            <a:schemeClr val="tx2">
                              <a:lumMod val="75000"/>
                            </a:schemeClr>
                          </a:solidFill>
                          <a:latin typeface="Calibri"/>
                        </a:rPr>
                        <a:t>collection</a:t>
                      </a:r>
                      <a:r>
                        <a:rPr lang="pl-PL" sz="1000" b="0" i="0" u="none" strike="noStrike" dirty="0">
                          <a:solidFill>
                            <a:schemeClr val="tx2">
                              <a:lumMod val="75000"/>
                            </a:schemeClr>
                          </a:solidFill>
                          <a:latin typeface="Calibri"/>
                        </a:rPr>
                        <a:t> outsourcing</a:t>
                      </a:r>
                      <a:endParaRPr sz="1000" b="0" i="0" u="none" strike="noStrike" dirty="0">
                        <a:solidFill>
                          <a:schemeClr val="tx2">
                            <a:lumMod val="75000"/>
                          </a:schemeClr>
                        </a:solidFill>
                        <a:latin typeface="Calibri"/>
                      </a:endParaRP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9</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8</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9</a:t>
                      </a:r>
                    </a:p>
                  </a:txBody>
                  <a:tcPr marL="9525" marR="9525" marT="9525" marB="0" anchor="ctr">
                    <a:noFill/>
                  </a:tcPr>
                </a:tc>
                <a:tc>
                  <a:txBody>
                    <a:bodyPr/>
                    <a:lstStyle/>
                    <a:p>
                      <a:pPr algn="r" rtl="0" fontAlgn="b"/>
                      <a:r>
                        <a:rPr lang="pl-PL" sz="1000" b="0" i="0" u="none" strike="noStrike" dirty="0">
                          <a:solidFill>
                            <a:srgbClr val="005D85"/>
                          </a:solidFill>
                          <a:effectLst/>
                          <a:latin typeface="Calibri" panose="020F0502020204030204" pitchFamily="34" charset="0"/>
                        </a:rPr>
                        <a:t>7</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7</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5</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5%</a:t>
                      </a:r>
                    </a:p>
                  </a:txBody>
                  <a:tcPr marL="9525" marR="9525" marT="9525" marB="0" anchor="ctr">
                    <a:noFill/>
                  </a:tcPr>
                </a:tc>
                <a:extLst>
                  <a:ext uri="{0D108BD9-81ED-4DB2-BD59-A6C34878D82A}">
                    <a16:rowId xmlns:a16="http://schemas.microsoft.com/office/drawing/2014/main" val="10008"/>
                  </a:ext>
                </a:extLst>
              </a:tr>
              <a:tr h="204023">
                <a:tc>
                  <a:txBody>
                    <a:bodyPr/>
                    <a:lstStyle/>
                    <a:p>
                      <a:pPr algn="l" rtl="0" fontAlgn="b"/>
                      <a:r>
                        <a:rPr lang="pl-PL" sz="1000" b="0" i="0" u="none" strike="noStrike" dirty="0" err="1">
                          <a:solidFill>
                            <a:schemeClr val="tx2">
                              <a:lumMod val="75000"/>
                            </a:schemeClr>
                          </a:solidFill>
                          <a:latin typeface="Calibri"/>
                        </a:rPr>
                        <a:t>Revenue</a:t>
                      </a:r>
                      <a:r>
                        <a:rPr lang="pl-PL" sz="1000" b="0" i="0" u="none" strike="noStrike" baseline="0" dirty="0">
                          <a:solidFill>
                            <a:schemeClr val="tx2">
                              <a:lumMod val="75000"/>
                            </a:schemeClr>
                          </a:solidFill>
                          <a:latin typeface="Calibri"/>
                        </a:rPr>
                        <a:t> from o</a:t>
                      </a:r>
                      <a:r>
                        <a:rPr sz="1000" b="0" i="0" u="none" strike="noStrike" dirty="0" err="1">
                          <a:solidFill>
                            <a:schemeClr val="tx2">
                              <a:lumMod val="75000"/>
                            </a:schemeClr>
                          </a:solidFill>
                          <a:latin typeface="Calibri"/>
                        </a:rPr>
                        <a:t>ther</a:t>
                      </a:r>
                      <a:r>
                        <a:rPr sz="1000" b="0" i="0" u="none" strike="noStrike" dirty="0">
                          <a:solidFill>
                            <a:schemeClr val="tx2">
                              <a:lumMod val="75000"/>
                            </a:schemeClr>
                          </a:solidFill>
                          <a:latin typeface="Calibri"/>
                        </a:rPr>
                        <a:t> products and services</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1</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2</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2</a:t>
                      </a:r>
                    </a:p>
                  </a:txBody>
                  <a:tcPr marL="9525" marR="9525" marT="9525" marB="0" anchor="ctr">
                    <a:noFill/>
                  </a:tcPr>
                </a:tc>
                <a:tc>
                  <a:txBody>
                    <a:bodyPr/>
                    <a:lstStyle/>
                    <a:p>
                      <a:pPr algn="r" rtl="0" fontAlgn="b"/>
                      <a:r>
                        <a:rPr lang="pl-PL" sz="1000" b="0" i="0" u="none" strike="noStrike" dirty="0">
                          <a:solidFill>
                            <a:srgbClr val="005D85"/>
                          </a:solidFill>
                          <a:effectLst/>
                          <a:latin typeface="Calibri" panose="020F0502020204030204" pitchFamily="34" charset="0"/>
                        </a:rPr>
                        <a:t>3</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4</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4</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19%</a:t>
                      </a:r>
                    </a:p>
                  </a:txBody>
                  <a:tcPr marL="9525" marR="9525" marT="9525" marB="0" anchor="ctr">
                    <a:noFill/>
                  </a:tcPr>
                </a:tc>
                <a:extLst>
                  <a:ext uri="{0D108BD9-81ED-4DB2-BD59-A6C34878D82A}">
                    <a16:rowId xmlns:a16="http://schemas.microsoft.com/office/drawing/2014/main" val="10009"/>
                  </a:ext>
                </a:extLst>
              </a:tr>
              <a:tr h="204023">
                <a:tc>
                  <a:txBody>
                    <a:bodyPr/>
                    <a:lstStyle/>
                    <a:p>
                      <a:pPr algn="l" rtl="0" fontAlgn="b"/>
                      <a:r>
                        <a:rPr sz="1000" b="1" i="0" u="none" strike="noStrike">
                          <a:solidFill>
                            <a:schemeClr val="tx2">
                              <a:lumMod val="75000"/>
                            </a:schemeClr>
                          </a:solidFill>
                          <a:latin typeface="Calibri"/>
                        </a:rPr>
                        <a:t>Gross profit</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33</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44</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51</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67</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81</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71</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fontAlgn="b"/>
                      <a:r>
                        <a:rPr lang="pl-PL" sz="1000" b="1" i="0" u="none" strike="noStrike" dirty="0">
                          <a:solidFill>
                            <a:schemeClr val="tx2">
                              <a:lumMod val="75000"/>
                            </a:schemeClr>
                          </a:solidFill>
                          <a:effectLst/>
                          <a:latin typeface="Calibri"/>
                        </a:rPr>
                        <a:t>17%</a:t>
                      </a:r>
                    </a:p>
                  </a:txBody>
                  <a:tcPr marL="9525" marR="9525" marT="9525" marB="0" anchor="ctr">
                    <a:lnB w="6350"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10"/>
                  </a:ext>
                </a:extLst>
              </a:tr>
              <a:tr h="204023">
                <a:tc>
                  <a:txBody>
                    <a:bodyPr/>
                    <a:lstStyle/>
                    <a:p>
                      <a:pPr algn="l" rtl="0" fontAlgn="b"/>
                      <a:r>
                        <a:rPr sz="1000" b="0" i="1" u="none" strike="noStrike">
                          <a:solidFill>
                            <a:schemeClr val="tx2">
                              <a:lumMod val="75000"/>
                            </a:schemeClr>
                          </a:solidFill>
                          <a:latin typeface="Calibri"/>
                        </a:rPr>
                        <a:t>Gross margin</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52%</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57%</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55%</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60%</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0" u="none" strike="noStrike" dirty="0">
                          <a:solidFill>
                            <a:schemeClr val="tx2">
                              <a:lumMod val="75000"/>
                            </a:schemeClr>
                          </a:solidFill>
                          <a:effectLst/>
                          <a:latin typeface="+mn-lt"/>
                        </a:rPr>
                        <a:t>59%</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0" u="none" strike="noStrike" dirty="0">
                          <a:solidFill>
                            <a:schemeClr val="tx2">
                              <a:lumMod val="75000"/>
                            </a:schemeClr>
                          </a:solidFill>
                          <a:effectLst/>
                          <a:latin typeface="+mn-lt"/>
                        </a:rPr>
                        <a:t>58%</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0" u="none" strike="noStrike" dirty="0">
                          <a:solidFill>
                            <a:schemeClr val="tx2">
                              <a:lumMod val="75000"/>
                            </a:schemeClr>
                          </a:solidFill>
                          <a:effectLst/>
                          <a:latin typeface="Calibri"/>
                        </a:rPr>
                        <a:t>-</a:t>
                      </a:r>
                    </a:p>
                  </a:txBody>
                  <a:tcPr marL="9525" marR="9525" marT="9525" marB="0" anchor="ctr">
                    <a:lnT w="6350" cap="flat" cmpd="sng" algn="ctr">
                      <a:noFill/>
                      <a:prstDash val="solid"/>
                      <a:round/>
                      <a:headEnd type="none" w="med" len="med"/>
                      <a:tailEnd type="none" w="med" len="med"/>
                    </a:lnT>
                    <a:noFill/>
                  </a:tcPr>
                </a:tc>
                <a:extLst>
                  <a:ext uri="{0D108BD9-81ED-4DB2-BD59-A6C34878D82A}">
                    <a16:rowId xmlns:a16="http://schemas.microsoft.com/office/drawing/2014/main" val="10011"/>
                  </a:ext>
                </a:extLst>
              </a:tr>
              <a:tr h="204023">
                <a:tc>
                  <a:txBody>
                    <a:bodyPr/>
                    <a:lstStyle/>
                    <a:p>
                      <a:pPr algn="l" rtl="0" fontAlgn="b"/>
                      <a:r>
                        <a:rPr sz="1000" b="0" i="0" u="none" strike="noStrike">
                          <a:solidFill>
                            <a:schemeClr val="tx2">
                              <a:lumMod val="75000"/>
                            </a:schemeClr>
                          </a:solidFill>
                          <a:latin typeface="Calibri"/>
                        </a:rPr>
                        <a:t>Own debt portfolios</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29</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41</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46</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63</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77</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68</a:t>
                      </a:r>
                    </a:p>
                  </a:txBody>
                  <a:tcPr marL="9525" marR="9525" marT="9525" marB="0" anchor="ctr">
                    <a:noFill/>
                  </a:tcPr>
                </a:tc>
                <a:tc>
                  <a:txBody>
                    <a:bodyPr/>
                    <a:lstStyle/>
                    <a:p>
                      <a:pPr algn="r" fontAlgn="b"/>
                      <a:r>
                        <a:rPr lang="pl-PL" sz="1000" b="0" i="0" u="none" strike="noStrike">
                          <a:solidFill>
                            <a:schemeClr val="tx2">
                              <a:lumMod val="75000"/>
                            </a:schemeClr>
                          </a:solidFill>
                          <a:effectLst/>
                          <a:latin typeface="Calibri"/>
                        </a:rPr>
                        <a:t>19%</a:t>
                      </a:r>
                    </a:p>
                  </a:txBody>
                  <a:tcPr marL="9525" marR="9525" marT="9525" marB="0" anchor="ctr">
                    <a:noFill/>
                  </a:tcPr>
                </a:tc>
                <a:extLst>
                  <a:ext uri="{0D108BD9-81ED-4DB2-BD59-A6C34878D82A}">
                    <a16:rowId xmlns:a16="http://schemas.microsoft.com/office/drawing/2014/main" val="10012"/>
                  </a:ext>
                </a:extLst>
              </a:tr>
              <a:tr h="204023">
                <a:tc>
                  <a:txBody>
                    <a:bodyPr/>
                    <a:lstStyle/>
                    <a:p>
                      <a:pPr algn="l" rtl="0" fontAlgn="b"/>
                      <a:r>
                        <a:rPr lang="pl-PL" sz="1000" b="0" i="0" u="none" strike="noStrike" dirty="0" err="1">
                          <a:solidFill>
                            <a:schemeClr val="tx2">
                              <a:lumMod val="75000"/>
                            </a:schemeClr>
                          </a:solidFill>
                          <a:latin typeface="+mn-lt"/>
                        </a:rPr>
                        <a:t>Debt</a:t>
                      </a:r>
                      <a:r>
                        <a:rPr lang="pl-PL" sz="1000" b="0" i="0" u="none" strike="noStrike" dirty="0">
                          <a:solidFill>
                            <a:schemeClr val="tx2">
                              <a:lumMod val="75000"/>
                            </a:schemeClr>
                          </a:solidFill>
                          <a:latin typeface="+mn-lt"/>
                        </a:rPr>
                        <a:t> </a:t>
                      </a:r>
                      <a:r>
                        <a:rPr lang="pl-PL" sz="1000" b="0" i="0" u="none" strike="noStrike" dirty="0" err="1">
                          <a:solidFill>
                            <a:schemeClr val="tx2">
                              <a:lumMod val="75000"/>
                            </a:schemeClr>
                          </a:solidFill>
                          <a:latin typeface="+mn-lt"/>
                        </a:rPr>
                        <a:t>collection</a:t>
                      </a:r>
                      <a:r>
                        <a:rPr lang="pl-PL" sz="1000" b="0" i="0" u="none" strike="noStrike" dirty="0">
                          <a:solidFill>
                            <a:schemeClr val="tx2">
                              <a:lumMod val="75000"/>
                            </a:schemeClr>
                          </a:solidFill>
                          <a:latin typeface="+mn-lt"/>
                        </a:rPr>
                        <a:t> outsourcing</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4</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3</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4</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3</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2</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1</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-9%</a:t>
                      </a:r>
                    </a:p>
                  </a:txBody>
                  <a:tcPr marL="9525" marR="9525" marT="9525" marB="0" anchor="ctr">
                    <a:noFill/>
                  </a:tcPr>
                </a:tc>
                <a:extLst>
                  <a:ext uri="{0D108BD9-81ED-4DB2-BD59-A6C34878D82A}">
                    <a16:rowId xmlns:a16="http://schemas.microsoft.com/office/drawing/2014/main" val="10013"/>
                  </a:ext>
                </a:extLst>
              </a:tr>
              <a:tr h="204023">
                <a:tc>
                  <a:txBody>
                    <a:bodyPr/>
                    <a:lstStyle/>
                    <a:p>
                      <a:pPr algn="l" rtl="0" fontAlgn="b"/>
                      <a:r>
                        <a:rPr sz="1000" b="0" i="0" u="none" strike="noStrike">
                          <a:solidFill>
                            <a:schemeClr val="tx2">
                              <a:lumMod val="75000"/>
                            </a:schemeClr>
                          </a:solidFill>
                          <a:latin typeface="Calibri"/>
                        </a:rPr>
                        <a:t>Other products and services</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0</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0</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0</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1</a:t>
                      </a:r>
                    </a:p>
                  </a:txBody>
                  <a:tcPr marL="9525" marR="9525" marT="9525" marB="0" anchor="ctr">
                    <a:noFill/>
                  </a:tcPr>
                </a:tc>
                <a:tc>
                  <a:txBody>
                    <a:bodyPr/>
                    <a:lstStyle/>
                    <a:p>
                      <a:pPr algn="r" rtl="0" fontAlgn="b"/>
                      <a:r>
                        <a:rPr lang="pl-PL" sz="1000" b="0" i="0" u="none" strike="noStrike" dirty="0">
                          <a:solidFill>
                            <a:srgbClr val="005D85"/>
                          </a:solidFill>
                          <a:effectLst/>
                          <a:latin typeface="Calibri" panose="020F0502020204030204" pitchFamily="34" charset="0"/>
                        </a:rPr>
                        <a:t>2</a:t>
                      </a:r>
                    </a:p>
                  </a:txBody>
                  <a:tcPr marL="9525" marR="9525" marT="9525" marB="0" anchor="ctr">
                    <a:noFill/>
                  </a:tcPr>
                </a:tc>
                <a:tc>
                  <a:txBody>
                    <a:bodyPr/>
                    <a:lstStyle/>
                    <a:p>
                      <a:pPr algn="r" rtl="0" fontAlgn="b"/>
                      <a:r>
                        <a:rPr lang="pl-PL" sz="1000" b="0" i="0" u="none" strike="noStrike">
                          <a:solidFill>
                            <a:srgbClr val="005D85"/>
                          </a:solidFill>
                          <a:effectLst/>
                          <a:latin typeface="Calibri" panose="020F0502020204030204" pitchFamily="34" charset="0"/>
                        </a:rPr>
                        <a:t>1</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-26%</a:t>
                      </a:r>
                    </a:p>
                  </a:txBody>
                  <a:tcPr marL="9525" marR="9525" marT="9525" marB="0" anchor="ctr">
                    <a:noFill/>
                  </a:tcPr>
                </a:tc>
                <a:extLst>
                  <a:ext uri="{0D108BD9-81ED-4DB2-BD59-A6C34878D82A}">
                    <a16:rowId xmlns:a16="http://schemas.microsoft.com/office/drawing/2014/main" val="10014"/>
                  </a:ext>
                </a:extLst>
              </a:tr>
              <a:tr h="204023">
                <a:tc>
                  <a:txBody>
                    <a:bodyPr/>
                    <a:lstStyle/>
                    <a:p>
                      <a:pPr algn="l" rtl="0" fontAlgn="b"/>
                      <a:r>
                        <a:rPr sz="1000" b="1" i="0" u="none" strike="noStrike">
                          <a:solidFill>
                            <a:schemeClr val="tx2">
                              <a:lumMod val="75000"/>
                            </a:schemeClr>
                          </a:solidFill>
                          <a:latin typeface="Calibri"/>
                        </a:rPr>
                        <a:t>EBITDA</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23</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33</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37</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50</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60</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53</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fontAlgn="b"/>
                      <a:r>
                        <a:rPr lang="pl-PL" sz="1000" b="1" i="0" u="none" strike="noStrike" dirty="0">
                          <a:solidFill>
                            <a:schemeClr val="tx2">
                              <a:lumMod val="75000"/>
                            </a:schemeClr>
                          </a:solidFill>
                          <a:effectLst/>
                          <a:latin typeface="Calibri"/>
                        </a:rPr>
                        <a:t>16%</a:t>
                      </a:r>
                    </a:p>
                  </a:txBody>
                  <a:tcPr marL="9525" marR="9525" marT="9525" marB="0" anchor="ctr">
                    <a:lnB w="6350"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15"/>
                  </a:ext>
                </a:extLst>
              </a:tr>
              <a:tr h="204023">
                <a:tc>
                  <a:txBody>
                    <a:bodyPr/>
                    <a:lstStyle/>
                    <a:p>
                      <a:pPr algn="l" rtl="0" fontAlgn="b"/>
                      <a:r>
                        <a:rPr sz="1000" b="0" i="1" u="none" strike="noStrike">
                          <a:solidFill>
                            <a:schemeClr val="tx2">
                              <a:lumMod val="75000"/>
                            </a:schemeClr>
                          </a:solidFill>
                          <a:latin typeface="Calibri"/>
                        </a:rPr>
                        <a:t>EBITDA margin</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37%</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42%</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40%</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45%</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0" u="none" strike="noStrike" dirty="0">
                          <a:solidFill>
                            <a:schemeClr val="tx2">
                              <a:lumMod val="75000"/>
                            </a:schemeClr>
                          </a:solidFill>
                          <a:effectLst/>
                          <a:latin typeface="+mn-lt"/>
                        </a:rPr>
                        <a:t>43%</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0" u="none" strike="noStrike" dirty="0">
                          <a:solidFill>
                            <a:schemeClr val="tx2">
                              <a:lumMod val="75000"/>
                            </a:schemeClr>
                          </a:solidFill>
                          <a:effectLst/>
                          <a:latin typeface="+mn-lt"/>
                        </a:rPr>
                        <a:t>43%</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0" u="none" strike="noStrike" dirty="0">
                          <a:solidFill>
                            <a:schemeClr val="tx2">
                              <a:lumMod val="75000"/>
                            </a:schemeClr>
                          </a:solidFill>
                          <a:effectLst/>
                          <a:latin typeface="Calibri"/>
                        </a:rPr>
                        <a:t>-</a:t>
                      </a:r>
                    </a:p>
                  </a:txBody>
                  <a:tcPr marL="9525" marR="9525" marT="9525" marB="0" anchor="ctr">
                    <a:lnT w="6350" cap="flat" cmpd="sng" algn="ctr">
                      <a:noFill/>
                      <a:prstDash val="solid"/>
                      <a:round/>
                      <a:headEnd type="none" w="med" len="med"/>
                      <a:tailEnd type="none" w="med" len="med"/>
                    </a:lnT>
                    <a:noFill/>
                  </a:tcPr>
                </a:tc>
                <a:extLst>
                  <a:ext uri="{0D108BD9-81ED-4DB2-BD59-A6C34878D82A}">
                    <a16:rowId xmlns:a16="http://schemas.microsoft.com/office/drawing/2014/main" val="10016"/>
                  </a:ext>
                </a:extLst>
              </a:tr>
              <a:tr h="204023">
                <a:tc>
                  <a:txBody>
                    <a:bodyPr/>
                    <a:lstStyle/>
                    <a:p>
                      <a:pPr algn="l" rtl="0" fontAlgn="b"/>
                      <a:r>
                        <a:rPr sz="1000" b="1" i="0" u="none" strike="noStrike">
                          <a:solidFill>
                            <a:schemeClr val="tx2">
                              <a:lumMod val="75000"/>
                            </a:schemeClr>
                          </a:solidFill>
                          <a:latin typeface="Calibri"/>
                        </a:rPr>
                        <a:t>NET PROFIT</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15</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18</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22</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35</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46</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42</a:t>
                      </a:r>
                    </a:p>
                  </a:txBody>
                  <a:tcPr marL="9525" marR="9525" marT="9525" marB="0" anchor="ctr">
                    <a:lnB w="6350" cap="flat" cmpd="sng" algn="ctr">
                      <a:noFill/>
                      <a:prstDash val="solid"/>
                      <a:round/>
                      <a:headEnd type="none" w="med" len="med"/>
                      <a:tailEnd type="none" w="med" len="med"/>
                    </a:lnB>
                    <a:solidFill>
                      <a:schemeClr val="bg2">
                        <a:lumMod val="95000"/>
                      </a:schemeClr>
                    </a:solidFill>
                  </a:tcPr>
                </a:tc>
                <a:tc>
                  <a:txBody>
                    <a:bodyPr/>
                    <a:lstStyle/>
                    <a:p>
                      <a:pPr algn="r" fontAlgn="b"/>
                      <a:r>
                        <a:rPr lang="pl-PL" sz="1000" b="1" i="0" u="none" strike="noStrike" dirty="0">
                          <a:solidFill>
                            <a:schemeClr val="tx2">
                              <a:lumMod val="75000"/>
                            </a:schemeClr>
                          </a:solidFill>
                          <a:effectLst/>
                          <a:latin typeface="Calibri"/>
                        </a:rPr>
                        <a:t>16%</a:t>
                      </a:r>
                    </a:p>
                  </a:txBody>
                  <a:tcPr marL="9525" marR="9525" marT="9525" marB="0" anchor="ctr">
                    <a:lnB w="6350"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17"/>
                  </a:ext>
                </a:extLst>
              </a:tr>
              <a:tr h="204023">
                <a:tc>
                  <a:txBody>
                    <a:bodyPr/>
                    <a:lstStyle/>
                    <a:p>
                      <a:pPr algn="l" rtl="0" fontAlgn="b"/>
                      <a:r>
                        <a:rPr sz="1000" b="0" i="1" u="none" strike="noStrike">
                          <a:solidFill>
                            <a:schemeClr val="tx2">
                              <a:lumMod val="75000"/>
                            </a:schemeClr>
                          </a:solidFill>
                          <a:latin typeface="Calibri"/>
                        </a:rPr>
                        <a:t>net profit margin </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24%</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24%</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24%</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1" u="none" strike="noStrike" dirty="0">
                          <a:solidFill>
                            <a:schemeClr val="tx2">
                              <a:lumMod val="75000"/>
                            </a:schemeClr>
                          </a:solidFill>
                          <a:effectLst/>
                          <a:latin typeface="Calibri"/>
                        </a:rPr>
                        <a:t>31%</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0" u="none" strike="noStrike" dirty="0">
                          <a:solidFill>
                            <a:schemeClr val="tx2">
                              <a:lumMod val="75000"/>
                            </a:schemeClr>
                          </a:solidFill>
                          <a:effectLst/>
                          <a:latin typeface="+mn-lt"/>
                        </a:rPr>
                        <a:t>33%</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0" u="none" strike="noStrike" dirty="0">
                          <a:solidFill>
                            <a:schemeClr val="tx2">
                              <a:lumMod val="75000"/>
                            </a:schemeClr>
                          </a:solidFill>
                          <a:effectLst/>
                          <a:latin typeface="+mn-lt"/>
                        </a:rPr>
                        <a:t>34%</a:t>
                      </a:r>
                    </a:p>
                  </a:txBody>
                  <a:tcPr marL="9525" marR="9525" marT="9525" marB="0" anchor="ctr">
                    <a:lnT w="6350" cap="flat" cmpd="sng" algn="ctr">
                      <a:noFill/>
                      <a:prstDash val="solid"/>
                      <a:round/>
                      <a:headEnd type="none" w="med" len="med"/>
                      <a:tailEnd type="none" w="med" len="med"/>
                    </a:lnT>
                    <a:noFill/>
                  </a:tcPr>
                </a:tc>
                <a:tc>
                  <a:txBody>
                    <a:bodyPr/>
                    <a:lstStyle/>
                    <a:p>
                      <a:pPr algn="r" fontAlgn="b"/>
                      <a:r>
                        <a:rPr lang="pl-PL" sz="1000" b="0" i="0" u="none" strike="noStrike" dirty="0">
                          <a:solidFill>
                            <a:schemeClr val="tx2">
                              <a:lumMod val="75000"/>
                            </a:schemeClr>
                          </a:solidFill>
                          <a:effectLst/>
                          <a:latin typeface="Calibri"/>
                        </a:rPr>
                        <a:t>-</a:t>
                      </a:r>
                    </a:p>
                  </a:txBody>
                  <a:tcPr marL="9525" marR="9525" marT="9525" marB="0" anchor="ctr">
                    <a:lnT w="6350" cap="flat" cmpd="sng" algn="ctr">
                      <a:noFill/>
                      <a:prstDash val="solid"/>
                      <a:round/>
                      <a:headEnd type="none" w="med" len="med"/>
                      <a:tailEnd type="none" w="med" len="med"/>
                    </a:lnT>
                    <a:noFill/>
                  </a:tcPr>
                </a:tc>
                <a:extLst>
                  <a:ext uri="{0D108BD9-81ED-4DB2-BD59-A6C34878D82A}">
                    <a16:rowId xmlns:a16="http://schemas.microsoft.com/office/drawing/2014/main" val="10018"/>
                  </a:ext>
                </a:extLst>
              </a:tr>
              <a:tr h="204023">
                <a:tc>
                  <a:txBody>
                    <a:bodyPr/>
                    <a:lstStyle/>
                    <a:p>
                      <a:pPr algn="l" rtl="0" fontAlgn="b"/>
                      <a:r>
                        <a:rPr sz="1000" b="0" i="0" u="none" strike="noStrike">
                          <a:solidFill>
                            <a:schemeClr val="tx2">
                              <a:lumMod val="75000"/>
                            </a:schemeClr>
                          </a:solidFill>
                          <a:latin typeface="Calibri"/>
                        </a:rPr>
                        <a:t>ROE</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28%</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26%</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24%</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26%</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mn-lt"/>
                        </a:rPr>
                        <a:t>26%</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mn-lt"/>
                        </a:rPr>
                        <a:t>24%</a:t>
                      </a:r>
                    </a:p>
                  </a:txBody>
                  <a:tcPr marL="9525" marR="9525" marT="9525" marB="0" anchor="ctr">
                    <a:noFill/>
                  </a:tcPr>
                </a:tc>
                <a:tc>
                  <a:txBody>
                    <a:bodyPr/>
                    <a:lstStyle/>
                    <a:p>
                      <a:pPr algn="r" fontAlgn="b"/>
                      <a:r>
                        <a:rPr lang="pl-PL" sz="1000" b="0" i="0" u="none" strike="noStrike" dirty="0">
                          <a:solidFill>
                            <a:schemeClr val="tx2">
                              <a:lumMod val="75000"/>
                            </a:schemeClr>
                          </a:solidFill>
                          <a:effectLst/>
                          <a:latin typeface="Calibri"/>
                        </a:rPr>
                        <a:t>-</a:t>
                      </a:r>
                    </a:p>
                  </a:txBody>
                  <a:tcPr marL="9525" marR="9525" marT="9525" marB="0" anchor="ctr">
                    <a:noFill/>
                  </a:tcPr>
                </a:tc>
                <a:extLst>
                  <a:ext uri="{0D108BD9-81ED-4DB2-BD59-A6C34878D82A}">
                    <a16:rowId xmlns:a16="http://schemas.microsoft.com/office/drawing/2014/main" val="10019"/>
                  </a:ext>
                </a:extLst>
              </a:tr>
              <a:tr h="204023">
                <a:tc>
                  <a:txBody>
                    <a:bodyPr/>
                    <a:lstStyle/>
                    <a:p>
                      <a:pPr algn="l" rtl="0" fontAlgn="b"/>
                      <a:r>
                        <a:rPr sz="1000" b="0" i="0" u="none" strike="noStrike">
                          <a:solidFill>
                            <a:schemeClr val="tx2">
                              <a:lumMod val="75000"/>
                            </a:schemeClr>
                          </a:solidFill>
                          <a:latin typeface="Calibri"/>
                        </a:rPr>
                        <a:t>EPS (PLN) </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fontAlgn="b"/>
                      <a:r>
                        <a:rPr lang="pl-PL" sz="1000" b="0" i="0" u="none" strike="noStrike">
                          <a:solidFill>
                            <a:schemeClr val="tx2">
                              <a:lumMod val="75000"/>
                            </a:schemeClr>
                          </a:solidFill>
                          <a:effectLst/>
                          <a:latin typeface="Calibri"/>
                        </a:rPr>
                        <a:t>4</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fontAlgn="b"/>
                      <a:r>
                        <a:rPr lang="pl-PL" sz="1000" b="0" i="0" u="none" strike="noStrike" dirty="0">
                          <a:solidFill>
                            <a:schemeClr val="tx2">
                              <a:lumMod val="75000"/>
                            </a:schemeClr>
                          </a:solidFill>
                          <a:effectLst/>
                          <a:latin typeface="Calibri"/>
                        </a:rPr>
                        <a:t>4.8</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fontAlgn="b"/>
                      <a:r>
                        <a:rPr lang="pl-PL" sz="1000" b="0" i="0" u="none" strike="noStrike" dirty="0">
                          <a:solidFill>
                            <a:schemeClr val="tx2">
                              <a:lumMod val="75000"/>
                            </a:schemeClr>
                          </a:solidFill>
                          <a:effectLst/>
                          <a:latin typeface="Calibri"/>
                        </a:rPr>
                        <a:t>5.8</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fontAlgn="b"/>
                      <a:r>
                        <a:rPr lang="pl-PL" sz="1000" b="0" i="0" u="none" strike="noStrike" dirty="0">
                          <a:solidFill>
                            <a:schemeClr val="tx2">
                              <a:lumMod val="75000"/>
                            </a:schemeClr>
                          </a:solidFill>
                          <a:effectLst/>
                          <a:latin typeface="Calibri"/>
                        </a:rPr>
                        <a:t>8.9</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fontAlgn="ctr"/>
                      <a:r>
                        <a:rPr lang="pl-PL" sz="1000" b="0" i="0" u="none" strike="noStrike" dirty="0">
                          <a:solidFill>
                            <a:schemeClr val="tx2">
                              <a:lumMod val="75000"/>
                            </a:schemeClr>
                          </a:solidFill>
                          <a:effectLst/>
                          <a:latin typeface="+mn-lt"/>
                        </a:rPr>
                        <a:t>11.8</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fontAlgn="b"/>
                      <a:r>
                        <a:rPr lang="pl-PL" sz="1000" b="0" i="0" u="none" strike="noStrike" dirty="0">
                          <a:solidFill>
                            <a:schemeClr val="tx2">
                              <a:lumMod val="75000"/>
                            </a:schemeClr>
                          </a:solidFill>
                          <a:effectLst/>
                          <a:latin typeface="+mn-lt"/>
                        </a:rPr>
                        <a:t>10.6</a:t>
                      </a:r>
                    </a:p>
                  </a:txBody>
                  <a:tcPr marL="9525" marR="9525" marT="9525" marB="0" anchor="ctr">
                    <a:lnB w="19050" cap="flat" cmpd="sng" algn="ctr">
                      <a:solidFill>
                        <a:srgbClr val="006089"/>
                      </a:solidFill>
                      <a:prstDash val="solid"/>
                      <a:round/>
                      <a:headEnd type="none" w="med" len="med"/>
                      <a:tailEnd type="none" w="med" len="med"/>
                    </a:lnB>
                    <a:noFill/>
                  </a:tcPr>
                </a:tc>
                <a:tc>
                  <a:txBody>
                    <a:bodyPr/>
                    <a:lstStyle/>
                    <a:p>
                      <a:pPr algn="r" fontAlgn="b"/>
                      <a:r>
                        <a:rPr lang="pl-PL" sz="1000" b="0" i="0" u="none" strike="noStrike" dirty="0">
                          <a:solidFill>
                            <a:schemeClr val="tx2">
                              <a:lumMod val="75000"/>
                            </a:schemeClr>
                          </a:solidFill>
                          <a:effectLst/>
                          <a:latin typeface="Calibri"/>
                        </a:rPr>
                        <a:t>-</a:t>
                      </a:r>
                    </a:p>
                  </a:txBody>
                  <a:tcPr marL="9525" marR="9525" marT="9525" marB="0" anchor="ctr">
                    <a:lnB w="19050" cap="flat" cmpd="sng" algn="ctr">
                      <a:solidFill>
                        <a:srgbClr val="006089"/>
                      </a:solidFill>
                      <a:prstDash val="solid"/>
                      <a:round/>
                      <a:headEnd type="none" w="med" len="med"/>
                      <a:tailEnd type="none" w="med" len="med"/>
                    </a:lnB>
                    <a:noFill/>
                  </a:tcPr>
                </a:tc>
                <a:extLst>
                  <a:ext uri="{0D108BD9-81ED-4DB2-BD59-A6C34878D82A}">
                    <a16:rowId xmlns:a16="http://schemas.microsoft.com/office/drawing/2014/main" val="10020"/>
                  </a:ext>
                </a:extLst>
              </a:tr>
              <a:tr h="204023">
                <a:tc>
                  <a:txBody>
                    <a:bodyPr/>
                    <a:lstStyle/>
                    <a:p>
                      <a:pPr algn="l" rtl="0" fontAlgn="b"/>
                      <a:r>
                        <a:rPr sz="1000" b="1" i="0" u="none" strike="noStrike">
                          <a:solidFill>
                            <a:schemeClr val="tx2">
                              <a:lumMod val="75000"/>
                            </a:schemeClr>
                          </a:solidFill>
                          <a:latin typeface="Calibri"/>
                        </a:rPr>
                        <a:t>CASH EBITDA*</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48</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66</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78</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111</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a:solidFill>
                            <a:srgbClr val="005D85"/>
                          </a:solidFill>
                          <a:effectLst/>
                          <a:latin typeface="Calibri" panose="020F0502020204030204" pitchFamily="34" charset="0"/>
                        </a:rPr>
                        <a:t>119</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98</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fontAlgn="b"/>
                      <a:r>
                        <a:rPr lang="pl-PL" sz="1000" b="1" i="0" u="none" strike="noStrike" dirty="0">
                          <a:solidFill>
                            <a:schemeClr val="tx2">
                              <a:lumMod val="75000"/>
                            </a:schemeClr>
                          </a:solidFill>
                          <a:effectLst/>
                          <a:latin typeface="Calibri"/>
                        </a:rPr>
                        <a:t>10%</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extLst>
                  <a:ext uri="{0D108BD9-81ED-4DB2-BD59-A6C34878D82A}">
                    <a16:rowId xmlns:a16="http://schemas.microsoft.com/office/drawing/2014/main" val="10021"/>
                  </a:ext>
                </a:extLst>
              </a:tr>
            </a:tbl>
          </a:graphicData>
        </a:graphic>
      </p:graphicFrame>
      <p:sp>
        <p:nvSpPr>
          <p:cNvPr id="7" name="Prostokąt 6"/>
          <p:cNvSpPr/>
          <p:nvPr/>
        </p:nvSpPr>
        <p:spPr>
          <a:xfrm>
            <a:off x="6657976" y="6329700"/>
            <a:ext cx="1874838" cy="200055"/>
          </a:xfrm>
          <a:prstGeom prst="rect">
            <a:avLst/>
          </a:prstGeom>
        </p:spPr>
        <p:txBody>
          <a:bodyPr wrap="square">
            <a:spAutoFit/>
          </a:bodyPr>
          <a:lstStyle/>
          <a:p>
            <a:pPr algn="r" rtl="0"/>
            <a:r>
              <a:rPr lang="en-GB" sz="700" i="1" dirty="0">
                <a:solidFill>
                  <a:srgbClr val="5F5F5F"/>
                </a:solidFill>
                <a:latin typeface="Calibri" pitchFamily="34" charset="0"/>
                <a:ea typeface="Arial Unicode MS" pitchFamily="34" charset="-128"/>
                <a:cs typeface="Calibri" pitchFamily="34" charset="0"/>
              </a:rPr>
              <a:t>Source: KRUK S.A.</a:t>
            </a:r>
          </a:p>
        </p:txBody>
      </p:sp>
      <p:sp>
        <p:nvSpPr>
          <p:cNvPr id="9" name="pole tekstowe 8"/>
          <p:cNvSpPr txBox="1"/>
          <p:nvPr/>
        </p:nvSpPr>
        <p:spPr>
          <a:xfrm>
            <a:off x="1136342" y="6429727"/>
            <a:ext cx="7394472" cy="200055"/>
          </a:xfrm>
          <a:prstGeom prst="rect">
            <a:avLst/>
          </a:prstGeom>
          <a:noFill/>
        </p:spPr>
        <p:txBody>
          <a:bodyPr wrap="square" rtlCol="0">
            <a:spAutoFit/>
          </a:bodyPr>
          <a:lstStyle/>
          <a:p>
            <a:pPr algn="r" rtl="0"/>
            <a:r>
              <a:rPr lang="en-GB" sz="700" dirty="0"/>
              <a:t>**Cash EBITDA = EBITDA + recoveries from purchased debt portfolios – revenue from collection of purchased debt.</a:t>
            </a:r>
          </a:p>
        </p:txBody>
      </p:sp>
      <p:sp>
        <p:nvSpPr>
          <p:cNvPr id="8" name="Prostokąt 7"/>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47543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22</a:t>
            </a:fld>
            <a:endParaRPr lang="en-GB" dirty="0"/>
          </a:p>
        </p:txBody>
      </p:sp>
      <p:sp>
        <p:nvSpPr>
          <p:cNvPr id="3" name="Symbol zastępczy tekstu 2"/>
          <p:cNvSpPr>
            <a:spLocks noGrp="1"/>
          </p:cNvSpPr>
          <p:nvPr>
            <p:ph type="body" idx="1"/>
          </p:nvPr>
        </p:nvSpPr>
        <p:spPr>
          <a:xfrm>
            <a:off x="610633" y="404664"/>
            <a:ext cx="7922180" cy="769441"/>
          </a:xfrm>
        </p:spPr>
        <p:txBody>
          <a:bodyPr/>
          <a:lstStyle/>
          <a:p>
            <a:pPr rtl="0"/>
            <a:r>
              <a:rPr lang="en-GB" dirty="0">
                <a:solidFill>
                  <a:srgbClr val="006089"/>
                </a:solidFill>
              </a:rPr>
              <a:t>KRUK – the carrying amount of acquired debt portfolios increased </a:t>
            </a:r>
            <a:r>
              <a:rPr lang="pl-PL" dirty="0" err="1">
                <a:solidFill>
                  <a:srgbClr val="006089"/>
                </a:solidFill>
              </a:rPr>
              <a:t>tenfold</a:t>
            </a:r>
            <a:r>
              <a:rPr lang="en-GB" dirty="0">
                <a:solidFill>
                  <a:srgbClr val="006089"/>
                </a:solidFill>
              </a:rPr>
              <a:t> over </a:t>
            </a:r>
            <a:r>
              <a:rPr lang="pl-PL" dirty="0" err="1">
                <a:solidFill>
                  <a:srgbClr val="006089"/>
                </a:solidFill>
              </a:rPr>
              <a:t>seven</a:t>
            </a:r>
            <a:r>
              <a:rPr lang="en-GB" dirty="0">
                <a:solidFill>
                  <a:srgbClr val="006089"/>
                </a:solidFill>
              </a:rPr>
              <a:t> years</a:t>
            </a:r>
          </a:p>
        </p:txBody>
      </p:sp>
      <p:graphicFrame>
        <p:nvGraphicFramePr>
          <p:cNvPr id="5" name="Symbol zastępczy zawartości 4"/>
          <p:cNvGraphicFramePr>
            <a:graphicFrameLocks noGrp="1"/>
          </p:cNvGraphicFramePr>
          <p:nvPr>
            <p:ph sz="half" idx="14"/>
            <p:extLst>
              <p:ext uri="{D42A27DB-BD31-4B8C-83A1-F6EECF244321}">
                <p14:modId xmlns:p14="http://schemas.microsoft.com/office/powerpoint/2010/main" val="3155458251"/>
              </p:ext>
            </p:extLst>
          </p:nvPr>
        </p:nvGraphicFramePr>
        <p:xfrm>
          <a:off x="611560" y="1268760"/>
          <a:ext cx="7921623" cy="4608000"/>
        </p:xfrm>
        <a:graphic>
          <a:graphicData uri="http://schemas.openxmlformats.org/drawingml/2006/table">
            <a:tbl>
              <a:tblPr firstRow="1" bandRow="1">
                <a:tableStyleId>{0660B408-B3CF-4A94-85FC-2B1E0A45F4A2}</a:tableStyleId>
              </a:tblPr>
              <a:tblGrid>
                <a:gridCol w="2880692">
                  <a:extLst>
                    <a:ext uri="{9D8B030D-6E8A-4147-A177-3AD203B41FA5}">
                      <a16:colId xmlns:a16="http://schemas.microsoft.com/office/drawing/2014/main" val="20000"/>
                    </a:ext>
                  </a:extLst>
                </a:gridCol>
                <a:gridCol w="720133">
                  <a:extLst>
                    <a:ext uri="{9D8B030D-6E8A-4147-A177-3AD203B41FA5}">
                      <a16:colId xmlns:a16="http://schemas.microsoft.com/office/drawing/2014/main" val="20001"/>
                    </a:ext>
                  </a:extLst>
                </a:gridCol>
                <a:gridCol w="720133">
                  <a:extLst>
                    <a:ext uri="{9D8B030D-6E8A-4147-A177-3AD203B41FA5}">
                      <a16:colId xmlns:a16="http://schemas.microsoft.com/office/drawing/2014/main" val="20002"/>
                    </a:ext>
                  </a:extLst>
                </a:gridCol>
                <a:gridCol w="720133">
                  <a:extLst>
                    <a:ext uri="{9D8B030D-6E8A-4147-A177-3AD203B41FA5}">
                      <a16:colId xmlns:a16="http://schemas.microsoft.com/office/drawing/2014/main" val="20003"/>
                    </a:ext>
                  </a:extLst>
                </a:gridCol>
                <a:gridCol w="720133">
                  <a:extLst>
                    <a:ext uri="{9D8B030D-6E8A-4147-A177-3AD203B41FA5}">
                      <a16:colId xmlns:a16="http://schemas.microsoft.com/office/drawing/2014/main" val="20004"/>
                    </a:ext>
                  </a:extLst>
                </a:gridCol>
                <a:gridCol w="720133">
                  <a:extLst>
                    <a:ext uri="{9D8B030D-6E8A-4147-A177-3AD203B41FA5}">
                      <a16:colId xmlns:a16="http://schemas.microsoft.com/office/drawing/2014/main" val="20005"/>
                    </a:ext>
                  </a:extLst>
                </a:gridCol>
                <a:gridCol w="720133">
                  <a:extLst>
                    <a:ext uri="{9D8B030D-6E8A-4147-A177-3AD203B41FA5}">
                      <a16:colId xmlns:a16="http://schemas.microsoft.com/office/drawing/2014/main" val="20006"/>
                    </a:ext>
                  </a:extLst>
                </a:gridCol>
                <a:gridCol w="720133">
                  <a:extLst>
                    <a:ext uri="{9D8B030D-6E8A-4147-A177-3AD203B41FA5}">
                      <a16:colId xmlns:a16="http://schemas.microsoft.com/office/drawing/2014/main" val="20007"/>
                    </a:ext>
                  </a:extLst>
                </a:gridCol>
              </a:tblGrid>
              <a:tr h="288000">
                <a:tc>
                  <a:txBody>
                    <a:bodyPr/>
                    <a:lstStyle/>
                    <a:p>
                      <a:pPr algn="ctr" rtl="0" fontAlgn="b"/>
                      <a:r>
                        <a:rPr lang="pl-PL" sz="1000" b="1" i="0" u="none" strike="noStrike" dirty="0">
                          <a:solidFill>
                            <a:schemeClr val="bg1"/>
                          </a:solidFill>
                          <a:latin typeface="Calibri"/>
                        </a:rPr>
                        <a:t>EUR</a:t>
                      </a:r>
                      <a:r>
                        <a:rPr sz="1000" b="1" i="0" u="none" strike="noStrike" dirty="0">
                          <a:solidFill>
                            <a:schemeClr val="bg1"/>
                          </a:solidFill>
                          <a:latin typeface="Calibri"/>
                        </a:rPr>
                        <a:t>m</a:t>
                      </a:r>
                      <a:r>
                        <a:rPr lang="pl-PL" sz="1000" b="1" i="0" u="none" strike="noStrike" dirty="0">
                          <a:solidFill>
                            <a:schemeClr val="bg1"/>
                          </a:solidFill>
                          <a:latin typeface="Calibri"/>
                        </a:rPr>
                        <a:t>, as </a:t>
                      </a:r>
                      <a:r>
                        <a:rPr lang="pl-PL" sz="1000" b="1" i="0" u="none" strike="noStrike" dirty="0" err="1">
                          <a:solidFill>
                            <a:schemeClr val="bg1"/>
                          </a:solidFill>
                          <a:latin typeface="Calibri"/>
                        </a:rPr>
                        <a:t>at</a:t>
                      </a:r>
                      <a:r>
                        <a:rPr lang="pl-PL" sz="1000" b="1" i="0" u="none" strike="noStrike" dirty="0">
                          <a:solidFill>
                            <a:schemeClr val="bg1"/>
                          </a:solidFill>
                          <a:latin typeface="Calibri"/>
                        </a:rPr>
                        <a:t> the end</a:t>
                      </a:r>
                      <a:r>
                        <a:rPr lang="pl-PL" sz="1000" b="1" i="0" u="none" strike="noStrike" baseline="0" dirty="0">
                          <a:solidFill>
                            <a:schemeClr val="bg1"/>
                          </a:solidFill>
                          <a:latin typeface="Calibri"/>
                        </a:rPr>
                        <a:t> of:</a:t>
                      </a:r>
                      <a:endParaRPr sz="1000" b="1" i="0" u="none" strike="noStrike" dirty="0">
                        <a:solidFill>
                          <a:schemeClr val="bg1"/>
                        </a:solidFill>
                        <a:latin typeface="Calibri"/>
                      </a:endParaRP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2010</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2011</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2012</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2013</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2014</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2015</a:t>
                      </a:r>
                    </a:p>
                  </a:txBody>
                  <a:tcPr marL="9525" marR="9525" marT="9525" marB="0" anchor="ctr">
                    <a:solidFill>
                      <a:schemeClr val="accent2"/>
                    </a:solidFill>
                  </a:tcPr>
                </a:tc>
                <a:tc>
                  <a:txBody>
                    <a:bodyPr/>
                    <a:lstStyle/>
                    <a:p>
                      <a:pPr algn="ctr" fontAlgn="b"/>
                      <a:r>
                        <a:rPr lang="pl-PL" sz="1000" b="1" i="0" u="none" strike="noStrike" dirty="0">
                          <a:solidFill>
                            <a:schemeClr val="bg1"/>
                          </a:solidFill>
                          <a:effectLst/>
                          <a:latin typeface="Calibri"/>
                        </a:rPr>
                        <a:t>Q3 2016</a:t>
                      </a:r>
                    </a:p>
                  </a:txBody>
                  <a:tcPr marL="9525" marR="9525" marT="9525" marB="0" anchor="ctr">
                    <a:solidFill>
                      <a:schemeClr val="accent2"/>
                    </a:solidFill>
                  </a:tcPr>
                </a:tc>
                <a:extLst>
                  <a:ext uri="{0D108BD9-81ED-4DB2-BD59-A6C34878D82A}">
                    <a16:rowId xmlns:a16="http://schemas.microsoft.com/office/drawing/2014/main" val="10000"/>
                  </a:ext>
                </a:extLst>
              </a:tr>
              <a:tr h="288000">
                <a:tc>
                  <a:txBody>
                    <a:bodyPr/>
                    <a:lstStyle/>
                    <a:p>
                      <a:pPr algn="l" rtl="0" fontAlgn="b"/>
                      <a:r>
                        <a:rPr lang="pl-PL" sz="1000" b="1" i="0" u="none" strike="noStrike" dirty="0">
                          <a:solidFill>
                            <a:srgbClr val="006089"/>
                          </a:solidFill>
                          <a:latin typeface="Calibri"/>
                        </a:rPr>
                        <a:t>A</a:t>
                      </a:r>
                      <a:r>
                        <a:rPr sz="1000" b="1" i="0" u="none" strike="noStrike" dirty="0" err="1">
                          <a:solidFill>
                            <a:srgbClr val="006089"/>
                          </a:solidFill>
                          <a:latin typeface="Calibri"/>
                        </a:rPr>
                        <a:t>ssets</a:t>
                      </a:r>
                      <a:endParaRPr sz="1000" b="1" i="0" u="none" strike="noStrike" dirty="0">
                        <a:solidFill>
                          <a:srgbClr val="006089"/>
                        </a:solidFill>
                        <a:latin typeface="Calibri"/>
                      </a:endParaRPr>
                    </a:p>
                  </a:txBody>
                  <a:tcPr marL="9525" marR="9525" marT="9525" marB="0" anchor="ctr">
                    <a:lnB w="9525" cap="flat" cmpd="sng" algn="ctr">
                      <a:noFill/>
                      <a:prstDash val="solid"/>
                      <a:round/>
                      <a:headEnd type="none" w="med" len="med"/>
                      <a:tailEnd type="none" w="med" len="med"/>
                    </a:lnB>
                    <a:solidFill>
                      <a:schemeClr val="bg2">
                        <a:lumMod val="95000"/>
                      </a:schemeClr>
                    </a:solidFill>
                  </a:tcPr>
                </a:tc>
                <a:tc>
                  <a:txBody>
                    <a:bodyPr/>
                    <a:lstStyle/>
                    <a:p>
                      <a:pPr algn="r" fontAlgn="b"/>
                      <a:endParaRPr lang="pl-PL" sz="1000" b="1" i="0" u="none" strike="noStrike" dirty="0">
                        <a:solidFill>
                          <a:srgbClr val="006089"/>
                        </a:solidFill>
                        <a:effectLst/>
                        <a:latin typeface="Calibri"/>
                      </a:endParaRPr>
                    </a:p>
                  </a:txBody>
                  <a:tcPr marL="9525" marR="9525" marT="9525" marB="0" anchor="ctr">
                    <a:lnB w="9525" cap="flat" cmpd="sng" algn="ctr">
                      <a:noFill/>
                      <a:prstDash val="solid"/>
                      <a:round/>
                      <a:headEnd type="none" w="med" len="med"/>
                      <a:tailEnd type="none" w="med" len="med"/>
                    </a:lnB>
                    <a:solidFill>
                      <a:schemeClr val="bg2">
                        <a:lumMod val="95000"/>
                      </a:schemeClr>
                    </a:solidFill>
                  </a:tcPr>
                </a:tc>
                <a:tc>
                  <a:txBody>
                    <a:bodyPr/>
                    <a:lstStyle/>
                    <a:p>
                      <a:pPr algn="r" fontAlgn="b"/>
                      <a:endParaRPr lang="pl-PL" sz="1000" b="1" i="0" u="none" strike="noStrike" dirty="0">
                        <a:solidFill>
                          <a:srgbClr val="006089"/>
                        </a:solidFill>
                        <a:effectLst/>
                        <a:latin typeface="Calibri"/>
                      </a:endParaRPr>
                    </a:p>
                  </a:txBody>
                  <a:tcPr marL="9525" marR="9525" marT="9525" marB="0" anchor="ctr">
                    <a:lnB w="9525" cap="flat" cmpd="sng" algn="ctr">
                      <a:noFill/>
                      <a:prstDash val="solid"/>
                      <a:round/>
                      <a:headEnd type="none" w="med" len="med"/>
                      <a:tailEnd type="none" w="med" len="med"/>
                    </a:lnB>
                    <a:solidFill>
                      <a:schemeClr val="bg2">
                        <a:lumMod val="95000"/>
                      </a:schemeClr>
                    </a:solidFill>
                  </a:tcPr>
                </a:tc>
                <a:tc>
                  <a:txBody>
                    <a:bodyPr/>
                    <a:lstStyle/>
                    <a:p>
                      <a:pPr algn="r" fontAlgn="b"/>
                      <a:endParaRPr lang="pl-PL" sz="1000" b="1" i="0" u="none" strike="noStrike" dirty="0">
                        <a:solidFill>
                          <a:srgbClr val="006089"/>
                        </a:solidFill>
                        <a:effectLst/>
                        <a:latin typeface="Calibri"/>
                      </a:endParaRPr>
                    </a:p>
                  </a:txBody>
                  <a:tcPr marL="9525" marR="9525" marT="9525" marB="0" anchor="ctr">
                    <a:lnB w="9525" cap="flat" cmpd="sng" algn="ctr">
                      <a:noFill/>
                      <a:prstDash val="solid"/>
                      <a:round/>
                      <a:headEnd type="none" w="med" len="med"/>
                      <a:tailEnd type="none" w="med" len="med"/>
                    </a:lnB>
                    <a:solidFill>
                      <a:schemeClr val="bg2">
                        <a:lumMod val="95000"/>
                      </a:schemeClr>
                    </a:solidFill>
                  </a:tcPr>
                </a:tc>
                <a:tc>
                  <a:txBody>
                    <a:bodyPr/>
                    <a:lstStyle/>
                    <a:p>
                      <a:pPr algn="r" fontAlgn="b"/>
                      <a:endParaRPr lang="pl-PL" sz="1000" b="1" i="0" u="none" strike="noStrike" dirty="0">
                        <a:solidFill>
                          <a:srgbClr val="006089"/>
                        </a:solidFill>
                        <a:effectLst/>
                        <a:latin typeface="Calibri"/>
                      </a:endParaRPr>
                    </a:p>
                  </a:txBody>
                  <a:tcPr marL="9525" marR="9525" marT="9525" marB="0" anchor="ctr">
                    <a:lnB w="9525" cap="flat" cmpd="sng" algn="ctr">
                      <a:noFill/>
                      <a:prstDash val="solid"/>
                      <a:round/>
                      <a:headEnd type="none" w="med" len="med"/>
                      <a:tailEnd type="none" w="med" len="med"/>
                    </a:lnB>
                    <a:solidFill>
                      <a:schemeClr val="bg2">
                        <a:lumMod val="95000"/>
                      </a:schemeClr>
                    </a:solidFill>
                  </a:tcPr>
                </a:tc>
                <a:tc>
                  <a:txBody>
                    <a:bodyPr/>
                    <a:lstStyle/>
                    <a:p>
                      <a:pPr algn="r" fontAlgn="b"/>
                      <a:endParaRPr lang="pl-PL" sz="1000" b="1" i="0" u="none" strike="noStrike" dirty="0">
                        <a:solidFill>
                          <a:srgbClr val="006089"/>
                        </a:solidFill>
                        <a:effectLst/>
                        <a:latin typeface="Calibri"/>
                      </a:endParaRPr>
                    </a:p>
                  </a:txBody>
                  <a:tcPr marL="9525" marR="9525" marT="9525" marB="0" anchor="ctr">
                    <a:lnB w="9525" cap="flat" cmpd="sng" algn="ctr">
                      <a:noFill/>
                      <a:prstDash val="solid"/>
                      <a:round/>
                      <a:headEnd type="none" w="med" len="med"/>
                      <a:tailEnd type="none" w="med" len="med"/>
                    </a:lnB>
                    <a:solidFill>
                      <a:schemeClr val="bg2">
                        <a:lumMod val="95000"/>
                      </a:schemeClr>
                    </a:solidFill>
                  </a:tcPr>
                </a:tc>
                <a:tc>
                  <a:txBody>
                    <a:bodyPr/>
                    <a:lstStyle/>
                    <a:p>
                      <a:pPr algn="r" fontAlgn="b"/>
                      <a:endParaRPr lang="pl-PL" sz="1000" b="1" i="0" u="none" strike="noStrike" dirty="0">
                        <a:solidFill>
                          <a:schemeClr val="accent2">
                            <a:lumMod val="75000"/>
                          </a:schemeClr>
                        </a:solidFill>
                        <a:effectLst/>
                        <a:latin typeface="Calibri"/>
                      </a:endParaRPr>
                    </a:p>
                  </a:txBody>
                  <a:tcPr marL="9525" marR="9525" marT="9525" marB="0" anchor="ctr">
                    <a:lnB w="9525" cap="flat" cmpd="sng" algn="ctr">
                      <a:noFill/>
                      <a:prstDash val="solid"/>
                      <a:round/>
                      <a:headEnd type="none" w="med" len="med"/>
                      <a:tailEnd type="none" w="med" len="med"/>
                    </a:lnB>
                    <a:solidFill>
                      <a:schemeClr val="bg2">
                        <a:lumMod val="95000"/>
                      </a:schemeClr>
                    </a:solidFill>
                  </a:tcPr>
                </a:tc>
                <a:tc>
                  <a:txBody>
                    <a:bodyPr/>
                    <a:lstStyle/>
                    <a:p>
                      <a:pPr algn="r" fontAlgn="b"/>
                      <a:endParaRPr lang="pl-PL" sz="1000" b="1" i="0" u="none" strike="noStrike" dirty="0">
                        <a:solidFill>
                          <a:schemeClr val="accent2">
                            <a:lumMod val="75000"/>
                          </a:schemeClr>
                        </a:solidFill>
                        <a:effectLst/>
                        <a:latin typeface="Calibri"/>
                      </a:endParaRPr>
                    </a:p>
                  </a:txBody>
                  <a:tcPr marL="9525" marR="9525" marT="9525" marB="0" anchor="ctr">
                    <a:lnB w="9525"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1"/>
                  </a:ext>
                </a:extLst>
              </a:tr>
              <a:tr h="288000">
                <a:tc>
                  <a:txBody>
                    <a:bodyPr/>
                    <a:lstStyle/>
                    <a:p>
                      <a:pPr algn="l" rtl="0" fontAlgn="b"/>
                      <a:r>
                        <a:rPr lang="pl-PL" sz="1000" b="0" i="0" u="none" strike="noStrike" dirty="0">
                          <a:solidFill>
                            <a:srgbClr val="006089"/>
                          </a:solidFill>
                          <a:latin typeface="Calibri"/>
                        </a:rPr>
                        <a:t>Cash </a:t>
                      </a:r>
                      <a:r>
                        <a:rPr lang="pl-PL" sz="1000" b="0" i="0" u="none" strike="noStrike" dirty="0">
                          <a:solidFill>
                            <a:srgbClr val="006089"/>
                          </a:solidFill>
                          <a:latin typeface="+mn-lt"/>
                        </a:rPr>
                        <a:t>and </a:t>
                      </a:r>
                      <a:r>
                        <a:rPr lang="pl-PL" sz="1000" b="0" i="0" u="none" strike="noStrike" dirty="0" err="1">
                          <a:solidFill>
                            <a:srgbClr val="006089"/>
                          </a:solidFill>
                          <a:latin typeface="+mn-lt"/>
                        </a:rPr>
                        <a:t>equivalents</a:t>
                      </a:r>
                      <a:endParaRPr sz="1000" b="0" i="0" u="none" strike="noStrike" dirty="0">
                        <a:solidFill>
                          <a:srgbClr val="006089"/>
                        </a:solidFill>
                        <a:latin typeface="Calibri"/>
                      </a:endParaRPr>
                    </a:p>
                  </a:txBody>
                  <a:tcPr marL="9525" marR="9525" marT="9525" marB="0" anchor="ctr">
                    <a:lnT w="9525" cap="flat" cmpd="sng" algn="ctr">
                      <a:noFill/>
                      <a:prstDash val="solid"/>
                      <a:round/>
                      <a:headEnd type="none" w="med" len="med"/>
                      <a:tailEnd type="none" w="med" len="med"/>
                    </a:lnT>
                    <a:noFill/>
                  </a:tcPr>
                </a:tc>
                <a:tc>
                  <a:txBody>
                    <a:bodyPr/>
                    <a:lstStyle/>
                    <a:p>
                      <a:pPr algn="r" rtl="0" fontAlgn="b"/>
                      <a:r>
                        <a:rPr lang="pl-PL" sz="1000" b="0" i="0" u="none" strike="noStrike" dirty="0">
                          <a:solidFill>
                            <a:srgbClr val="006089"/>
                          </a:solidFill>
                          <a:effectLst/>
                          <a:latin typeface="Calibri" panose="020F0502020204030204" pitchFamily="34" charset="0"/>
                        </a:rPr>
                        <a:t>4.7</a:t>
                      </a:r>
                    </a:p>
                  </a:txBody>
                  <a:tcPr marL="9525" marR="9525" marT="9525" marB="0" anchor="ctr">
                    <a:lnT w="9525" cap="flat" cmpd="sng" algn="ctr">
                      <a:noFill/>
                      <a:prstDash val="solid"/>
                      <a:round/>
                      <a:headEnd type="none" w="med" len="med"/>
                      <a:tailEnd type="none" w="med" len="med"/>
                    </a:lnT>
                    <a:noFill/>
                  </a:tcPr>
                </a:tc>
                <a:tc>
                  <a:txBody>
                    <a:bodyPr/>
                    <a:lstStyle/>
                    <a:p>
                      <a:pPr algn="r" rtl="0" fontAlgn="b"/>
                      <a:r>
                        <a:rPr lang="pl-PL" sz="1000" b="0" i="0" u="none" strike="noStrike" dirty="0">
                          <a:solidFill>
                            <a:srgbClr val="006089"/>
                          </a:solidFill>
                          <a:effectLst/>
                          <a:latin typeface="Calibri" panose="020F0502020204030204" pitchFamily="34" charset="0"/>
                        </a:rPr>
                        <a:t>8.2</a:t>
                      </a:r>
                    </a:p>
                  </a:txBody>
                  <a:tcPr marL="9525" marR="9525" marT="9525" marB="0" anchor="ctr">
                    <a:lnT w="9525" cap="flat" cmpd="sng" algn="ctr">
                      <a:noFill/>
                      <a:prstDash val="solid"/>
                      <a:round/>
                      <a:headEnd type="none" w="med" len="med"/>
                      <a:tailEnd type="none" w="med" len="med"/>
                    </a:lnT>
                    <a:noFill/>
                  </a:tcPr>
                </a:tc>
                <a:tc>
                  <a:txBody>
                    <a:bodyPr/>
                    <a:lstStyle/>
                    <a:p>
                      <a:pPr algn="r" rtl="0" fontAlgn="b"/>
                      <a:r>
                        <a:rPr lang="pl-PL" sz="1000" b="0" i="0" u="none" strike="noStrike" dirty="0">
                          <a:solidFill>
                            <a:srgbClr val="006089"/>
                          </a:solidFill>
                          <a:effectLst/>
                          <a:latin typeface="Calibri" panose="020F0502020204030204" pitchFamily="34" charset="0"/>
                        </a:rPr>
                        <a:t>9.7</a:t>
                      </a:r>
                    </a:p>
                  </a:txBody>
                  <a:tcPr marL="9525" marR="9525" marT="9525" marB="0" anchor="ctr">
                    <a:lnT w="9525" cap="flat" cmpd="sng" algn="ctr">
                      <a:noFill/>
                      <a:prstDash val="solid"/>
                      <a:round/>
                      <a:headEnd type="none" w="med" len="med"/>
                      <a:tailEnd type="none" w="med" len="med"/>
                    </a:lnT>
                    <a:noFill/>
                  </a:tcPr>
                </a:tc>
                <a:tc>
                  <a:txBody>
                    <a:bodyPr/>
                    <a:lstStyle/>
                    <a:p>
                      <a:pPr algn="r" rtl="0" fontAlgn="b"/>
                      <a:r>
                        <a:rPr lang="pl-PL" sz="1000" b="0" i="0" u="none" strike="noStrike" dirty="0">
                          <a:solidFill>
                            <a:srgbClr val="006089"/>
                          </a:solidFill>
                          <a:effectLst/>
                          <a:latin typeface="Calibri" panose="020F0502020204030204" pitchFamily="34" charset="0"/>
                        </a:rPr>
                        <a:t>8.0</a:t>
                      </a:r>
                    </a:p>
                  </a:txBody>
                  <a:tcPr marL="9525" marR="9525" marT="9525" marB="0" anchor="ctr">
                    <a:lnT w="9525" cap="flat" cmpd="sng" algn="ctr">
                      <a:noFill/>
                      <a:prstDash val="solid"/>
                      <a:round/>
                      <a:headEnd type="none" w="med" len="med"/>
                      <a:tailEnd type="none" w="med" len="med"/>
                    </a:lnT>
                    <a:noFill/>
                  </a:tcPr>
                </a:tc>
                <a:tc>
                  <a:txBody>
                    <a:bodyPr/>
                    <a:lstStyle/>
                    <a:p>
                      <a:pPr algn="r" rtl="0" fontAlgn="b"/>
                      <a:r>
                        <a:rPr lang="pl-PL" sz="1000" b="0" i="0" u="none" strike="noStrike" dirty="0">
                          <a:solidFill>
                            <a:srgbClr val="005D85"/>
                          </a:solidFill>
                          <a:effectLst/>
                          <a:latin typeface="Calibri" panose="020F0502020204030204" pitchFamily="34" charset="0"/>
                        </a:rPr>
                        <a:t>16.0</a:t>
                      </a:r>
                    </a:p>
                  </a:txBody>
                  <a:tcPr marL="9525" marR="9525" marT="9525" marB="0" anchor="ctr">
                    <a:lnT w="9525" cap="flat" cmpd="sng" algn="ctr">
                      <a:noFill/>
                      <a:prstDash val="solid"/>
                      <a:round/>
                      <a:headEnd type="none" w="med" len="med"/>
                      <a:tailEnd type="none" w="med" len="med"/>
                    </a:lnT>
                    <a:noFill/>
                  </a:tcPr>
                </a:tc>
                <a:tc>
                  <a:txBody>
                    <a:bodyPr/>
                    <a:lstStyle/>
                    <a:p>
                      <a:pPr algn="r" rtl="0" fontAlgn="ctr"/>
                      <a:r>
                        <a:rPr lang="pl-PL" sz="1000" b="0" i="0" u="none" strike="noStrike" dirty="0">
                          <a:solidFill>
                            <a:srgbClr val="006089"/>
                          </a:solidFill>
                          <a:effectLst/>
                          <a:latin typeface="Calibri" panose="020F0502020204030204" pitchFamily="34" charset="0"/>
                        </a:rPr>
                        <a:t>3.3</a:t>
                      </a:r>
                    </a:p>
                  </a:txBody>
                  <a:tcPr marL="9525" marR="9525" marT="9525" marB="0" anchor="ctr">
                    <a:lnT w="9525" cap="flat" cmpd="sng" algn="ctr">
                      <a:noFill/>
                      <a:prstDash val="solid"/>
                      <a:round/>
                      <a:headEnd type="none" w="med" len="med"/>
                      <a:tailEnd type="none" w="med" len="med"/>
                    </a:lnT>
                    <a:noFill/>
                  </a:tcPr>
                </a:tc>
                <a:tc>
                  <a:txBody>
                    <a:bodyPr/>
                    <a:lstStyle/>
                    <a:p>
                      <a:pPr algn="r" rtl="0" fontAlgn="ctr"/>
                      <a:r>
                        <a:rPr lang="pl-PL" sz="1000" b="0" i="0" u="none" strike="noStrike" dirty="0">
                          <a:solidFill>
                            <a:srgbClr val="006089"/>
                          </a:solidFill>
                          <a:effectLst/>
                          <a:latin typeface="Calibri" panose="020F0502020204030204" pitchFamily="34" charset="0"/>
                        </a:rPr>
                        <a:t>28.4</a:t>
                      </a:r>
                    </a:p>
                  </a:txBody>
                  <a:tcPr marL="9525" marR="9525" marT="9525" marB="0" anchor="ctr">
                    <a:lnT w="9525" cap="flat" cmpd="sng" algn="ctr">
                      <a:noFill/>
                      <a:prstDash val="solid"/>
                      <a:round/>
                      <a:headEnd type="none" w="med" len="med"/>
                      <a:tailEnd type="none" w="med" len="med"/>
                    </a:lnT>
                    <a:noFill/>
                  </a:tcPr>
                </a:tc>
                <a:extLst>
                  <a:ext uri="{0D108BD9-81ED-4DB2-BD59-A6C34878D82A}">
                    <a16:rowId xmlns:a16="http://schemas.microsoft.com/office/drawing/2014/main" val="10002"/>
                  </a:ext>
                </a:extLst>
              </a:tr>
              <a:tr h="288000">
                <a:tc>
                  <a:txBody>
                    <a:bodyPr/>
                    <a:lstStyle/>
                    <a:p>
                      <a:pPr marL="457200" lvl="1" indent="-457200" algn="l" rtl="0" fontAlgn="b"/>
                      <a:r>
                        <a:rPr sz="1000" b="0" i="0" u="none" strike="noStrike" dirty="0">
                          <a:solidFill>
                            <a:srgbClr val="006089"/>
                          </a:solidFill>
                          <a:latin typeface="Calibri"/>
                        </a:rPr>
                        <a:t>Investments in debt portfolio purchases</a:t>
                      </a:r>
                    </a:p>
                  </a:txBody>
                  <a:tcPr marL="9525" marR="9525" marT="9525" marB="0" anchor="ctr">
                    <a:noFill/>
                  </a:tcPr>
                </a:tc>
                <a:tc>
                  <a:txBody>
                    <a:bodyPr/>
                    <a:lstStyle/>
                    <a:p>
                      <a:pPr algn="r" rtl="0" fontAlgn="b"/>
                      <a:r>
                        <a:rPr lang="pl-PL" sz="1000" b="0" i="0" u="none" strike="noStrike" dirty="0">
                          <a:solidFill>
                            <a:srgbClr val="006089"/>
                          </a:solidFill>
                          <a:effectLst/>
                          <a:latin typeface="Calibri" panose="020F0502020204030204" pitchFamily="34" charset="0"/>
                        </a:rPr>
                        <a:t>59.8</a:t>
                      </a:r>
                    </a:p>
                  </a:txBody>
                  <a:tcPr marL="9525" marR="9525" marT="9525" marB="0" anchor="ctr">
                    <a:noFill/>
                  </a:tcPr>
                </a:tc>
                <a:tc>
                  <a:txBody>
                    <a:bodyPr/>
                    <a:lstStyle/>
                    <a:p>
                      <a:pPr algn="r" rtl="0" fontAlgn="b"/>
                      <a:r>
                        <a:rPr lang="pl-PL" sz="1000" b="0" i="0" u="none" strike="noStrike" dirty="0">
                          <a:solidFill>
                            <a:srgbClr val="006089"/>
                          </a:solidFill>
                          <a:effectLst/>
                          <a:latin typeface="Calibri" panose="020F0502020204030204" pitchFamily="34" charset="0"/>
                        </a:rPr>
                        <a:t>163.3</a:t>
                      </a:r>
                    </a:p>
                  </a:txBody>
                  <a:tcPr marL="9525" marR="9525" marT="9525" marB="0" anchor="ctr">
                    <a:noFill/>
                  </a:tcPr>
                </a:tc>
                <a:tc>
                  <a:txBody>
                    <a:bodyPr/>
                    <a:lstStyle/>
                    <a:p>
                      <a:pPr algn="r" rtl="0" fontAlgn="b"/>
                      <a:r>
                        <a:rPr lang="pl-PL" sz="1000" b="0" i="0" u="none" strike="noStrike" dirty="0">
                          <a:solidFill>
                            <a:srgbClr val="006089"/>
                          </a:solidFill>
                          <a:effectLst/>
                          <a:latin typeface="Calibri" panose="020F0502020204030204" pitchFamily="34" charset="0"/>
                        </a:rPr>
                        <a:t>198.5</a:t>
                      </a:r>
                    </a:p>
                  </a:txBody>
                  <a:tcPr marL="9525" marR="9525" marT="9525" marB="0" anchor="ctr">
                    <a:noFill/>
                  </a:tcPr>
                </a:tc>
                <a:tc>
                  <a:txBody>
                    <a:bodyPr/>
                    <a:lstStyle/>
                    <a:p>
                      <a:pPr algn="r" rtl="0" fontAlgn="b"/>
                      <a:r>
                        <a:rPr lang="pl-PL" sz="1000" b="0" i="0" u="none" strike="noStrike" dirty="0">
                          <a:solidFill>
                            <a:srgbClr val="006089"/>
                          </a:solidFill>
                          <a:effectLst/>
                          <a:latin typeface="Calibri" panose="020F0502020204030204" pitchFamily="34" charset="0"/>
                        </a:rPr>
                        <a:t>239.5</a:t>
                      </a:r>
                    </a:p>
                  </a:txBody>
                  <a:tcPr marL="9525" marR="9525" marT="9525" marB="0" anchor="ctr">
                    <a:noFill/>
                  </a:tcPr>
                </a:tc>
                <a:tc>
                  <a:txBody>
                    <a:bodyPr/>
                    <a:lstStyle/>
                    <a:p>
                      <a:pPr algn="r" rtl="0" fontAlgn="b"/>
                      <a:r>
                        <a:rPr lang="pl-PL" sz="1000" b="0" i="0" u="none" strike="noStrike" dirty="0">
                          <a:solidFill>
                            <a:srgbClr val="005D85"/>
                          </a:solidFill>
                          <a:effectLst/>
                          <a:latin typeface="Calibri" panose="020F0502020204030204" pitchFamily="34" charset="0"/>
                        </a:rPr>
                        <a:t>310.6</a:t>
                      </a:r>
                    </a:p>
                  </a:txBody>
                  <a:tcPr marL="9525" marR="9525" marT="9525" marB="0" anchor="ctr">
                    <a:noFill/>
                  </a:tcPr>
                </a:tc>
                <a:tc>
                  <a:txBody>
                    <a:bodyPr/>
                    <a:lstStyle/>
                    <a:p>
                      <a:pPr algn="r" rtl="0" fontAlgn="ctr"/>
                      <a:r>
                        <a:rPr lang="pl-PL" sz="1000" b="0" i="0" u="none" strike="noStrike" dirty="0">
                          <a:solidFill>
                            <a:srgbClr val="005D85"/>
                          </a:solidFill>
                          <a:effectLst/>
                          <a:latin typeface="Calibri" panose="020F0502020204030204" pitchFamily="34" charset="0"/>
                        </a:rPr>
                        <a:t>368.3</a:t>
                      </a:r>
                    </a:p>
                  </a:txBody>
                  <a:tcPr marL="9525" marR="9525" marT="9525" marB="0" anchor="ctr">
                    <a:noFill/>
                  </a:tcPr>
                </a:tc>
                <a:tc>
                  <a:txBody>
                    <a:bodyPr/>
                    <a:lstStyle/>
                    <a:p>
                      <a:pPr algn="r" rtl="0" fontAlgn="ctr"/>
                      <a:r>
                        <a:rPr lang="pl-PL" sz="1000" b="0" i="0" u="none" strike="noStrike" dirty="0">
                          <a:solidFill>
                            <a:srgbClr val="005D85"/>
                          </a:solidFill>
                          <a:effectLst/>
                          <a:latin typeface="Calibri" panose="020F0502020204030204" pitchFamily="34" charset="0"/>
                        </a:rPr>
                        <a:t>539.1</a:t>
                      </a:r>
                    </a:p>
                  </a:txBody>
                  <a:tcPr marL="9525" marR="9525" marT="9525" marB="0" anchor="ctr">
                    <a:noFill/>
                  </a:tcPr>
                </a:tc>
                <a:extLst>
                  <a:ext uri="{0D108BD9-81ED-4DB2-BD59-A6C34878D82A}">
                    <a16:rowId xmlns:a16="http://schemas.microsoft.com/office/drawing/2014/main" val="10003"/>
                  </a:ext>
                </a:extLst>
              </a:tr>
              <a:tr h="288000">
                <a:tc>
                  <a:txBody>
                    <a:bodyPr/>
                    <a:lstStyle/>
                    <a:p>
                      <a:pPr marL="457200" lvl="1" indent="-457200" algn="l" rtl="0" fontAlgn="b"/>
                      <a:r>
                        <a:rPr lang="pl-PL" sz="1000" b="0" i="0" u="none" strike="noStrike" err="1">
                          <a:solidFill>
                            <a:srgbClr val="006089"/>
                          </a:solidFill>
                          <a:latin typeface="Calibri"/>
                        </a:rPr>
                        <a:t>Other</a:t>
                      </a:r>
                      <a:r>
                        <a:rPr lang="pl-PL" sz="1000" b="0" i="0" u="none" strike="noStrike">
                          <a:solidFill>
                            <a:srgbClr val="006089"/>
                          </a:solidFill>
                          <a:latin typeface="Calibri"/>
                        </a:rPr>
                        <a:t> assets</a:t>
                      </a:r>
                      <a:endParaRPr sz="1000" b="0" i="0" u="none" strike="noStrike" dirty="0">
                        <a:solidFill>
                          <a:srgbClr val="006089"/>
                        </a:solidFill>
                        <a:latin typeface="Calibri"/>
                      </a:endParaRPr>
                    </a:p>
                  </a:txBody>
                  <a:tcPr marL="9525" marR="9525" marT="9525" marB="0" anchor="ctr">
                    <a:lnB w="9525"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7.6</a:t>
                      </a:r>
                    </a:p>
                  </a:txBody>
                  <a:tcPr marL="9525" marR="9525" marT="9525" marB="0" anchor="ctr">
                    <a:lnB w="9525"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10.4</a:t>
                      </a:r>
                    </a:p>
                  </a:txBody>
                  <a:tcPr marL="9525" marR="9525" marT="9525" marB="0" anchor="ctr">
                    <a:lnB w="9525"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12.6</a:t>
                      </a:r>
                    </a:p>
                  </a:txBody>
                  <a:tcPr marL="9525" marR="9525" marT="9525" marB="0" anchor="ctr">
                    <a:lnB w="9525"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16.7</a:t>
                      </a:r>
                    </a:p>
                  </a:txBody>
                  <a:tcPr marL="9525" marR="9525" marT="9525" marB="0" anchor="ctr">
                    <a:lnB w="9525"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18.1</a:t>
                      </a:r>
                    </a:p>
                  </a:txBody>
                  <a:tcPr marL="9525" marR="9525" marT="9525" marB="0" anchor="ctr">
                    <a:lnB w="9525" cap="flat" cmpd="sng" algn="ctr">
                      <a:noFill/>
                      <a:prstDash val="solid"/>
                      <a:round/>
                      <a:headEnd type="none" w="med" len="med"/>
                      <a:tailEnd type="none" w="med" len="med"/>
                    </a:lnB>
                    <a:noFill/>
                  </a:tcPr>
                </a:tc>
                <a:tc>
                  <a:txBody>
                    <a:bodyPr/>
                    <a:lstStyle/>
                    <a:p>
                      <a:pPr algn="r" rtl="0" fontAlgn="ctr"/>
                      <a:r>
                        <a:rPr lang="pl-PL" sz="1000" b="0" i="0" u="none" strike="noStrike" dirty="0">
                          <a:solidFill>
                            <a:srgbClr val="005D85"/>
                          </a:solidFill>
                          <a:effectLst/>
                          <a:latin typeface="Calibri" panose="020F0502020204030204" pitchFamily="34" charset="0"/>
                        </a:rPr>
                        <a:t>17.0</a:t>
                      </a:r>
                    </a:p>
                  </a:txBody>
                  <a:tcPr marL="9525" marR="9525" marT="9525" marB="0" anchor="ctr">
                    <a:lnB w="9525" cap="flat" cmpd="sng" algn="ctr">
                      <a:noFill/>
                      <a:prstDash val="solid"/>
                      <a:round/>
                      <a:headEnd type="none" w="med" len="med"/>
                      <a:tailEnd type="none" w="med" len="med"/>
                    </a:lnB>
                    <a:noFill/>
                  </a:tcPr>
                </a:tc>
                <a:tc>
                  <a:txBody>
                    <a:bodyPr/>
                    <a:lstStyle/>
                    <a:p>
                      <a:pPr algn="r" rtl="0" fontAlgn="ctr"/>
                      <a:r>
                        <a:rPr lang="pl-PL" sz="1000" b="0" i="0" u="none" strike="noStrike" dirty="0">
                          <a:solidFill>
                            <a:srgbClr val="005D85"/>
                          </a:solidFill>
                          <a:effectLst/>
                          <a:latin typeface="Calibri" panose="020F0502020204030204" pitchFamily="34" charset="0"/>
                        </a:rPr>
                        <a:t>22.2</a:t>
                      </a:r>
                    </a:p>
                  </a:txBody>
                  <a:tcPr marL="9525" marR="9525" marT="9525" marB="0" anchor="ctr">
                    <a:lnB w="9525"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288000">
                <a:tc>
                  <a:txBody>
                    <a:bodyPr/>
                    <a:lstStyle/>
                    <a:p>
                      <a:pPr algn="l" rtl="0" fontAlgn="b"/>
                      <a:r>
                        <a:rPr sz="1000" b="1" i="0" u="none" strike="noStrike" dirty="0">
                          <a:solidFill>
                            <a:srgbClr val="006089"/>
                          </a:solidFill>
                          <a:latin typeface="Calibri"/>
                        </a:rPr>
                        <a:t>Total assets</a:t>
                      </a:r>
                    </a:p>
                  </a:txBody>
                  <a:tcPr marL="9525" marR="9525" marT="9525" marB="0" anchor="ctr">
                    <a:lnT w="9525"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noFill/>
                  </a:tcPr>
                </a:tc>
                <a:tc>
                  <a:txBody>
                    <a:bodyPr/>
                    <a:lstStyle/>
                    <a:p>
                      <a:pPr algn="r" rtl="0" fontAlgn="b"/>
                      <a:r>
                        <a:rPr lang="pl-PL" sz="1000" b="1" i="0" u="none" strike="noStrike" dirty="0">
                          <a:solidFill>
                            <a:srgbClr val="006089"/>
                          </a:solidFill>
                          <a:effectLst/>
                          <a:latin typeface="Calibri" panose="020F0502020204030204" pitchFamily="34" charset="0"/>
                        </a:rPr>
                        <a:t>72.2</a:t>
                      </a:r>
                    </a:p>
                  </a:txBody>
                  <a:tcPr marL="9525" marR="9525" marT="9525" marB="0" anchor="ctr">
                    <a:lnT w="9525"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noFill/>
                  </a:tcPr>
                </a:tc>
                <a:tc>
                  <a:txBody>
                    <a:bodyPr/>
                    <a:lstStyle/>
                    <a:p>
                      <a:pPr algn="r" rtl="0" fontAlgn="b"/>
                      <a:r>
                        <a:rPr lang="pl-PL" sz="1000" b="1" i="0" u="none" strike="noStrike" dirty="0">
                          <a:solidFill>
                            <a:srgbClr val="006089"/>
                          </a:solidFill>
                          <a:effectLst/>
                          <a:latin typeface="Calibri" panose="020F0502020204030204" pitchFamily="34" charset="0"/>
                        </a:rPr>
                        <a:t>181.9</a:t>
                      </a:r>
                    </a:p>
                  </a:txBody>
                  <a:tcPr marL="9525" marR="9525" marT="9525" marB="0" anchor="ctr">
                    <a:lnT w="9525"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noFill/>
                  </a:tcPr>
                </a:tc>
                <a:tc>
                  <a:txBody>
                    <a:bodyPr/>
                    <a:lstStyle/>
                    <a:p>
                      <a:pPr algn="r" rtl="0" fontAlgn="b"/>
                      <a:r>
                        <a:rPr lang="pl-PL" sz="1000" b="1" i="0" u="none" strike="noStrike" dirty="0">
                          <a:solidFill>
                            <a:srgbClr val="006089"/>
                          </a:solidFill>
                          <a:effectLst/>
                          <a:latin typeface="Calibri" panose="020F0502020204030204" pitchFamily="34" charset="0"/>
                        </a:rPr>
                        <a:t>220.8</a:t>
                      </a:r>
                    </a:p>
                  </a:txBody>
                  <a:tcPr marL="9525" marR="9525" marT="9525" marB="0" anchor="ctr">
                    <a:lnT w="9525"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noFill/>
                  </a:tcPr>
                </a:tc>
                <a:tc>
                  <a:txBody>
                    <a:bodyPr/>
                    <a:lstStyle/>
                    <a:p>
                      <a:pPr algn="r" rtl="0" fontAlgn="b"/>
                      <a:r>
                        <a:rPr lang="pl-PL" sz="1000" b="1" i="0" u="none" strike="noStrike" dirty="0">
                          <a:solidFill>
                            <a:srgbClr val="006089"/>
                          </a:solidFill>
                          <a:effectLst/>
                          <a:latin typeface="Calibri" panose="020F0502020204030204" pitchFamily="34" charset="0"/>
                        </a:rPr>
                        <a:t>264.3</a:t>
                      </a:r>
                    </a:p>
                  </a:txBody>
                  <a:tcPr marL="9525" marR="9525" marT="9525" marB="0" anchor="ctr">
                    <a:lnT w="9525"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noFill/>
                  </a:tcPr>
                </a:tc>
                <a:tc>
                  <a:txBody>
                    <a:bodyPr/>
                    <a:lstStyle/>
                    <a:p>
                      <a:pPr algn="r" rtl="0" fontAlgn="b"/>
                      <a:r>
                        <a:rPr lang="pl-PL" sz="1000" b="1" i="0" u="none" strike="noStrike" dirty="0">
                          <a:solidFill>
                            <a:srgbClr val="005D85"/>
                          </a:solidFill>
                          <a:effectLst/>
                          <a:latin typeface="Calibri" panose="020F0502020204030204" pitchFamily="34" charset="0"/>
                        </a:rPr>
                        <a:t>344.7</a:t>
                      </a:r>
                    </a:p>
                  </a:txBody>
                  <a:tcPr marL="9525" marR="9525" marT="9525" marB="0" anchor="ctr">
                    <a:lnT w="9525"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noFill/>
                  </a:tcPr>
                </a:tc>
                <a:tc>
                  <a:txBody>
                    <a:bodyPr/>
                    <a:lstStyle/>
                    <a:p>
                      <a:pPr algn="r" rtl="0" fontAlgn="ctr"/>
                      <a:r>
                        <a:rPr lang="pl-PL" sz="1000" b="1" i="0" u="none" strike="noStrike" dirty="0">
                          <a:solidFill>
                            <a:srgbClr val="006089"/>
                          </a:solidFill>
                          <a:effectLst/>
                          <a:latin typeface="Calibri" panose="020F0502020204030204" pitchFamily="34" charset="0"/>
                        </a:rPr>
                        <a:t>417.3</a:t>
                      </a:r>
                    </a:p>
                  </a:txBody>
                  <a:tcPr marL="9525" marR="9525" marT="9525" marB="0" anchor="ctr">
                    <a:lnT w="9525"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noFill/>
                  </a:tcPr>
                </a:tc>
                <a:tc>
                  <a:txBody>
                    <a:bodyPr/>
                    <a:lstStyle/>
                    <a:p>
                      <a:pPr algn="r" rtl="0" fontAlgn="ctr"/>
                      <a:r>
                        <a:rPr lang="pl-PL" sz="1000" b="1" i="0" u="none" strike="noStrike" dirty="0">
                          <a:solidFill>
                            <a:srgbClr val="006089"/>
                          </a:solidFill>
                          <a:effectLst/>
                          <a:latin typeface="Calibri" panose="020F0502020204030204" pitchFamily="34" charset="0"/>
                        </a:rPr>
                        <a:t>589.7</a:t>
                      </a:r>
                    </a:p>
                  </a:txBody>
                  <a:tcPr marL="9525" marR="9525" marT="9525" marB="0" anchor="ctr">
                    <a:lnT w="9525"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noFill/>
                  </a:tcPr>
                </a:tc>
                <a:extLst>
                  <a:ext uri="{0D108BD9-81ED-4DB2-BD59-A6C34878D82A}">
                    <a16:rowId xmlns:a16="http://schemas.microsoft.com/office/drawing/2014/main" val="10005"/>
                  </a:ext>
                </a:extLst>
              </a:tr>
              <a:tr h="288000">
                <a:tc>
                  <a:txBody>
                    <a:bodyPr/>
                    <a:lstStyle/>
                    <a:p>
                      <a:pPr algn="l" rtl="0" fontAlgn="b"/>
                      <a:r>
                        <a:rPr sz="1000" b="1" i="0" u="none" strike="noStrike">
                          <a:solidFill>
                            <a:srgbClr val="006089"/>
                          </a:solidFill>
                          <a:latin typeface="Calibri"/>
                        </a:rPr>
                        <a:t>Equity</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29.6</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54.2</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72.2</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94.5</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133.0</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ctr"/>
                      <a:r>
                        <a:rPr lang="pl-PL" sz="1000" b="1" i="0" u="none" strike="noStrike" dirty="0">
                          <a:solidFill>
                            <a:srgbClr val="006089"/>
                          </a:solidFill>
                          <a:effectLst/>
                          <a:latin typeface="Calibri" panose="020F0502020204030204" pitchFamily="34" charset="0"/>
                        </a:rPr>
                        <a:t>178.3</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tc>
                  <a:txBody>
                    <a:bodyPr/>
                    <a:lstStyle/>
                    <a:p>
                      <a:pPr algn="r" rtl="0" fontAlgn="ctr"/>
                      <a:r>
                        <a:rPr lang="pl-PL" sz="1000" b="1" i="0" u="none" strike="noStrike" dirty="0">
                          <a:solidFill>
                            <a:srgbClr val="005D85"/>
                          </a:solidFill>
                          <a:effectLst/>
                          <a:latin typeface="Calibri" panose="020F0502020204030204" pitchFamily="34" charset="0"/>
                        </a:rPr>
                        <a:t>218.3</a:t>
                      </a:r>
                    </a:p>
                  </a:txBody>
                  <a:tcPr marL="9525" marR="9525" marT="9525" marB="0" anchor="ctr">
                    <a:lnT w="19050" cap="flat" cmpd="sng" algn="ctr">
                      <a:solidFill>
                        <a:srgbClr val="006089"/>
                      </a:solidFill>
                      <a:prstDash val="solid"/>
                      <a:round/>
                      <a:headEnd type="none" w="med" len="med"/>
                      <a:tailEnd type="none" w="med" len="med"/>
                    </a:lnT>
                    <a:solidFill>
                      <a:schemeClr val="bg2">
                        <a:lumMod val="95000"/>
                      </a:schemeClr>
                    </a:solidFill>
                  </a:tcPr>
                </a:tc>
                <a:extLst>
                  <a:ext uri="{0D108BD9-81ED-4DB2-BD59-A6C34878D82A}">
                    <a16:rowId xmlns:a16="http://schemas.microsoft.com/office/drawing/2014/main" val="10006"/>
                  </a:ext>
                </a:extLst>
              </a:tr>
              <a:tr h="288000">
                <a:tc>
                  <a:txBody>
                    <a:bodyPr/>
                    <a:lstStyle/>
                    <a:p>
                      <a:pPr lvl="1" algn="l" rtl="0" fontAlgn="b"/>
                      <a:r>
                        <a:rPr sz="1000" b="0" i="0" u="none" strike="noStrike">
                          <a:solidFill>
                            <a:srgbClr val="006089"/>
                          </a:solidFill>
                          <a:latin typeface="Calibri"/>
                        </a:rPr>
                        <a:t>including: Retained earnings</a:t>
                      </a:r>
                    </a:p>
                  </a:txBody>
                  <a:tcPr marL="9525" marR="9525" marT="9525" marB="0" anchor="ctr">
                    <a:lnB w="6350"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24.2</a:t>
                      </a:r>
                    </a:p>
                  </a:txBody>
                  <a:tcPr marL="9525" marR="9525" marT="9525" marB="0" anchor="ctr">
                    <a:lnB w="6350"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30.1</a:t>
                      </a:r>
                    </a:p>
                  </a:txBody>
                  <a:tcPr marL="9525" marR="9525" marT="9525" marB="0" anchor="ctr">
                    <a:lnB w="6350"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48.5</a:t>
                      </a:r>
                    </a:p>
                  </a:txBody>
                  <a:tcPr marL="9525" marR="9525" marT="9525" marB="0" anchor="ctr">
                    <a:lnB w="6350"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70.7</a:t>
                      </a:r>
                    </a:p>
                  </a:txBody>
                  <a:tcPr marL="9525" marR="9525" marT="9525" marB="0" anchor="ctr">
                    <a:lnB w="6350"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5D85"/>
                          </a:solidFill>
                          <a:effectLst/>
                          <a:latin typeface="Calibri" panose="020F0502020204030204" pitchFamily="34" charset="0"/>
                        </a:rPr>
                        <a:t>105.2</a:t>
                      </a:r>
                    </a:p>
                  </a:txBody>
                  <a:tcPr marL="9525" marR="9525" marT="9525" marB="0" anchor="ctr">
                    <a:lnB w="6350" cap="flat" cmpd="sng" algn="ctr">
                      <a:noFill/>
                      <a:prstDash val="solid"/>
                      <a:round/>
                      <a:headEnd type="none" w="med" len="med"/>
                      <a:tailEnd type="none" w="med" len="med"/>
                    </a:lnB>
                    <a:noFill/>
                  </a:tcPr>
                </a:tc>
                <a:tc>
                  <a:txBody>
                    <a:bodyPr/>
                    <a:lstStyle/>
                    <a:p>
                      <a:pPr algn="r" rtl="0" fontAlgn="ctr"/>
                      <a:r>
                        <a:rPr lang="pl-PL" sz="1000" b="0" i="0" u="none" strike="noStrike" dirty="0">
                          <a:solidFill>
                            <a:srgbClr val="006089"/>
                          </a:solidFill>
                          <a:effectLst/>
                          <a:latin typeface="Calibri" panose="020F0502020204030204" pitchFamily="34" charset="0"/>
                        </a:rPr>
                        <a:t>145.7</a:t>
                      </a:r>
                    </a:p>
                  </a:txBody>
                  <a:tcPr marL="9525" marR="9525" marT="9525" marB="0" anchor="ctr">
                    <a:lnB w="6350" cap="flat" cmpd="sng" algn="ctr">
                      <a:noFill/>
                      <a:prstDash val="solid"/>
                      <a:round/>
                      <a:headEnd type="none" w="med" len="med"/>
                      <a:tailEnd type="none" w="med" len="med"/>
                    </a:lnB>
                    <a:noFill/>
                  </a:tcPr>
                </a:tc>
                <a:tc>
                  <a:txBody>
                    <a:bodyPr/>
                    <a:lstStyle/>
                    <a:p>
                      <a:pPr algn="r" rtl="0" fontAlgn="ctr"/>
                      <a:r>
                        <a:rPr lang="pl-PL" sz="1000" b="0" i="0" u="none" strike="noStrike" dirty="0">
                          <a:solidFill>
                            <a:srgbClr val="005D85"/>
                          </a:solidFill>
                          <a:effectLst/>
                          <a:latin typeface="Calibri" panose="020F0502020204030204" pitchFamily="34" charset="0"/>
                        </a:rPr>
                        <a:t>179.9</a:t>
                      </a:r>
                    </a:p>
                  </a:txBody>
                  <a:tcPr marL="9525" marR="9525" marT="9525" marB="0" anchor="ctr">
                    <a:lnB w="635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288000">
                <a:tc>
                  <a:txBody>
                    <a:bodyPr/>
                    <a:lstStyle/>
                    <a:p>
                      <a:pPr algn="l" rtl="0" fontAlgn="b"/>
                      <a:r>
                        <a:rPr sz="1000" b="1" i="0" u="none" strike="noStrike">
                          <a:solidFill>
                            <a:srgbClr val="006089"/>
                          </a:solidFill>
                          <a:latin typeface="Calibri"/>
                        </a:rPr>
                        <a:t>Liabilities</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42.6</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127.8</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148.6</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169.8</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211.7</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ctr"/>
                      <a:r>
                        <a:rPr lang="pl-PL" sz="1000" b="1" i="0" u="none" strike="noStrike" dirty="0">
                          <a:solidFill>
                            <a:srgbClr val="006089"/>
                          </a:solidFill>
                          <a:effectLst/>
                          <a:latin typeface="Calibri" panose="020F0502020204030204" pitchFamily="34" charset="0"/>
                        </a:rPr>
                        <a:t>239.0</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ctr"/>
                      <a:r>
                        <a:rPr lang="pl-PL" sz="1000" b="1" i="0" u="none" strike="noStrike" dirty="0">
                          <a:solidFill>
                            <a:srgbClr val="006089"/>
                          </a:solidFill>
                          <a:effectLst/>
                          <a:latin typeface="Calibri" panose="020F0502020204030204" pitchFamily="34" charset="0"/>
                        </a:rPr>
                        <a:t>371.5</a:t>
                      </a:r>
                    </a:p>
                  </a:txBody>
                  <a:tcPr marL="9525" marR="9525" marT="9525" marB="0" anchor="ctr">
                    <a:lnT w="6350" cap="flat" cmpd="sng" algn="ctr">
                      <a:noFill/>
                      <a:prstDash val="solid"/>
                      <a:round/>
                      <a:headEnd type="none" w="med" len="med"/>
                      <a:tailEnd type="none" w="med" len="med"/>
                    </a:lnT>
                    <a:solidFill>
                      <a:schemeClr val="bg2">
                        <a:lumMod val="95000"/>
                      </a:schemeClr>
                    </a:solidFill>
                  </a:tcPr>
                </a:tc>
                <a:extLst>
                  <a:ext uri="{0D108BD9-81ED-4DB2-BD59-A6C34878D82A}">
                    <a16:rowId xmlns:a16="http://schemas.microsoft.com/office/drawing/2014/main" val="10008"/>
                  </a:ext>
                </a:extLst>
              </a:tr>
              <a:tr h="288000">
                <a:tc>
                  <a:txBody>
                    <a:bodyPr/>
                    <a:lstStyle/>
                    <a:p>
                      <a:pPr lvl="1" algn="l" rtl="0" fontAlgn="b"/>
                      <a:r>
                        <a:rPr sz="1000" b="0" i="0" u="none" strike="noStrike">
                          <a:solidFill>
                            <a:srgbClr val="006089"/>
                          </a:solidFill>
                          <a:latin typeface="Calibri"/>
                        </a:rPr>
                        <a:t>including: Borrowings and leases</a:t>
                      </a:r>
                    </a:p>
                  </a:txBody>
                  <a:tcPr marL="9525" marR="9525" marT="9525" marB="0" anchor="ctr">
                    <a:noFill/>
                  </a:tcPr>
                </a:tc>
                <a:tc>
                  <a:txBody>
                    <a:bodyPr/>
                    <a:lstStyle/>
                    <a:p>
                      <a:pPr algn="r" rtl="0" fontAlgn="b"/>
                      <a:r>
                        <a:rPr lang="pl-PL" sz="1000" b="0" i="0" u="none" strike="noStrike" dirty="0">
                          <a:solidFill>
                            <a:srgbClr val="006089"/>
                          </a:solidFill>
                          <a:effectLst/>
                          <a:latin typeface="Calibri" panose="020F0502020204030204" pitchFamily="34" charset="0"/>
                        </a:rPr>
                        <a:t>5.7</a:t>
                      </a:r>
                    </a:p>
                  </a:txBody>
                  <a:tcPr marL="9525" marR="9525" marT="9525" marB="0" anchor="ctr">
                    <a:noFill/>
                  </a:tcPr>
                </a:tc>
                <a:tc>
                  <a:txBody>
                    <a:bodyPr/>
                    <a:lstStyle/>
                    <a:p>
                      <a:pPr algn="r" rtl="0" fontAlgn="b"/>
                      <a:r>
                        <a:rPr lang="pl-PL" sz="1000" b="0" i="0" u="none" strike="noStrike" dirty="0">
                          <a:solidFill>
                            <a:srgbClr val="006089"/>
                          </a:solidFill>
                          <a:effectLst/>
                          <a:latin typeface="Calibri" panose="020F0502020204030204" pitchFamily="34" charset="0"/>
                        </a:rPr>
                        <a:t>26.8</a:t>
                      </a:r>
                    </a:p>
                  </a:txBody>
                  <a:tcPr marL="9525" marR="9525" marT="9525" marB="0" anchor="ctr">
                    <a:noFill/>
                  </a:tcPr>
                </a:tc>
                <a:tc>
                  <a:txBody>
                    <a:bodyPr/>
                    <a:lstStyle/>
                    <a:p>
                      <a:pPr algn="r" rtl="0" fontAlgn="b"/>
                      <a:r>
                        <a:rPr lang="pl-PL" sz="1000" b="0" i="0" u="none" strike="noStrike" dirty="0">
                          <a:solidFill>
                            <a:srgbClr val="006089"/>
                          </a:solidFill>
                          <a:effectLst/>
                          <a:latin typeface="Calibri" panose="020F0502020204030204" pitchFamily="34" charset="0"/>
                        </a:rPr>
                        <a:t>38.4</a:t>
                      </a:r>
                    </a:p>
                  </a:txBody>
                  <a:tcPr marL="9525" marR="9525" marT="9525" marB="0" anchor="ctr">
                    <a:noFill/>
                  </a:tcPr>
                </a:tc>
                <a:tc>
                  <a:txBody>
                    <a:bodyPr/>
                    <a:lstStyle/>
                    <a:p>
                      <a:pPr algn="r" rtl="0" fontAlgn="b"/>
                      <a:r>
                        <a:rPr lang="pl-PL" sz="1000" b="0" i="0" u="none" strike="noStrike" dirty="0">
                          <a:solidFill>
                            <a:srgbClr val="006089"/>
                          </a:solidFill>
                          <a:effectLst/>
                          <a:latin typeface="Calibri" panose="020F0502020204030204" pitchFamily="34" charset="0"/>
                        </a:rPr>
                        <a:t>25.7</a:t>
                      </a:r>
                    </a:p>
                  </a:txBody>
                  <a:tcPr marL="9525" marR="9525" marT="9525" marB="0" anchor="ctr">
                    <a:noFill/>
                  </a:tcPr>
                </a:tc>
                <a:tc>
                  <a:txBody>
                    <a:bodyPr/>
                    <a:lstStyle/>
                    <a:p>
                      <a:pPr algn="r" rtl="0" fontAlgn="b"/>
                      <a:r>
                        <a:rPr lang="pl-PL" sz="1000" b="0" i="0" u="none" strike="noStrike" dirty="0">
                          <a:solidFill>
                            <a:srgbClr val="005D85"/>
                          </a:solidFill>
                          <a:effectLst/>
                          <a:latin typeface="Calibri" panose="020F0502020204030204" pitchFamily="34" charset="0"/>
                        </a:rPr>
                        <a:t>79.4</a:t>
                      </a:r>
                    </a:p>
                  </a:txBody>
                  <a:tcPr marL="9525" marR="9525" marT="9525" marB="0" anchor="ctr">
                    <a:noFill/>
                  </a:tcPr>
                </a:tc>
                <a:tc>
                  <a:txBody>
                    <a:bodyPr/>
                    <a:lstStyle/>
                    <a:p>
                      <a:pPr algn="r" rtl="0" fontAlgn="ctr"/>
                      <a:r>
                        <a:rPr lang="pl-PL" sz="1000" b="0" i="0" u="none" strike="noStrike" dirty="0">
                          <a:solidFill>
                            <a:srgbClr val="006089"/>
                          </a:solidFill>
                          <a:effectLst/>
                          <a:latin typeface="Calibri" panose="020F0502020204030204" pitchFamily="34" charset="0"/>
                        </a:rPr>
                        <a:t>55.8</a:t>
                      </a:r>
                    </a:p>
                  </a:txBody>
                  <a:tcPr marL="9525" marR="9525" marT="9525" marB="0" anchor="ctr">
                    <a:noFill/>
                  </a:tcPr>
                </a:tc>
                <a:tc>
                  <a:txBody>
                    <a:bodyPr/>
                    <a:lstStyle/>
                    <a:p>
                      <a:pPr algn="r" rtl="0" fontAlgn="ctr"/>
                      <a:r>
                        <a:rPr lang="pl-PL" sz="1000" b="0" i="0" u="none" strike="noStrike" dirty="0">
                          <a:solidFill>
                            <a:srgbClr val="006089"/>
                          </a:solidFill>
                          <a:effectLst/>
                          <a:latin typeface="Calibri" panose="020F0502020204030204" pitchFamily="34" charset="0"/>
                        </a:rPr>
                        <a:t>68.5</a:t>
                      </a:r>
                    </a:p>
                  </a:txBody>
                  <a:tcPr marL="9525" marR="9525" marT="9525" marB="0" anchor="ctr">
                    <a:noFill/>
                  </a:tcPr>
                </a:tc>
                <a:extLst>
                  <a:ext uri="{0D108BD9-81ED-4DB2-BD59-A6C34878D82A}">
                    <a16:rowId xmlns:a16="http://schemas.microsoft.com/office/drawing/2014/main" val="10009"/>
                  </a:ext>
                </a:extLst>
              </a:tr>
              <a:tr h="288000">
                <a:tc>
                  <a:txBody>
                    <a:bodyPr/>
                    <a:lstStyle/>
                    <a:p>
                      <a:pPr lvl="1" algn="l" rtl="0" fontAlgn="b"/>
                      <a:r>
                        <a:rPr sz="1000" b="0" i="0" u="none" strike="noStrike">
                          <a:solidFill>
                            <a:srgbClr val="006089"/>
                          </a:solidFill>
                          <a:latin typeface="Calibri"/>
                        </a:rPr>
                        <a:t>Bonds</a:t>
                      </a:r>
                    </a:p>
                  </a:txBody>
                  <a:tcPr marL="9525" marR="9525" marT="9525" marB="0" anchor="ctr">
                    <a:lnB w="6350"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22.0</a:t>
                      </a:r>
                    </a:p>
                  </a:txBody>
                  <a:tcPr marL="9525" marR="9525" marT="9525" marB="0" anchor="ctr">
                    <a:lnB w="6350"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81.6</a:t>
                      </a:r>
                    </a:p>
                  </a:txBody>
                  <a:tcPr marL="9525" marR="9525" marT="9525" marB="0" anchor="ctr">
                    <a:lnB w="6350"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97.1</a:t>
                      </a:r>
                    </a:p>
                  </a:txBody>
                  <a:tcPr marL="9525" marR="9525" marT="9525" marB="0" anchor="ctr">
                    <a:lnB w="6350"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6089"/>
                          </a:solidFill>
                          <a:effectLst/>
                          <a:latin typeface="Calibri" panose="020F0502020204030204" pitchFamily="34" charset="0"/>
                        </a:rPr>
                        <a:t>130.6</a:t>
                      </a:r>
                    </a:p>
                  </a:txBody>
                  <a:tcPr marL="9525" marR="9525" marT="9525" marB="0" anchor="ctr">
                    <a:lnB w="6350" cap="flat" cmpd="sng" algn="ctr">
                      <a:noFill/>
                      <a:prstDash val="solid"/>
                      <a:round/>
                      <a:headEnd type="none" w="med" len="med"/>
                      <a:tailEnd type="none" w="med" len="med"/>
                    </a:lnB>
                    <a:noFill/>
                  </a:tcPr>
                </a:tc>
                <a:tc>
                  <a:txBody>
                    <a:bodyPr/>
                    <a:lstStyle/>
                    <a:p>
                      <a:pPr algn="r" rtl="0" fontAlgn="b"/>
                      <a:r>
                        <a:rPr lang="pl-PL" sz="1000" b="0" i="0" u="none" strike="noStrike" dirty="0">
                          <a:solidFill>
                            <a:srgbClr val="005D85"/>
                          </a:solidFill>
                          <a:effectLst/>
                          <a:latin typeface="Calibri" panose="020F0502020204030204" pitchFamily="34" charset="0"/>
                        </a:rPr>
                        <a:t>111.3</a:t>
                      </a:r>
                    </a:p>
                  </a:txBody>
                  <a:tcPr marL="9525" marR="9525" marT="9525" marB="0" anchor="ctr">
                    <a:lnB w="6350" cap="flat" cmpd="sng" algn="ctr">
                      <a:noFill/>
                      <a:prstDash val="solid"/>
                      <a:round/>
                      <a:headEnd type="none" w="med" len="med"/>
                      <a:tailEnd type="none" w="med" len="med"/>
                    </a:lnB>
                    <a:noFill/>
                  </a:tcPr>
                </a:tc>
                <a:tc>
                  <a:txBody>
                    <a:bodyPr/>
                    <a:lstStyle/>
                    <a:p>
                      <a:pPr algn="r" rtl="0" fontAlgn="ctr"/>
                      <a:r>
                        <a:rPr lang="pl-PL" sz="1000" b="0" i="0" u="none" strike="noStrike" dirty="0">
                          <a:solidFill>
                            <a:srgbClr val="006089"/>
                          </a:solidFill>
                          <a:effectLst/>
                          <a:latin typeface="Calibri" panose="020F0502020204030204" pitchFamily="34" charset="0"/>
                        </a:rPr>
                        <a:t>157.4</a:t>
                      </a:r>
                    </a:p>
                  </a:txBody>
                  <a:tcPr marL="9525" marR="9525" marT="9525" marB="0" anchor="ctr">
                    <a:lnB w="6350" cap="flat" cmpd="sng" algn="ctr">
                      <a:noFill/>
                      <a:prstDash val="solid"/>
                      <a:round/>
                      <a:headEnd type="none" w="med" len="med"/>
                      <a:tailEnd type="none" w="med" len="med"/>
                    </a:lnB>
                    <a:noFill/>
                  </a:tcPr>
                </a:tc>
                <a:tc>
                  <a:txBody>
                    <a:bodyPr/>
                    <a:lstStyle/>
                    <a:p>
                      <a:pPr algn="r" rtl="0" fontAlgn="ctr"/>
                      <a:r>
                        <a:rPr lang="pl-PL" sz="1000" b="0" i="0" u="none" strike="noStrike" dirty="0">
                          <a:solidFill>
                            <a:srgbClr val="006089"/>
                          </a:solidFill>
                          <a:effectLst/>
                          <a:latin typeface="Calibri" panose="020F0502020204030204" pitchFamily="34" charset="0"/>
                        </a:rPr>
                        <a:t>274.8</a:t>
                      </a:r>
                    </a:p>
                  </a:txBody>
                  <a:tcPr marL="9525" marR="9525" marT="9525" marB="0" anchor="ctr">
                    <a:lnB w="635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288000">
                <a:tc>
                  <a:txBody>
                    <a:bodyPr/>
                    <a:lstStyle/>
                    <a:p>
                      <a:pPr algn="l" rtl="0" fontAlgn="b"/>
                      <a:r>
                        <a:rPr sz="1000" b="1" i="0" u="none" strike="noStrike">
                          <a:solidFill>
                            <a:srgbClr val="006089"/>
                          </a:solidFill>
                          <a:latin typeface="Calibri"/>
                        </a:rPr>
                        <a:t>Total equity and liabilities</a:t>
                      </a:r>
                    </a:p>
                  </a:txBody>
                  <a:tcPr marL="9525" marR="9525" marT="9525" marB="0" anchor="ctr">
                    <a:lnT w="6350"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72.2</a:t>
                      </a:r>
                    </a:p>
                  </a:txBody>
                  <a:tcPr marL="9525" marR="9525" marT="9525" marB="0" anchor="ctr">
                    <a:lnT w="6350"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181.9</a:t>
                      </a:r>
                    </a:p>
                  </a:txBody>
                  <a:tcPr marL="9525" marR="9525" marT="9525" marB="0" anchor="ctr">
                    <a:lnT w="6350"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220.8</a:t>
                      </a:r>
                    </a:p>
                  </a:txBody>
                  <a:tcPr marL="9525" marR="9525" marT="9525" marB="0" anchor="ctr">
                    <a:lnT w="6350"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264.3</a:t>
                      </a:r>
                    </a:p>
                  </a:txBody>
                  <a:tcPr marL="9525" marR="9525" marT="9525" marB="0" anchor="ctr">
                    <a:lnT w="6350"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344.7</a:t>
                      </a:r>
                    </a:p>
                  </a:txBody>
                  <a:tcPr marL="9525" marR="9525" marT="9525" marB="0" anchor="ctr">
                    <a:lnT w="6350"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solidFill>
                      <a:schemeClr val="bg2">
                        <a:lumMod val="95000"/>
                      </a:schemeClr>
                    </a:solidFill>
                  </a:tcPr>
                </a:tc>
                <a:tc>
                  <a:txBody>
                    <a:bodyPr/>
                    <a:lstStyle/>
                    <a:p>
                      <a:pPr algn="r" rtl="0" fontAlgn="ctr"/>
                      <a:r>
                        <a:rPr lang="pl-PL" sz="1000" b="1" i="0" u="none" strike="noStrike" dirty="0">
                          <a:solidFill>
                            <a:srgbClr val="006089"/>
                          </a:solidFill>
                          <a:effectLst/>
                          <a:latin typeface="Calibri" panose="020F0502020204030204" pitchFamily="34" charset="0"/>
                        </a:rPr>
                        <a:t>417.3</a:t>
                      </a:r>
                    </a:p>
                  </a:txBody>
                  <a:tcPr marL="9525" marR="9525" marT="9525" marB="0" anchor="ctr">
                    <a:lnT w="6350"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solidFill>
                      <a:schemeClr val="bg2">
                        <a:lumMod val="95000"/>
                      </a:schemeClr>
                    </a:solidFill>
                  </a:tcPr>
                </a:tc>
                <a:tc>
                  <a:txBody>
                    <a:bodyPr/>
                    <a:lstStyle/>
                    <a:p>
                      <a:pPr algn="r" rtl="0" fontAlgn="ctr"/>
                      <a:r>
                        <a:rPr lang="pl-PL" sz="1000" b="1" i="0" u="none" strike="noStrike" dirty="0">
                          <a:solidFill>
                            <a:srgbClr val="006089"/>
                          </a:solidFill>
                          <a:effectLst/>
                          <a:latin typeface="Calibri" panose="020F0502020204030204" pitchFamily="34" charset="0"/>
                        </a:rPr>
                        <a:t>589.7</a:t>
                      </a:r>
                    </a:p>
                  </a:txBody>
                  <a:tcPr marL="9525" marR="9525" marT="9525" marB="0" anchor="ctr">
                    <a:lnT w="6350" cap="flat" cmpd="sng" algn="ctr">
                      <a:noFill/>
                      <a:prstDash val="solid"/>
                      <a:round/>
                      <a:headEnd type="none" w="med" len="med"/>
                      <a:tailEnd type="none" w="med" len="med"/>
                    </a:lnT>
                    <a:lnB w="19050" cap="flat" cmpd="sng" algn="ctr">
                      <a:solidFill>
                        <a:srgbClr val="006089"/>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11"/>
                  </a:ext>
                </a:extLst>
              </a:tr>
              <a:tr h="288000">
                <a:tc>
                  <a:txBody>
                    <a:bodyPr/>
                    <a:lstStyle/>
                    <a:p>
                      <a:pPr algn="l" rtl="0" fontAlgn="b"/>
                      <a:r>
                        <a:rPr sz="1000" b="1" i="0" u="none" strike="noStrike">
                          <a:solidFill>
                            <a:srgbClr val="006089"/>
                          </a:solidFill>
                          <a:latin typeface="Calibri"/>
                        </a:rPr>
                        <a:t>Interest-bearing debt</a:t>
                      </a: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27.8</a:t>
                      </a: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108.4</a:t>
                      </a: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135.5</a:t>
                      </a: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156.3</a:t>
                      </a: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190.6</a:t>
                      </a: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ctr"/>
                      <a:r>
                        <a:rPr lang="pl-PL" sz="1000" b="1" i="0" u="none" strike="noStrike" dirty="0">
                          <a:solidFill>
                            <a:srgbClr val="006089"/>
                          </a:solidFill>
                          <a:effectLst/>
                          <a:latin typeface="Calibri" panose="020F0502020204030204" pitchFamily="34" charset="0"/>
                        </a:rPr>
                        <a:t>213.2</a:t>
                      </a: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tc>
                  <a:txBody>
                    <a:bodyPr/>
                    <a:lstStyle/>
                    <a:p>
                      <a:pPr algn="r" rtl="0" fontAlgn="ctr"/>
                      <a:r>
                        <a:rPr lang="pl-PL" sz="1000" b="1" i="0" u="none" strike="noStrike" dirty="0">
                          <a:solidFill>
                            <a:srgbClr val="005D85"/>
                          </a:solidFill>
                          <a:effectLst/>
                          <a:latin typeface="Calibri" panose="020F0502020204030204" pitchFamily="34" charset="0"/>
                        </a:rPr>
                        <a:t>343.3</a:t>
                      </a:r>
                    </a:p>
                  </a:txBody>
                  <a:tcPr marL="9525" marR="9525" marT="9525" marB="0" anchor="ctr">
                    <a:lnT w="19050" cap="flat" cmpd="sng" algn="ctr">
                      <a:solidFill>
                        <a:srgbClr val="006089"/>
                      </a:solidFill>
                      <a:prstDash val="solid"/>
                      <a:round/>
                      <a:headEnd type="none" w="med" len="med"/>
                      <a:tailEnd type="none" w="med" len="med"/>
                    </a:lnT>
                    <a:lnB w="6350"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12"/>
                  </a:ext>
                </a:extLst>
              </a:tr>
              <a:tr h="288000">
                <a:tc>
                  <a:txBody>
                    <a:bodyPr/>
                    <a:lstStyle/>
                    <a:p>
                      <a:pPr algn="l" rtl="0" fontAlgn="b"/>
                      <a:r>
                        <a:rPr sz="1000" b="1" i="0" u="none" strike="noStrike">
                          <a:solidFill>
                            <a:srgbClr val="006089"/>
                          </a:solidFill>
                          <a:latin typeface="Calibri"/>
                        </a:rPr>
                        <a:t>Net interest-bearing debt</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23.0</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100.2</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125.8</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6089"/>
                          </a:solidFill>
                          <a:effectLst/>
                          <a:latin typeface="Calibri" panose="020F0502020204030204" pitchFamily="34" charset="0"/>
                        </a:rPr>
                        <a:t>148.2</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b"/>
                      <a:r>
                        <a:rPr lang="pl-PL" sz="1000" b="1" i="0" u="none" strike="noStrike" dirty="0">
                          <a:solidFill>
                            <a:srgbClr val="005D85"/>
                          </a:solidFill>
                          <a:effectLst/>
                          <a:latin typeface="Calibri" panose="020F0502020204030204" pitchFamily="34" charset="0"/>
                        </a:rPr>
                        <a:t>174.6</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ctr"/>
                      <a:r>
                        <a:rPr lang="pl-PL" sz="1000" b="1" i="0" u="none" strike="noStrike" dirty="0">
                          <a:solidFill>
                            <a:srgbClr val="006089"/>
                          </a:solidFill>
                          <a:effectLst/>
                          <a:latin typeface="Calibri" panose="020F0502020204030204" pitchFamily="34" charset="0"/>
                        </a:rPr>
                        <a:t>181.2</a:t>
                      </a:r>
                    </a:p>
                  </a:txBody>
                  <a:tcPr marL="9525" marR="9525" marT="9525" marB="0" anchor="ctr">
                    <a:lnT w="6350" cap="flat" cmpd="sng" algn="ctr">
                      <a:noFill/>
                      <a:prstDash val="solid"/>
                      <a:round/>
                      <a:headEnd type="none" w="med" len="med"/>
                      <a:tailEnd type="none" w="med" len="med"/>
                    </a:lnT>
                    <a:solidFill>
                      <a:schemeClr val="bg2">
                        <a:lumMod val="95000"/>
                      </a:schemeClr>
                    </a:solidFill>
                  </a:tcPr>
                </a:tc>
                <a:tc>
                  <a:txBody>
                    <a:bodyPr/>
                    <a:lstStyle/>
                    <a:p>
                      <a:pPr algn="r" rtl="0" fontAlgn="ctr"/>
                      <a:r>
                        <a:rPr lang="pl-PL" sz="1000" b="1" i="0" u="none" strike="noStrike" dirty="0">
                          <a:solidFill>
                            <a:srgbClr val="005D85"/>
                          </a:solidFill>
                          <a:effectLst/>
                          <a:latin typeface="Calibri" panose="020F0502020204030204" pitchFamily="34" charset="0"/>
                        </a:rPr>
                        <a:t>314.8</a:t>
                      </a:r>
                    </a:p>
                  </a:txBody>
                  <a:tcPr marL="9525" marR="9525" marT="9525" marB="0" anchor="ctr">
                    <a:lnT w="6350" cap="flat" cmpd="sng" algn="ctr">
                      <a:noFill/>
                      <a:prstDash val="solid"/>
                      <a:round/>
                      <a:headEnd type="none" w="med" len="med"/>
                      <a:tailEnd type="none" w="med" len="med"/>
                    </a:lnT>
                    <a:solidFill>
                      <a:schemeClr val="bg2">
                        <a:lumMod val="95000"/>
                      </a:schemeClr>
                    </a:solidFill>
                  </a:tcPr>
                </a:tc>
                <a:extLst>
                  <a:ext uri="{0D108BD9-81ED-4DB2-BD59-A6C34878D82A}">
                    <a16:rowId xmlns:a16="http://schemas.microsoft.com/office/drawing/2014/main" val="10013"/>
                  </a:ext>
                </a:extLst>
              </a:tr>
              <a:tr h="288000">
                <a:tc>
                  <a:txBody>
                    <a:bodyPr/>
                    <a:lstStyle/>
                    <a:p>
                      <a:pPr algn="l" rtl="0" fontAlgn="b"/>
                      <a:r>
                        <a:rPr sz="1000" b="0" i="0" u="none" strike="noStrike">
                          <a:solidFill>
                            <a:srgbClr val="006089"/>
                          </a:solidFill>
                          <a:latin typeface="Calibri"/>
                        </a:rPr>
                        <a:t>Net interest-bearing debt to equity</a:t>
                      </a:r>
                    </a:p>
                  </a:txBody>
                  <a:tcPr marL="9525" marR="9525" marT="9525" marB="0" anchor="ctr">
                    <a:noFill/>
                  </a:tcPr>
                </a:tc>
                <a:tc>
                  <a:txBody>
                    <a:bodyPr/>
                    <a:lstStyle/>
                    <a:p>
                      <a:pPr algn="r" fontAlgn="b"/>
                      <a:r>
                        <a:rPr lang="pl-PL" sz="1000" b="0" i="0" u="none" strike="noStrike" dirty="0">
                          <a:solidFill>
                            <a:srgbClr val="006089"/>
                          </a:solidFill>
                          <a:effectLst/>
                          <a:latin typeface="Calibri"/>
                        </a:rPr>
                        <a:t>0.8</a:t>
                      </a:r>
                    </a:p>
                  </a:txBody>
                  <a:tcPr marL="9525" marR="9525" marT="9525" marB="0" anchor="ctr">
                    <a:noFill/>
                  </a:tcPr>
                </a:tc>
                <a:tc>
                  <a:txBody>
                    <a:bodyPr/>
                    <a:lstStyle/>
                    <a:p>
                      <a:pPr algn="r" fontAlgn="b"/>
                      <a:r>
                        <a:rPr lang="pl-PL" sz="1000" b="0" i="0" u="none" strike="noStrike" dirty="0">
                          <a:solidFill>
                            <a:srgbClr val="006089"/>
                          </a:solidFill>
                          <a:effectLst/>
                          <a:latin typeface="Calibri"/>
                        </a:rPr>
                        <a:t>1.8</a:t>
                      </a:r>
                    </a:p>
                  </a:txBody>
                  <a:tcPr marL="9525" marR="9525" marT="9525" marB="0" anchor="ctr">
                    <a:noFill/>
                  </a:tcPr>
                </a:tc>
                <a:tc>
                  <a:txBody>
                    <a:bodyPr/>
                    <a:lstStyle/>
                    <a:p>
                      <a:pPr algn="r" fontAlgn="b"/>
                      <a:r>
                        <a:rPr lang="pl-PL" sz="1000" b="0" i="0" u="none" strike="noStrike" dirty="0">
                          <a:solidFill>
                            <a:srgbClr val="006089"/>
                          </a:solidFill>
                          <a:effectLst/>
                          <a:latin typeface="Calibri"/>
                        </a:rPr>
                        <a:t>1.7</a:t>
                      </a:r>
                    </a:p>
                  </a:txBody>
                  <a:tcPr marL="9525" marR="9525" marT="9525" marB="0" anchor="ctr">
                    <a:noFill/>
                  </a:tcPr>
                </a:tc>
                <a:tc>
                  <a:txBody>
                    <a:bodyPr/>
                    <a:lstStyle/>
                    <a:p>
                      <a:pPr algn="r" fontAlgn="b"/>
                      <a:r>
                        <a:rPr lang="pl-PL" sz="1000" b="0" i="0" u="none" strike="noStrike" dirty="0">
                          <a:solidFill>
                            <a:srgbClr val="006089"/>
                          </a:solidFill>
                          <a:effectLst/>
                          <a:latin typeface="Calibri"/>
                        </a:rPr>
                        <a:t>1.6</a:t>
                      </a:r>
                    </a:p>
                  </a:txBody>
                  <a:tcPr marL="9525" marR="9525" marT="9525" marB="0" anchor="ctr">
                    <a:noFill/>
                  </a:tcPr>
                </a:tc>
                <a:tc>
                  <a:txBody>
                    <a:bodyPr/>
                    <a:lstStyle/>
                    <a:p>
                      <a:pPr algn="r" fontAlgn="b"/>
                      <a:r>
                        <a:rPr lang="pl-PL" sz="1000" b="0" i="0" u="none" strike="noStrike" dirty="0">
                          <a:solidFill>
                            <a:schemeClr val="accent2">
                              <a:lumMod val="75000"/>
                            </a:schemeClr>
                          </a:solidFill>
                          <a:effectLst/>
                          <a:latin typeface="Calibri"/>
                        </a:rPr>
                        <a:t>1.3</a:t>
                      </a:r>
                    </a:p>
                  </a:txBody>
                  <a:tcPr marL="9525" marR="9525" marT="9525" marB="0" anchor="ctr">
                    <a:noFill/>
                  </a:tcPr>
                </a:tc>
                <a:tc>
                  <a:txBody>
                    <a:bodyPr/>
                    <a:lstStyle/>
                    <a:p>
                      <a:pPr algn="r" rtl="0" fontAlgn="ctr"/>
                      <a:r>
                        <a:rPr lang="pl-PL" sz="1000" b="0" i="0" u="none" strike="noStrike" dirty="0">
                          <a:solidFill>
                            <a:srgbClr val="006089"/>
                          </a:solidFill>
                          <a:effectLst/>
                          <a:latin typeface="Calibri" panose="020F0502020204030204" pitchFamily="34" charset="0"/>
                        </a:rPr>
                        <a:t>1.0</a:t>
                      </a:r>
                    </a:p>
                  </a:txBody>
                  <a:tcPr marL="9525" marR="9525" marT="9525" marB="0" anchor="ctr">
                    <a:noFill/>
                  </a:tcPr>
                </a:tc>
                <a:tc>
                  <a:txBody>
                    <a:bodyPr/>
                    <a:lstStyle/>
                    <a:p>
                      <a:pPr algn="r" rtl="0" fontAlgn="ctr"/>
                      <a:r>
                        <a:rPr lang="pl-PL" sz="1000" b="0" i="0" u="none" strike="noStrike" dirty="0">
                          <a:solidFill>
                            <a:schemeClr val="tx2">
                              <a:lumMod val="75000"/>
                            </a:schemeClr>
                          </a:solidFill>
                          <a:effectLst/>
                          <a:latin typeface="Calibri" panose="020F0502020204030204" pitchFamily="34" charset="0"/>
                        </a:rPr>
                        <a:t>1.4</a:t>
                      </a:r>
                    </a:p>
                  </a:txBody>
                  <a:tcPr marL="9525" marR="9525" marT="9525" marB="0" anchor="ctr">
                    <a:noFill/>
                  </a:tcPr>
                </a:tc>
                <a:extLst>
                  <a:ext uri="{0D108BD9-81ED-4DB2-BD59-A6C34878D82A}">
                    <a16:rowId xmlns:a16="http://schemas.microsoft.com/office/drawing/2014/main" val="10014"/>
                  </a:ext>
                </a:extLst>
              </a:tr>
              <a:tr h="288000">
                <a:tc>
                  <a:txBody>
                    <a:bodyPr/>
                    <a:lstStyle/>
                    <a:p>
                      <a:pPr algn="l" rtl="0" fontAlgn="b"/>
                      <a:r>
                        <a:rPr sz="1000" b="0" i="0" u="none" strike="noStrike">
                          <a:solidFill>
                            <a:srgbClr val="006089"/>
                          </a:solidFill>
                          <a:latin typeface="Calibri"/>
                        </a:rPr>
                        <a:t>Interest-bearing debt to 12-month cash EBITDA*</a:t>
                      </a:r>
                    </a:p>
                  </a:txBody>
                  <a:tcPr marL="9525" marR="9525" marT="9525" marB="0" anchor="ctr">
                    <a:noFill/>
                  </a:tcPr>
                </a:tc>
                <a:tc>
                  <a:txBody>
                    <a:bodyPr/>
                    <a:lstStyle/>
                    <a:p>
                      <a:pPr algn="r" fontAlgn="b"/>
                      <a:r>
                        <a:rPr lang="pl-PL" sz="1000" b="0" i="0" u="none" strike="noStrike" dirty="0">
                          <a:solidFill>
                            <a:srgbClr val="006089"/>
                          </a:solidFill>
                          <a:effectLst/>
                          <a:latin typeface="Calibri"/>
                        </a:rPr>
                        <a:t>0.8</a:t>
                      </a:r>
                    </a:p>
                  </a:txBody>
                  <a:tcPr marL="9525" marR="9525" marT="9525" marB="0" anchor="ctr">
                    <a:noFill/>
                  </a:tcPr>
                </a:tc>
                <a:tc>
                  <a:txBody>
                    <a:bodyPr/>
                    <a:lstStyle/>
                    <a:p>
                      <a:pPr algn="r" fontAlgn="b"/>
                      <a:r>
                        <a:rPr lang="pl-PL" sz="1000" b="0" i="0" u="none" strike="noStrike" dirty="0">
                          <a:solidFill>
                            <a:srgbClr val="006089"/>
                          </a:solidFill>
                          <a:effectLst/>
                          <a:latin typeface="Calibri"/>
                        </a:rPr>
                        <a:t>2.1</a:t>
                      </a:r>
                    </a:p>
                  </a:txBody>
                  <a:tcPr marL="9525" marR="9525" marT="9525" marB="0" anchor="ctr">
                    <a:noFill/>
                  </a:tcPr>
                </a:tc>
                <a:tc>
                  <a:txBody>
                    <a:bodyPr/>
                    <a:lstStyle/>
                    <a:p>
                      <a:pPr algn="r" fontAlgn="b"/>
                      <a:r>
                        <a:rPr lang="pl-PL" sz="1000" b="0" i="0" u="none" strike="noStrike" dirty="0">
                          <a:solidFill>
                            <a:srgbClr val="006089"/>
                          </a:solidFill>
                          <a:effectLst/>
                          <a:latin typeface="Calibri"/>
                        </a:rPr>
                        <a:t>1.9</a:t>
                      </a:r>
                    </a:p>
                  </a:txBody>
                  <a:tcPr marL="9525" marR="9525" marT="9525" marB="0" anchor="ctr">
                    <a:noFill/>
                  </a:tcPr>
                </a:tc>
                <a:tc>
                  <a:txBody>
                    <a:bodyPr/>
                    <a:lstStyle/>
                    <a:p>
                      <a:pPr algn="r" fontAlgn="b"/>
                      <a:r>
                        <a:rPr lang="pl-PL" sz="1000" b="0" i="0" u="none" strike="noStrike" dirty="0">
                          <a:solidFill>
                            <a:srgbClr val="006089"/>
                          </a:solidFill>
                          <a:effectLst/>
                          <a:latin typeface="Calibri"/>
                        </a:rPr>
                        <a:t>1.9</a:t>
                      </a:r>
                    </a:p>
                  </a:txBody>
                  <a:tcPr marL="9525" marR="9525" marT="9525" marB="0" anchor="ctr">
                    <a:noFill/>
                  </a:tcPr>
                </a:tc>
                <a:tc>
                  <a:txBody>
                    <a:bodyPr/>
                    <a:lstStyle/>
                    <a:p>
                      <a:pPr algn="r" fontAlgn="b"/>
                      <a:r>
                        <a:rPr lang="pl-PL" sz="1000" b="0" i="0" u="none" strike="noStrike" dirty="0">
                          <a:solidFill>
                            <a:schemeClr val="accent2">
                              <a:lumMod val="75000"/>
                            </a:schemeClr>
                          </a:solidFill>
                          <a:effectLst/>
                          <a:latin typeface="Calibri"/>
                        </a:rPr>
                        <a:t>1.6</a:t>
                      </a:r>
                    </a:p>
                  </a:txBody>
                  <a:tcPr marL="9525" marR="9525" marT="9525" marB="0" anchor="ctr">
                    <a:noFill/>
                  </a:tcPr>
                </a:tc>
                <a:tc>
                  <a:txBody>
                    <a:bodyPr/>
                    <a:lstStyle/>
                    <a:p>
                      <a:pPr algn="r" rtl="0" fontAlgn="ctr"/>
                      <a:r>
                        <a:rPr lang="pl-PL" sz="1000" b="0" i="0" u="none" strike="noStrike" dirty="0">
                          <a:solidFill>
                            <a:srgbClr val="006089"/>
                          </a:solidFill>
                          <a:effectLst/>
                          <a:latin typeface="Calibri" panose="020F0502020204030204" pitchFamily="34" charset="0"/>
                        </a:rPr>
                        <a:t>1.5</a:t>
                      </a:r>
                    </a:p>
                  </a:txBody>
                  <a:tcPr marL="9525" marR="9525" marT="9525" marB="0" anchor="ctr">
                    <a:noFill/>
                  </a:tcPr>
                </a:tc>
                <a:tc>
                  <a:txBody>
                    <a:bodyPr/>
                    <a:lstStyle/>
                    <a:p>
                      <a:pPr algn="r" rtl="0" fontAlgn="ctr"/>
                      <a:r>
                        <a:rPr lang="pl-PL" sz="1000" b="0" i="0" u="none" strike="noStrike" dirty="0">
                          <a:solidFill>
                            <a:srgbClr val="006089"/>
                          </a:solidFill>
                          <a:effectLst/>
                          <a:latin typeface="Calibri" panose="020F0502020204030204" pitchFamily="34" charset="0"/>
                        </a:rPr>
                        <a:t>2.5</a:t>
                      </a:r>
                    </a:p>
                  </a:txBody>
                  <a:tcPr marL="9525" marR="9525" marT="9525" marB="0" anchor="ctr">
                    <a:noFill/>
                  </a:tcPr>
                </a:tc>
                <a:extLst>
                  <a:ext uri="{0D108BD9-81ED-4DB2-BD59-A6C34878D82A}">
                    <a16:rowId xmlns:a16="http://schemas.microsoft.com/office/drawing/2014/main" val="10015"/>
                  </a:ext>
                </a:extLst>
              </a:tr>
            </a:tbl>
          </a:graphicData>
        </a:graphic>
      </p:graphicFrame>
      <p:sp>
        <p:nvSpPr>
          <p:cNvPr id="6" name="Prostokąt 5"/>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3491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28404" y="3880098"/>
            <a:ext cx="792088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numeru slajdu 1"/>
          <p:cNvSpPr>
            <a:spLocks noGrp="1"/>
          </p:cNvSpPr>
          <p:nvPr>
            <p:ph type="sldNum" sz="quarter" idx="12"/>
          </p:nvPr>
        </p:nvSpPr>
        <p:spPr/>
        <p:txBody>
          <a:bodyPr/>
          <a:lstStyle/>
          <a:p>
            <a:pPr rtl="0"/>
            <a:fld id="{81382561-DA1C-4162-B7C8-DCD3404CF350}" type="slidenum">
              <a:rPr/>
              <a:pPr rtl="0"/>
              <a:t>23</a:t>
            </a:fld>
            <a:endParaRPr/>
          </a:p>
        </p:txBody>
      </p:sp>
      <p:sp>
        <p:nvSpPr>
          <p:cNvPr id="3" name="Tytuł 2"/>
          <p:cNvSpPr>
            <a:spLocks noGrp="1"/>
          </p:cNvSpPr>
          <p:nvPr>
            <p:ph type="title"/>
          </p:nvPr>
        </p:nvSpPr>
        <p:spPr>
          <a:xfrm>
            <a:off x="611189" y="1556870"/>
            <a:ext cx="7921624" cy="4464417"/>
          </a:xfrm>
        </p:spPr>
        <p:txBody>
          <a:bodyPr>
            <a:normAutofit/>
          </a:bodyPr>
          <a:lstStyle/>
          <a:p>
            <a:pPr rtl="0">
              <a:lnSpc>
                <a:spcPct val="150000"/>
              </a:lnSpc>
            </a:pPr>
            <a:r>
              <a:rPr>
                <a:solidFill>
                  <a:schemeClr val="accent2">
                    <a:lumMod val="75000"/>
                  </a:schemeClr>
                </a:solidFill>
              </a:rPr>
              <a:t>Introduction</a:t>
            </a:r>
            <a:br>
              <a:rPr lang="pl-PL" dirty="0"/>
            </a:br>
            <a:r>
              <a:rPr>
                <a:solidFill>
                  <a:srgbClr val="006089"/>
                </a:solidFill>
              </a:rPr>
              <a:t>Operating activities</a:t>
            </a:r>
            <a:br>
              <a:rPr lang="pl-PL" dirty="0">
                <a:solidFill>
                  <a:schemeClr val="accent2">
                    <a:lumMod val="75000"/>
                  </a:schemeClr>
                </a:solidFill>
              </a:rPr>
            </a:br>
            <a:r>
              <a:rPr>
                <a:solidFill>
                  <a:schemeClr val="accent2">
                    <a:lumMod val="75000"/>
                  </a:schemeClr>
                </a:solidFill>
              </a:rPr>
              <a:t>Market position</a:t>
            </a:r>
            <a:br>
              <a:rPr lang="pl-PL" dirty="0">
                <a:solidFill>
                  <a:schemeClr val="accent2">
                    <a:lumMod val="75000"/>
                  </a:schemeClr>
                </a:solidFill>
              </a:rPr>
            </a:br>
            <a:r>
              <a:rPr>
                <a:solidFill>
                  <a:schemeClr val="accent2">
                    <a:lumMod val="75000"/>
                  </a:schemeClr>
                </a:solidFill>
              </a:rPr>
              <a:t>Financial performance</a:t>
            </a:r>
            <a:br>
              <a:rPr lang="pl-PL" dirty="0">
                <a:solidFill>
                  <a:schemeClr val="accent2">
                    <a:lumMod val="75000"/>
                  </a:schemeClr>
                </a:solidFill>
              </a:rPr>
            </a:br>
            <a:r>
              <a:rPr>
                <a:solidFill>
                  <a:schemeClr val="bg1"/>
                </a:solidFill>
              </a:rPr>
              <a:t>Strategy and summary</a:t>
            </a:r>
            <a:br>
              <a:rPr lang="pl-PL" dirty="0">
                <a:solidFill>
                  <a:schemeClr val="accent2">
                    <a:lumMod val="75000"/>
                  </a:schemeClr>
                </a:solidFill>
              </a:rPr>
            </a:br>
            <a:r>
              <a:rPr>
                <a:solidFill>
                  <a:schemeClr val="accent2">
                    <a:lumMod val="75000"/>
                  </a:schemeClr>
                </a:solidFill>
              </a:rPr>
              <a:t>Appendices</a:t>
            </a:r>
          </a:p>
        </p:txBody>
      </p:sp>
      <p:sp>
        <p:nvSpPr>
          <p:cNvPr id="4" name="Symbol zastępczy tekstu 3"/>
          <p:cNvSpPr>
            <a:spLocks noGrp="1"/>
          </p:cNvSpPr>
          <p:nvPr>
            <p:ph type="body" idx="1"/>
          </p:nvPr>
        </p:nvSpPr>
        <p:spPr>
          <a:xfrm>
            <a:off x="611189" y="404664"/>
            <a:ext cx="7921624" cy="430887"/>
          </a:xfrm>
        </p:spPr>
        <p:txBody>
          <a:bodyPr/>
          <a:lstStyle/>
          <a:p>
            <a:pPr rtl="0"/>
            <a:r>
              <a:rPr>
                <a:solidFill>
                  <a:schemeClr val="accent2">
                    <a:lumMod val="75000"/>
                  </a:schemeClr>
                </a:solidFill>
              </a:rPr>
              <a:t>Agenda</a:t>
            </a:r>
          </a:p>
        </p:txBody>
      </p:sp>
      <p:sp>
        <p:nvSpPr>
          <p:cNvPr id="7" name="Prostokąt 6"/>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804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rtl="0"/>
            <a:fld id="{81382561-DA1C-4162-B7C8-DCD3404CF350}" type="slidenum">
              <a:rPr>
                <a:solidFill>
                  <a:prstClr val="white">
                    <a:lumMod val="50000"/>
                  </a:prstClr>
                </a:solidFill>
              </a:rPr>
              <a:pPr rtl="0"/>
              <a:t>24</a:t>
            </a:fld>
            <a:endParaRPr>
              <a:solidFill>
                <a:prstClr val="white">
                  <a:lumMod val="50000"/>
                </a:prstClr>
              </a:solidFill>
            </a:endParaRPr>
          </a:p>
        </p:txBody>
      </p:sp>
      <p:sp>
        <p:nvSpPr>
          <p:cNvPr id="6" name="Symbol zastępczy tekstu 2"/>
          <p:cNvSpPr>
            <a:spLocks noGrp="1"/>
          </p:cNvSpPr>
          <p:nvPr>
            <p:ph type="body" idx="1"/>
          </p:nvPr>
        </p:nvSpPr>
        <p:spPr>
          <a:xfrm>
            <a:off x="467544" y="404664"/>
            <a:ext cx="8065268" cy="430887"/>
          </a:xfrm>
        </p:spPr>
        <p:txBody>
          <a:bodyPr/>
          <a:lstStyle/>
          <a:p>
            <a:pPr algn="ctr" rtl="0"/>
            <a:r>
              <a:rPr>
                <a:solidFill>
                  <a:srgbClr val="006089"/>
                </a:solidFill>
              </a:rPr>
              <a:t>KRUK's growth matrix</a:t>
            </a:r>
          </a:p>
        </p:txBody>
      </p:sp>
      <p:graphicFrame>
        <p:nvGraphicFramePr>
          <p:cNvPr id="24" name="Tabela 23"/>
          <p:cNvGraphicFramePr>
            <a:graphicFrameLocks noGrp="1"/>
          </p:cNvGraphicFramePr>
          <p:nvPr>
            <p:extLst/>
          </p:nvPr>
        </p:nvGraphicFramePr>
        <p:xfrm>
          <a:off x="467546" y="1344960"/>
          <a:ext cx="8369487" cy="4896320"/>
        </p:xfrm>
        <a:graphic>
          <a:graphicData uri="http://schemas.openxmlformats.org/drawingml/2006/table">
            <a:tbl>
              <a:tblPr bandRow="1">
                <a:tableStyleId>{5C22544A-7EE6-4342-B048-85BDC9FD1C3A}</a:tableStyleId>
              </a:tblPr>
              <a:tblGrid>
                <a:gridCol w="364654">
                  <a:extLst>
                    <a:ext uri="{9D8B030D-6E8A-4147-A177-3AD203B41FA5}">
                      <a16:colId xmlns:a16="http://schemas.microsoft.com/office/drawing/2014/main" val="20000"/>
                    </a:ext>
                  </a:extLst>
                </a:gridCol>
                <a:gridCol w="1060856">
                  <a:extLst>
                    <a:ext uri="{9D8B030D-6E8A-4147-A177-3AD203B41FA5}">
                      <a16:colId xmlns:a16="http://schemas.microsoft.com/office/drawing/2014/main" val="20001"/>
                    </a:ext>
                  </a:extLst>
                </a:gridCol>
                <a:gridCol w="744679">
                  <a:extLst>
                    <a:ext uri="{9D8B030D-6E8A-4147-A177-3AD203B41FA5}">
                      <a16:colId xmlns:a16="http://schemas.microsoft.com/office/drawing/2014/main" val="20002"/>
                    </a:ext>
                  </a:extLst>
                </a:gridCol>
                <a:gridCol w="787629">
                  <a:extLst>
                    <a:ext uri="{9D8B030D-6E8A-4147-A177-3AD203B41FA5}">
                      <a16:colId xmlns:a16="http://schemas.microsoft.com/office/drawing/2014/main" val="20003"/>
                    </a:ext>
                  </a:extLst>
                </a:gridCol>
                <a:gridCol w="744679">
                  <a:extLst>
                    <a:ext uri="{9D8B030D-6E8A-4147-A177-3AD203B41FA5}">
                      <a16:colId xmlns:a16="http://schemas.microsoft.com/office/drawing/2014/main" val="20004"/>
                    </a:ext>
                  </a:extLst>
                </a:gridCol>
                <a:gridCol w="744679">
                  <a:extLst>
                    <a:ext uri="{9D8B030D-6E8A-4147-A177-3AD203B41FA5}">
                      <a16:colId xmlns:a16="http://schemas.microsoft.com/office/drawing/2014/main" val="20005"/>
                    </a:ext>
                  </a:extLst>
                </a:gridCol>
                <a:gridCol w="744679">
                  <a:extLst>
                    <a:ext uri="{9D8B030D-6E8A-4147-A177-3AD203B41FA5}">
                      <a16:colId xmlns:a16="http://schemas.microsoft.com/office/drawing/2014/main" val="20006"/>
                    </a:ext>
                  </a:extLst>
                </a:gridCol>
                <a:gridCol w="712799">
                  <a:extLst>
                    <a:ext uri="{9D8B030D-6E8A-4147-A177-3AD203B41FA5}">
                      <a16:colId xmlns:a16="http://schemas.microsoft.com/office/drawing/2014/main" val="20007"/>
                    </a:ext>
                  </a:extLst>
                </a:gridCol>
                <a:gridCol w="856554">
                  <a:extLst>
                    <a:ext uri="{9D8B030D-6E8A-4147-A177-3AD203B41FA5}">
                      <a16:colId xmlns:a16="http://schemas.microsoft.com/office/drawing/2014/main" val="20008"/>
                    </a:ext>
                  </a:extLst>
                </a:gridCol>
                <a:gridCol w="863600">
                  <a:extLst>
                    <a:ext uri="{9D8B030D-6E8A-4147-A177-3AD203B41FA5}">
                      <a16:colId xmlns:a16="http://schemas.microsoft.com/office/drawing/2014/main" val="20009"/>
                    </a:ext>
                  </a:extLst>
                </a:gridCol>
                <a:gridCol w="744679">
                  <a:extLst>
                    <a:ext uri="{9D8B030D-6E8A-4147-A177-3AD203B41FA5}">
                      <a16:colId xmlns:a16="http://schemas.microsoft.com/office/drawing/2014/main" val="20010"/>
                    </a:ext>
                  </a:extLst>
                </a:gridCol>
              </a:tblGrid>
              <a:tr h="752948">
                <a:tc gridSpan="2">
                  <a:txBody>
                    <a:bodyPr/>
                    <a:lstStyle/>
                    <a:p>
                      <a:pPr algn="l" rtl="0"/>
                      <a:r>
                        <a:rPr sz="1200" b="1" dirty="0">
                          <a:solidFill>
                            <a:schemeClr val="bg1"/>
                          </a:solidFill>
                          <a:latin typeface="+mj-lt"/>
                        </a:rPr>
                        <a:t>Current business lines</a:t>
                      </a:r>
                    </a:p>
                  </a:txBody>
                  <a:tcPr anchor="ctr">
                    <a:solidFill>
                      <a:srgbClr val="006089"/>
                    </a:solidFill>
                  </a:tcPr>
                </a:tc>
                <a:tc hMerge="1">
                  <a:txBody>
                    <a:bodyPr/>
                    <a:lstStyle/>
                    <a:p>
                      <a:pPr algn="ctr"/>
                      <a:endParaRPr lang="pl-PL" b="1" dirty="0">
                        <a:solidFill>
                          <a:srgbClr val="003366"/>
                        </a:solidFill>
                      </a:endParaRPr>
                    </a:p>
                  </a:txBody>
                  <a:tcPr anchor="ctr"/>
                </a:tc>
                <a:tc>
                  <a:txBody>
                    <a:bodyPr/>
                    <a:lstStyle/>
                    <a:p>
                      <a:pPr algn="ctr" rtl="0"/>
                      <a:r>
                        <a:rPr sz="1200" b="1">
                          <a:solidFill>
                            <a:schemeClr val="bg1"/>
                          </a:solidFill>
                          <a:latin typeface="+mj-lt"/>
                        </a:rPr>
                        <a:t>Poland</a:t>
                      </a:r>
                    </a:p>
                  </a:txBody>
                  <a:tcPr anchor="ctr">
                    <a:solidFill>
                      <a:srgbClr val="006089"/>
                    </a:solidFill>
                  </a:tcPr>
                </a:tc>
                <a:tc>
                  <a:txBody>
                    <a:bodyPr/>
                    <a:lstStyle/>
                    <a:p>
                      <a:pPr algn="ctr" rtl="0"/>
                      <a:r>
                        <a:rPr sz="1200" b="1">
                          <a:solidFill>
                            <a:schemeClr val="bg1"/>
                          </a:solidFill>
                          <a:latin typeface="+mj-lt"/>
                        </a:rPr>
                        <a:t>Romania</a:t>
                      </a:r>
                    </a:p>
                  </a:txBody>
                  <a:tcPr anchor="ctr">
                    <a:solidFill>
                      <a:srgbClr val="006089"/>
                    </a:solidFill>
                  </a:tcPr>
                </a:tc>
                <a:tc>
                  <a:txBody>
                    <a:bodyPr/>
                    <a:lstStyle/>
                    <a:p>
                      <a:pPr algn="ctr" rtl="0"/>
                      <a:r>
                        <a:rPr sz="1200" b="1">
                          <a:solidFill>
                            <a:schemeClr val="bg1"/>
                          </a:solidFill>
                          <a:latin typeface="+mj-lt"/>
                        </a:rPr>
                        <a:t>Czech Republic</a:t>
                      </a:r>
                    </a:p>
                  </a:txBody>
                  <a:tcPr anchor="ctr">
                    <a:solidFill>
                      <a:srgbClr val="006089"/>
                    </a:solidFill>
                  </a:tcPr>
                </a:tc>
                <a:tc>
                  <a:txBody>
                    <a:bodyPr/>
                    <a:lstStyle/>
                    <a:p>
                      <a:pPr algn="ctr" rtl="0"/>
                      <a:r>
                        <a:rPr sz="1200" b="1">
                          <a:solidFill>
                            <a:schemeClr val="bg1"/>
                          </a:solidFill>
                          <a:latin typeface="+mj-lt"/>
                        </a:rPr>
                        <a:t>Slovakia</a:t>
                      </a:r>
                    </a:p>
                  </a:txBody>
                  <a:tcPr anchor="ctr">
                    <a:solidFill>
                      <a:srgbClr val="006089"/>
                    </a:solidFill>
                  </a:tcPr>
                </a:tc>
                <a:tc>
                  <a:txBody>
                    <a:bodyPr/>
                    <a:lstStyle/>
                    <a:p>
                      <a:pPr algn="ctr" rtl="0"/>
                      <a:r>
                        <a:rPr sz="1100" b="1">
                          <a:solidFill>
                            <a:schemeClr val="bg1"/>
                          </a:solidFill>
                          <a:latin typeface="+mj-lt"/>
                        </a:rPr>
                        <a:t>Germany</a:t>
                      </a:r>
                      <a:endParaRPr sz="1200" b="1">
                        <a:solidFill>
                          <a:schemeClr val="bg1"/>
                        </a:solidFill>
                        <a:latin typeface="+mj-lt"/>
                      </a:endParaRPr>
                    </a:p>
                  </a:txBody>
                  <a:tcPr anchor="ctr">
                    <a:solidFill>
                      <a:srgbClr val="006089"/>
                    </a:solidFill>
                  </a:tcPr>
                </a:tc>
                <a:tc>
                  <a:txBody>
                    <a:bodyPr/>
                    <a:lstStyle/>
                    <a:p>
                      <a:pPr algn="ctr" rtl="0"/>
                      <a:r>
                        <a:rPr sz="1200" b="1">
                          <a:solidFill>
                            <a:schemeClr val="bg1"/>
                          </a:solidFill>
                          <a:latin typeface="+mj-lt"/>
                        </a:rPr>
                        <a:t>Italy</a:t>
                      </a:r>
                    </a:p>
                  </a:txBody>
                  <a:tcPr anchor="ctr">
                    <a:solidFill>
                      <a:srgbClr val="006089"/>
                    </a:solidFill>
                  </a:tcPr>
                </a:tc>
                <a:tc>
                  <a:txBody>
                    <a:bodyPr/>
                    <a:lstStyle/>
                    <a:p>
                      <a:pPr algn="ctr" rtl="0"/>
                      <a:r>
                        <a:rPr sz="1200" b="1" kern="1200">
                          <a:solidFill>
                            <a:schemeClr val="bg1"/>
                          </a:solidFill>
                          <a:latin typeface="+mn-lt"/>
                          <a:ea typeface="+mn-ea"/>
                          <a:cs typeface="+mn-cs"/>
                        </a:rPr>
                        <a:t>Spain</a:t>
                      </a:r>
                    </a:p>
                  </a:txBody>
                  <a:tcPr anchor="ctr">
                    <a:solidFill>
                      <a:srgbClr val="006089"/>
                    </a:solidFill>
                  </a:tcPr>
                </a:tc>
                <a:tc>
                  <a:txBody>
                    <a:bodyPr/>
                    <a:lstStyle/>
                    <a:p>
                      <a:pPr algn="ctr" rtl="0"/>
                      <a:r>
                        <a:rPr sz="1200" b="1">
                          <a:solidFill>
                            <a:schemeClr val="bg1"/>
                          </a:solidFill>
                          <a:latin typeface="+mj-lt"/>
                        </a:rPr>
                        <a:t>…</a:t>
                      </a:r>
                    </a:p>
                  </a:txBody>
                  <a:tcPr anchor="ctr">
                    <a:solidFill>
                      <a:srgbClr val="006089"/>
                    </a:solidFill>
                  </a:tcPr>
                </a:tc>
                <a:tc>
                  <a:txBody>
                    <a:bodyPr/>
                    <a:lstStyle/>
                    <a:p>
                      <a:pPr algn="ctr" rtl="0"/>
                      <a:r>
                        <a:rPr sz="1200" b="1">
                          <a:solidFill>
                            <a:schemeClr val="bg1"/>
                          </a:solidFill>
                          <a:latin typeface="+mj-lt"/>
                        </a:rPr>
                        <a:t>…</a:t>
                      </a:r>
                    </a:p>
                  </a:txBody>
                  <a:tcPr anchor="ctr">
                    <a:solidFill>
                      <a:srgbClr val="006089"/>
                    </a:solidFill>
                  </a:tcPr>
                </a:tc>
                <a:extLst>
                  <a:ext uri="{0D108BD9-81ED-4DB2-BD59-A6C34878D82A}">
                    <a16:rowId xmlns:a16="http://schemas.microsoft.com/office/drawing/2014/main" val="10000"/>
                  </a:ext>
                </a:extLst>
              </a:tr>
              <a:tr h="690562">
                <a:tc rowSpan="3">
                  <a:txBody>
                    <a:bodyPr/>
                    <a:lstStyle/>
                    <a:p>
                      <a:pPr algn="ctr" rtl="0"/>
                      <a:r>
                        <a:rPr sz="1200" b="0">
                          <a:solidFill>
                            <a:srgbClr val="006089"/>
                          </a:solidFill>
                          <a:latin typeface="+mj-lt"/>
                        </a:rPr>
                        <a:t>Debt portfolio purchases</a:t>
                      </a:r>
                    </a:p>
                  </a:txBody>
                  <a:tcPr vert="vert270" anchor="ctr">
                    <a:solidFill>
                      <a:schemeClr val="bg1">
                        <a:lumMod val="95000"/>
                      </a:schemeClr>
                    </a:solidFill>
                  </a:tcPr>
                </a:tc>
                <a:tc>
                  <a:txBody>
                    <a:bodyPr/>
                    <a:lstStyle/>
                    <a:p>
                      <a:pPr algn="l" rtl="0"/>
                      <a:r>
                        <a:rPr sz="1100" b="0" baseline="0">
                          <a:solidFill>
                            <a:srgbClr val="006089"/>
                          </a:solidFill>
                          <a:latin typeface="+mj-lt"/>
                        </a:rPr>
                        <a:t>Consumer</a:t>
                      </a:r>
                    </a:p>
                  </a:txBody>
                  <a:tcPr anchor="ctr">
                    <a:solidFill>
                      <a:schemeClr val="bg1">
                        <a:lumMod val="95000"/>
                      </a:schemeClr>
                    </a:solidFill>
                  </a:tcPr>
                </a:tc>
                <a:tc>
                  <a:txBody>
                    <a:bodyPr/>
                    <a:lstStyle/>
                    <a:p>
                      <a:pPr algn="ctr"/>
                      <a:endParaRPr lang="pl-PL" sz="1200" b="0" dirty="0">
                        <a:solidFill>
                          <a:srgbClr val="18B126"/>
                        </a:solidFill>
                        <a:latin typeface="+mj-lt"/>
                      </a:endParaRPr>
                    </a:p>
                  </a:txBody>
                  <a:tcPr anchor="ctr">
                    <a:solidFill>
                      <a:schemeClr val="bg1">
                        <a:lumMod val="95000"/>
                      </a:schemeClr>
                    </a:solidFill>
                  </a:tcPr>
                </a:tc>
                <a:tc>
                  <a:txBody>
                    <a:bodyPr/>
                    <a:lstStyle/>
                    <a:p>
                      <a:pPr algn="ctr"/>
                      <a:endParaRPr lang="pl-PL" sz="1200" b="0" dirty="0">
                        <a:solidFill>
                          <a:srgbClr val="18B126"/>
                        </a:solidFill>
                        <a:latin typeface="+mj-lt"/>
                      </a:endParaRPr>
                    </a:p>
                  </a:txBody>
                  <a:tcPr anchor="ctr">
                    <a:solidFill>
                      <a:schemeClr val="bg1">
                        <a:lumMod val="95000"/>
                      </a:schemeClr>
                    </a:solidFill>
                  </a:tcPr>
                </a:tc>
                <a:tc>
                  <a:txBody>
                    <a:bodyPr/>
                    <a:lstStyle/>
                    <a:p>
                      <a:pPr algn="ctr"/>
                      <a:endParaRPr lang="pl-PL" sz="1200" b="0" dirty="0">
                        <a:solidFill>
                          <a:srgbClr val="18B126"/>
                        </a:solidFill>
                        <a:latin typeface="+mj-lt"/>
                      </a:endParaRPr>
                    </a:p>
                  </a:txBody>
                  <a:tcPr anchor="ctr">
                    <a:solidFill>
                      <a:schemeClr val="bg1">
                        <a:lumMod val="95000"/>
                      </a:schemeClr>
                    </a:solidFill>
                  </a:tcPr>
                </a:tc>
                <a:tc>
                  <a:txBody>
                    <a:bodyPr/>
                    <a:lstStyle/>
                    <a:p>
                      <a:pPr algn="ctr"/>
                      <a:endParaRPr lang="pl-PL" sz="1200" b="0" dirty="0">
                        <a:solidFill>
                          <a:srgbClr val="18B126"/>
                        </a:solidFill>
                        <a:latin typeface="+mj-lt"/>
                      </a:endParaRPr>
                    </a:p>
                  </a:txBody>
                  <a:tcPr anchor="ctr">
                    <a:solidFill>
                      <a:schemeClr val="bg1">
                        <a:lumMod val="95000"/>
                      </a:schemeClr>
                    </a:solidFill>
                  </a:tcPr>
                </a:tc>
                <a:tc>
                  <a:txBody>
                    <a:bodyPr/>
                    <a:lstStyle/>
                    <a:p>
                      <a:pPr algn="ctr"/>
                      <a:endParaRPr lang="pl-PL" sz="1200" b="0" dirty="0">
                        <a:solidFill>
                          <a:srgbClr val="003366"/>
                        </a:solidFill>
                        <a:latin typeface="+mj-lt"/>
                      </a:endParaRPr>
                    </a:p>
                  </a:txBody>
                  <a:tcPr anchor="ctr">
                    <a:solidFill>
                      <a:schemeClr val="bg1">
                        <a:lumMod val="95000"/>
                      </a:schemeClr>
                    </a:solidFill>
                  </a:tcPr>
                </a:tc>
                <a:tc>
                  <a:txBody>
                    <a:bodyPr/>
                    <a:lstStyle/>
                    <a:p>
                      <a:pPr algn="ctr"/>
                      <a:endParaRPr lang="pl-PL" sz="1200" b="0" dirty="0">
                        <a:solidFill>
                          <a:srgbClr val="003366"/>
                        </a:solidFill>
                        <a:latin typeface="+mj-lt"/>
                      </a:endParaRPr>
                    </a:p>
                  </a:txBody>
                  <a:tcPr anchor="ctr">
                    <a:solidFill>
                      <a:schemeClr val="bg1">
                        <a:lumMod val="95000"/>
                      </a:schemeClr>
                    </a:solidFill>
                  </a:tcPr>
                </a:tc>
                <a:tc>
                  <a:txBody>
                    <a:bodyPr/>
                    <a:lstStyle/>
                    <a:p>
                      <a:pPr algn="ctr"/>
                      <a:endParaRPr lang="pl-PL" sz="1200" b="0" dirty="0">
                        <a:solidFill>
                          <a:srgbClr val="003366"/>
                        </a:solidFill>
                        <a:latin typeface="+mj-lt"/>
                      </a:endParaRPr>
                    </a:p>
                  </a:txBody>
                  <a:tcPr anchor="ctr">
                    <a:solidFill>
                      <a:schemeClr val="bg1">
                        <a:lumMod val="95000"/>
                      </a:schemeClr>
                    </a:solidFill>
                  </a:tcPr>
                </a:tc>
                <a:tc>
                  <a:txBody>
                    <a:bodyPr/>
                    <a:lstStyle/>
                    <a:p>
                      <a:pPr algn="ctr"/>
                      <a:endParaRPr lang="pl-PL" sz="1200" b="0" dirty="0">
                        <a:solidFill>
                          <a:srgbClr val="003366"/>
                        </a:solidFill>
                        <a:latin typeface="+mj-lt"/>
                      </a:endParaRPr>
                    </a:p>
                  </a:txBody>
                  <a:tcPr anchor="ctr">
                    <a:solidFill>
                      <a:schemeClr val="bg1">
                        <a:lumMod val="95000"/>
                      </a:schemeClr>
                    </a:solidFill>
                  </a:tcPr>
                </a:tc>
                <a:tc>
                  <a:txBody>
                    <a:bodyPr/>
                    <a:lstStyle/>
                    <a:p>
                      <a:pPr algn="ctr"/>
                      <a:endParaRPr lang="pl-PL" sz="1200" b="0" dirty="0">
                        <a:solidFill>
                          <a:srgbClr val="003366"/>
                        </a:solidFill>
                        <a:latin typeface="+mj-lt"/>
                      </a:endParaRPr>
                    </a:p>
                  </a:txBody>
                  <a:tcPr anchor="ctr">
                    <a:solidFill>
                      <a:schemeClr val="bg1">
                        <a:lumMod val="95000"/>
                      </a:schemeClr>
                    </a:solidFill>
                  </a:tcPr>
                </a:tc>
                <a:extLst>
                  <a:ext uri="{0D108BD9-81ED-4DB2-BD59-A6C34878D82A}">
                    <a16:rowId xmlns:a16="http://schemas.microsoft.com/office/drawing/2014/main" val="10001"/>
                  </a:ext>
                </a:extLst>
              </a:tr>
              <a:tr h="69056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400" b="1" dirty="0">
                        <a:solidFill>
                          <a:srgbClr val="00336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sz="1200" b="0" baseline="0">
                          <a:solidFill>
                            <a:srgbClr val="006089"/>
                          </a:solidFill>
                          <a:latin typeface="+mj-lt"/>
                        </a:rPr>
                        <a:t>Mortgage</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18B12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extLst>
                  <a:ext uri="{0D108BD9-81ED-4DB2-BD59-A6C34878D82A}">
                    <a16:rowId xmlns:a16="http://schemas.microsoft.com/office/drawing/2014/main" val="10002"/>
                  </a:ext>
                </a:extLst>
              </a:tr>
              <a:tr h="690562">
                <a:tc vMerge="1">
                  <a:txBody>
                    <a:bodyPr/>
                    <a:lstStyle/>
                    <a:p>
                      <a:endParaRPr lang="pl-PL" sz="1400" b="1" dirty="0">
                        <a:solidFill>
                          <a:srgbClr val="003366"/>
                        </a:solidFill>
                      </a:endParaRPr>
                    </a:p>
                  </a:txBody>
                  <a:tcPr/>
                </a:tc>
                <a:tc>
                  <a:txBody>
                    <a:bodyPr/>
                    <a:lstStyle/>
                    <a:p>
                      <a:pPr algn="l" rtl="0"/>
                      <a:r>
                        <a:rPr sz="1200" b="0">
                          <a:solidFill>
                            <a:srgbClr val="006089"/>
                          </a:solidFill>
                          <a:latin typeface="+mj-lt"/>
                        </a:rPr>
                        <a:t>Corporate</a:t>
                      </a:r>
                    </a:p>
                  </a:txBody>
                  <a:tcPr anchor="ctr">
                    <a:solidFill>
                      <a:schemeClr val="bg1">
                        <a:lumMod val="95000"/>
                      </a:schemeClr>
                    </a:solidFill>
                  </a:tcPr>
                </a:tc>
                <a:tc>
                  <a:txBody>
                    <a:bodyPr/>
                    <a:lstStyle/>
                    <a:p>
                      <a:pPr algn="ctr"/>
                      <a:endParaRPr lang="pl-PL" sz="1200" b="0" dirty="0">
                        <a:solidFill>
                          <a:srgbClr val="18B126"/>
                        </a:solidFill>
                        <a:latin typeface="+mj-lt"/>
                      </a:endParaRPr>
                    </a:p>
                  </a:txBody>
                  <a:tcPr anchor="ctr">
                    <a:solidFill>
                      <a:schemeClr val="bg1">
                        <a:lumMod val="95000"/>
                      </a:schemeClr>
                    </a:solidFill>
                  </a:tcPr>
                </a:tc>
                <a:tc>
                  <a:txBody>
                    <a:bodyPr/>
                    <a:lstStyle/>
                    <a:p>
                      <a:pPr algn="ctr"/>
                      <a:endParaRPr lang="pl-PL" sz="1200" b="0" dirty="0">
                        <a:solidFill>
                          <a:srgbClr val="18B12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extLst>
                  <a:ext uri="{0D108BD9-81ED-4DB2-BD59-A6C34878D82A}">
                    <a16:rowId xmlns:a16="http://schemas.microsoft.com/office/drawing/2014/main" val="10003"/>
                  </a:ext>
                </a:extLst>
              </a:tr>
              <a:tr h="690562">
                <a:tc gridSpan="2">
                  <a:txBody>
                    <a:bodyPr/>
                    <a:lstStyle/>
                    <a:p>
                      <a:pPr algn="l" rtl="0"/>
                      <a:r>
                        <a:rPr lang="pl-PL" sz="1200" b="0" dirty="0" err="1">
                          <a:solidFill>
                            <a:srgbClr val="006089"/>
                          </a:solidFill>
                          <a:latin typeface="+mj-lt"/>
                        </a:rPr>
                        <a:t>Debt</a:t>
                      </a:r>
                      <a:r>
                        <a:rPr lang="pl-PL" sz="1200" b="0" dirty="0">
                          <a:solidFill>
                            <a:srgbClr val="006089"/>
                          </a:solidFill>
                          <a:latin typeface="+mj-lt"/>
                        </a:rPr>
                        <a:t> </a:t>
                      </a:r>
                      <a:r>
                        <a:rPr lang="pl-PL" sz="1200" b="0" dirty="0" err="1">
                          <a:solidFill>
                            <a:srgbClr val="006089"/>
                          </a:solidFill>
                          <a:latin typeface="+mj-lt"/>
                        </a:rPr>
                        <a:t>collection</a:t>
                      </a:r>
                      <a:r>
                        <a:rPr lang="pl-PL" sz="1200" b="0" dirty="0">
                          <a:solidFill>
                            <a:srgbClr val="006089"/>
                          </a:solidFill>
                          <a:latin typeface="+mj-lt"/>
                        </a:rPr>
                        <a:t> outsourcing</a:t>
                      </a:r>
                      <a:endParaRPr sz="1200" b="0" dirty="0">
                        <a:solidFill>
                          <a:srgbClr val="006089"/>
                        </a:solidFill>
                        <a:latin typeface="+mj-lt"/>
                      </a:endParaRPr>
                    </a:p>
                  </a:txBody>
                  <a:tcPr anchor="ctr">
                    <a:solidFill>
                      <a:schemeClr val="bg1">
                        <a:lumMod val="95000"/>
                      </a:schemeClr>
                    </a:solidFill>
                  </a:tcPr>
                </a:tc>
                <a:tc hMerge="1">
                  <a:txBody>
                    <a:bodyPr/>
                    <a:lstStyle/>
                    <a:p>
                      <a:endParaRPr lang="pl-PL" sz="1400" b="1" dirty="0">
                        <a:solidFill>
                          <a:srgbClr val="003366"/>
                        </a:solidFill>
                      </a:endParaRPr>
                    </a:p>
                  </a:txBody>
                  <a:tcPr/>
                </a:tc>
                <a:tc>
                  <a:txBody>
                    <a:bodyPr/>
                    <a:lstStyle/>
                    <a:p>
                      <a:pPr algn="ctr"/>
                      <a:endParaRPr lang="pl-PL" sz="1200" b="0" dirty="0">
                        <a:solidFill>
                          <a:srgbClr val="18B126"/>
                        </a:solidFill>
                        <a:latin typeface="+mj-lt"/>
                      </a:endParaRPr>
                    </a:p>
                  </a:txBody>
                  <a:tcPr anchor="ctr">
                    <a:solidFill>
                      <a:schemeClr val="bg1">
                        <a:lumMod val="95000"/>
                      </a:schemeClr>
                    </a:solidFill>
                  </a:tcPr>
                </a:tc>
                <a:tc>
                  <a:txBody>
                    <a:bodyPr/>
                    <a:lstStyle/>
                    <a:p>
                      <a:pPr algn="ctr"/>
                      <a:endParaRPr lang="pl-PL" sz="1200" b="0" dirty="0">
                        <a:solidFill>
                          <a:srgbClr val="18B12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kern="1200" dirty="0">
                        <a:solidFill>
                          <a:srgbClr val="18B126"/>
                        </a:solidFill>
                        <a:latin typeface="+mj-lt"/>
                        <a:ea typeface="+mn-ea"/>
                        <a:cs typeface="+mn-cs"/>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extLst>
                  <a:ext uri="{0D108BD9-81ED-4DB2-BD59-A6C34878D82A}">
                    <a16:rowId xmlns:a16="http://schemas.microsoft.com/office/drawing/2014/main" val="10004"/>
                  </a:ext>
                </a:extLst>
              </a:tr>
              <a:tr h="690562">
                <a:tc gridSpan="2">
                  <a:txBody>
                    <a:bodyPr/>
                    <a:lstStyle/>
                    <a:p>
                      <a:pPr algn="l" rtl="0"/>
                      <a:r>
                        <a:rPr sz="1200" b="0">
                          <a:solidFill>
                            <a:srgbClr val="006089"/>
                          </a:solidFill>
                          <a:latin typeface="+mj-lt"/>
                        </a:rPr>
                        <a:t>Consumer</a:t>
                      </a:r>
                      <a:r>
                        <a:rPr sz="1200" b="0" baseline="0">
                          <a:solidFill>
                            <a:srgbClr val="006089"/>
                          </a:solidFill>
                          <a:latin typeface="+mj-lt"/>
                        </a:rPr>
                        <a:t> loans</a:t>
                      </a:r>
                    </a:p>
                  </a:txBody>
                  <a:tcPr anchor="ctr">
                    <a:solidFill>
                      <a:schemeClr val="bg1">
                        <a:lumMod val="95000"/>
                      </a:schemeClr>
                    </a:solidFill>
                  </a:tcPr>
                </a:tc>
                <a:tc hMerge="1">
                  <a:txBody>
                    <a:bodyPr/>
                    <a:lstStyle/>
                    <a:p>
                      <a:endParaRPr lang="pl-PL" sz="1400" b="1" dirty="0">
                        <a:solidFill>
                          <a:srgbClr val="0033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18B12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extLst>
                  <a:ext uri="{0D108BD9-81ED-4DB2-BD59-A6C34878D82A}">
                    <a16:rowId xmlns:a16="http://schemas.microsoft.com/office/drawing/2014/main" val="10005"/>
                  </a:ext>
                </a:extLst>
              </a:tr>
              <a:tr h="690562">
                <a:tc gridSpan="2">
                  <a:txBody>
                    <a:bodyPr/>
                    <a:lstStyle/>
                    <a:p>
                      <a:pPr algn="l" rtl="0"/>
                      <a:r>
                        <a:rPr sz="1200" b="0" dirty="0">
                          <a:solidFill>
                            <a:srgbClr val="006089"/>
                          </a:solidFill>
                          <a:latin typeface="+mj-lt"/>
                        </a:rPr>
                        <a:t>Credit information</a:t>
                      </a:r>
                    </a:p>
                  </a:txBody>
                  <a:tcPr anchor="ctr">
                    <a:solidFill>
                      <a:schemeClr val="bg1">
                        <a:lumMod val="95000"/>
                      </a:schemeClr>
                    </a:solidFill>
                  </a:tcPr>
                </a:tc>
                <a:tc hMerge="1">
                  <a:txBody>
                    <a:bodyPr/>
                    <a:lstStyle/>
                    <a:p>
                      <a:endParaRPr lang="pl-PL" sz="1400" b="1" dirty="0">
                        <a:solidFill>
                          <a:srgbClr val="0033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18B12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200" b="0" dirty="0">
                        <a:solidFill>
                          <a:srgbClr val="003366"/>
                        </a:solidFill>
                        <a:latin typeface="+mj-lt"/>
                      </a:endParaRPr>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25" name="Dowolny kształt 24"/>
          <p:cNvSpPr/>
          <p:nvPr/>
        </p:nvSpPr>
        <p:spPr>
          <a:xfrm>
            <a:off x="2078937" y="2307124"/>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26" name="Dowolny kształt 25"/>
          <p:cNvSpPr/>
          <p:nvPr/>
        </p:nvSpPr>
        <p:spPr>
          <a:xfrm>
            <a:off x="2029805" y="2996790"/>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27" name="Dowolny kształt 26"/>
          <p:cNvSpPr/>
          <p:nvPr/>
        </p:nvSpPr>
        <p:spPr>
          <a:xfrm>
            <a:off x="2029805" y="3681984"/>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28" name="Dowolny kształt 27"/>
          <p:cNvSpPr/>
          <p:nvPr/>
        </p:nvSpPr>
        <p:spPr>
          <a:xfrm>
            <a:off x="2051534" y="4402064"/>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29" name="Dowolny kształt 28"/>
          <p:cNvSpPr/>
          <p:nvPr/>
        </p:nvSpPr>
        <p:spPr>
          <a:xfrm>
            <a:off x="2051534" y="5050135"/>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30" name="Dowolny kształt 29"/>
          <p:cNvSpPr/>
          <p:nvPr/>
        </p:nvSpPr>
        <p:spPr>
          <a:xfrm>
            <a:off x="2051534" y="5770216"/>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31" name="Dowolny kształt 30"/>
          <p:cNvSpPr/>
          <p:nvPr/>
        </p:nvSpPr>
        <p:spPr>
          <a:xfrm>
            <a:off x="2893901" y="2313831"/>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32" name="Dowolny kształt 31"/>
          <p:cNvSpPr/>
          <p:nvPr/>
        </p:nvSpPr>
        <p:spPr>
          <a:xfrm>
            <a:off x="3638550" y="2309639"/>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33" name="Dowolny kształt 32"/>
          <p:cNvSpPr/>
          <p:nvPr/>
        </p:nvSpPr>
        <p:spPr>
          <a:xfrm>
            <a:off x="4402063" y="2309639"/>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34" name="Dowolny kształt 33"/>
          <p:cNvSpPr/>
          <p:nvPr/>
        </p:nvSpPr>
        <p:spPr>
          <a:xfrm>
            <a:off x="2893901" y="3681983"/>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35" name="Dowolny kształt 34"/>
          <p:cNvSpPr/>
          <p:nvPr/>
        </p:nvSpPr>
        <p:spPr>
          <a:xfrm>
            <a:off x="2893901" y="4402063"/>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36" name="Dowolny kształt 35"/>
          <p:cNvSpPr/>
          <p:nvPr/>
        </p:nvSpPr>
        <p:spPr>
          <a:xfrm>
            <a:off x="3638550" y="4397871"/>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37" name="Dowolny kształt 36"/>
          <p:cNvSpPr/>
          <p:nvPr/>
        </p:nvSpPr>
        <p:spPr>
          <a:xfrm>
            <a:off x="2910483" y="3033912"/>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18" name="Dowolny kształt 17"/>
          <p:cNvSpPr/>
          <p:nvPr/>
        </p:nvSpPr>
        <p:spPr>
          <a:xfrm>
            <a:off x="4402063" y="4397872"/>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19" name="Dowolny kształt 18"/>
          <p:cNvSpPr/>
          <p:nvPr/>
        </p:nvSpPr>
        <p:spPr>
          <a:xfrm>
            <a:off x="5149205" y="2308894"/>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20" name="Prostokąt 19"/>
          <p:cNvSpPr/>
          <p:nvPr/>
        </p:nvSpPr>
        <p:spPr>
          <a:xfrm>
            <a:off x="685800" y="6444000"/>
            <a:ext cx="2438400" cy="28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21" name="pole tekstowe 20"/>
          <p:cNvSpPr txBox="1"/>
          <p:nvPr/>
        </p:nvSpPr>
        <p:spPr>
          <a:xfrm>
            <a:off x="470825" y="1024161"/>
            <a:ext cx="8378222" cy="307777"/>
          </a:xfrm>
          <a:prstGeom prst="rect">
            <a:avLst/>
          </a:prstGeom>
          <a:solidFill>
            <a:schemeClr val="accent2">
              <a:lumMod val="75000"/>
            </a:schemeClr>
          </a:solidFill>
        </p:spPr>
        <p:txBody>
          <a:bodyPr wrap="square" rtlCol="0">
            <a:spAutoFit/>
          </a:bodyPr>
          <a:lstStyle/>
          <a:p>
            <a:pPr algn="ctr" rtl="0"/>
            <a:r>
              <a:rPr sz="1400" b="1">
                <a:solidFill>
                  <a:schemeClr val="bg1"/>
                </a:solidFill>
              </a:rPr>
              <a:t>KRUK has a strong potential for business growth across products and geographical regions.</a:t>
            </a:r>
          </a:p>
        </p:txBody>
      </p:sp>
      <p:sp>
        <p:nvSpPr>
          <p:cNvPr id="22" name="Dowolny kształt 21"/>
          <p:cNvSpPr/>
          <p:nvPr/>
        </p:nvSpPr>
        <p:spPr>
          <a:xfrm>
            <a:off x="5900911" y="2310781"/>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23" name="Dowolny kształt 22"/>
          <p:cNvSpPr/>
          <p:nvPr/>
        </p:nvSpPr>
        <p:spPr>
          <a:xfrm>
            <a:off x="6660232" y="2308771"/>
            <a:ext cx="360040" cy="288031"/>
          </a:xfrm>
          <a:custGeom>
            <a:avLst/>
            <a:gdLst>
              <a:gd name="connsiteX0" fmla="*/ 0 w 1456660"/>
              <a:gd name="connsiteY0" fmla="*/ 340241 h 690317"/>
              <a:gd name="connsiteX1" fmla="*/ 372139 w 1456660"/>
              <a:gd name="connsiteY1" fmla="*/ 680483 h 690317"/>
              <a:gd name="connsiteX2" fmla="*/ 1456660 w 1456660"/>
              <a:gd name="connsiteY2" fmla="*/ 0 h 690317"/>
            </a:gdLst>
            <a:ahLst/>
            <a:cxnLst>
              <a:cxn ang="0">
                <a:pos x="connsiteX0" y="connsiteY0"/>
              </a:cxn>
              <a:cxn ang="0">
                <a:pos x="connsiteX1" y="connsiteY1"/>
              </a:cxn>
              <a:cxn ang="0">
                <a:pos x="connsiteX2" y="connsiteY2"/>
              </a:cxn>
            </a:cxnLst>
            <a:rect l="l" t="t" r="r" b="b"/>
            <a:pathLst>
              <a:path w="1456660" h="690317">
                <a:moveTo>
                  <a:pt x="0" y="340241"/>
                </a:moveTo>
                <a:cubicBezTo>
                  <a:pt x="64681" y="538715"/>
                  <a:pt x="129362" y="737190"/>
                  <a:pt x="372139" y="680483"/>
                </a:cubicBezTo>
                <a:cubicBezTo>
                  <a:pt x="614916" y="623776"/>
                  <a:pt x="1035788" y="311888"/>
                  <a:pt x="1456660" y="0"/>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solidFill>
                <a:prstClr val="white"/>
              </a:solidFill>
            </a:endParaRPr>
          </a:p>
        </p:txBody>
      </p:sp>
      <p:sp>
        <p:nvSpPr>
          <p:cNvPr id="38" name="Prostokąt 37"/>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38"/>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79187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67544" y="1340768"/>
            <a:ext cx="8208912" cy="473347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 name="Symbol zastępczy numeru slajdu 1"/>
          <p:cNvSpPr>
            <a:spLocks noGrp="1"/>
          </p:cNvSpPr>
          <p:nvPr>
            <p:ph type="sldNum" sz="quarter" idx="12"/>
          </p:nvPr>
        </p:nvSpPr>
        <p:spPr/>
        <p:txBody>
          <a:bodyPr/>
          <a:lstStyle/>
          <a:p>
            <a:fld id="{81382561-DA1C-4162-B7C8-DCD3404CF350}" type="slidenum">
              <a:rPr lang="pl-PL" smtClean="0">
                <a:solidFill>
                  <a:prstClr val="white">
                    <a:lumMod val="50000"/>
                  </a:prstClr>
                </a:solidFill>
              </a:rPr>
              <a:pPr/>
              <a:t>25</a:t>
            </a:fld>
            <a:endParaRPr lang="pl-PL" dirty="0">
              <a:solidFill>
                <a:prstClr val="white">
                  <a:lumMod val="50000"/>
                </a:prstClr>
              </a:solidFill>
            </a:endParaRPr>
          </a:p>
        </p:txBody>
      </p:sp>
      <p:sp>
        <p:nvSpPr>
          <p:cNvPr id="3" name="Symbol zastępczy tekstu 2"/>
          <p:cNvSpPr>
            <a:spLocks noGrp="1"/>
          </p:cNvSpPr>
          <p:nvPr>
            <p:ph type="body" idx="1"/>
          </p:nvPr>
        </p:nvSpPr>
        <p:spPr>
          <a:xfrm>
            <a:off x="610633" y="404664"/>
            <a:ext cx="7922180" cy="904863"/>
          </a:xfrm>
        </p:spPr>
        <p:txBody>
          <a:bodyPr/>
          <a:lstStyle/>
          <a:p>
            <a:pPr algn="ctr"/>
            <a:r>
              <a:rPr lang="en-US" dirty="0">
                <a:solidFill>
                  <a:schemeClr val="tx2">
                    <a:lumMod val="75000"/>
                  </a:schemeClr>
                </a:solidFill>
              </a:rPr>
              <a:t>The strategic objective for 2015−2019</a:t>
            </a:r>
            <a:r>
              <a:rPr lang="pl-PL" dirty="0">
                <a:solidFill>
                  <a:schemeClr val="tx2">
                    <a:lumMod val="75000"/>
                  </a:schemeClr>
                </a:solidFill>
              </a:rPr>
              <a:t>: </a:t>
            </a:r>
          </a:p>
          <a:p>
            <a:pPr algn="ctr"/>
            <a:r>
              <a:rPr lang="pl-PL" sz="1400" dirty="0"/>
              <a:t>A</a:t>
            </a:r>
            <a:r>
              <a:rPr lang="en-US" sz="1400" dirty="0" err="1"/>
              <a:t>chieve</a:t>
            </a:r>
            <a:r>
              <a:rPr lang="en-US" sz="1400" dirty="0"/>
              <a:t> the position of one of Europe's three leading </a:t>
            </a:r>
            <a:br>
              <a:rPr lang="pl-PL" sz="1400" dirty="0"/>
            </a:br>
            <a:r>
              <a:rPr lang="en-US" sz="1400" dirty="0"/>
              <a:t>debt management companies in terms of net profit.</a:t>
            </a:r>
          </a:p>
        </p:txBody>
      </p:sp>
      <p:graphicFrame>
        <p:nvGraphicFramePr>
          <p:cNvPr id="5" name="Symbol zastępczy zawartości 4"/>
          <p:cNvGraphicFramePr>
            <a:graphicFrameLocks noGrp="1"/>
          </p:cNvGraphicFramePr>
          <p:nvPr>
            <p:ph sz="half" idx="14"/>
            <p:extLst>
              <p:ext uri="{D42A27DB-BD31-4B8C-83A1-F6EECF244321}">
                <p14:modId xmlns:p14="http://schemas.microsoft.com/office/powerpoint/2010/main" val="3808933522"/>
              </p:ext>
            </p:extLst>
          </p:nvPr>
        </p:nvGraphicFramePr>
        <p:xfrm>
          <a:off x="539551" y="1397917"/>
          <a:ext cx="8064900" cy="4608513"/>
        </p:xfrm>
        <a:graphic>
          <a:graphicData uri="http://schemas.openxmlformats.org/drawingml/2006/table">
            <a:tbl>
              <a:tblPr firstRow="1" bandRow="1">
                <a:tableStyleId>{5C22544A-7EE6-4342-B048-85BDC9FD1C3A}</a:tableStyleId>
              </a:tblPr>
              <a:tblGrid>
                <a:gridCol w="2016225">
                  <a:extLst>
                    <a:ext uri="{9D8B030D-6E8A-4147-A177-3AD203B41FA5}">
                      <a16:colId xmlns:a16="http://schemas.microsoft.com/office/drawing/2014/main" val="20000"/>
                    </a:ext>
                  </a:extLst>
                </a:gridCol>
                <a:gridCol w="2016225">
                  <a:extLst>
                    <a:ext uri="{9D8B030D-6E8A-4147-A177-3AD203B41FA5}">
                      <a16:colId xmlns:a16="http://schemas.microsoft.com/office/drawing/2014/main" val="20001"/>
                    </a:ext>
                  </a:extLst>
                </a:gridCol>
                <a:gridCol w="2016225">
                  <a:extLst>
                    <a:ext uri="{9D8B030D-6E8A-4147-A177-3AD203B41FA5}">
                      <a16:colId xmlns:a16="http://schemas.microsoft.com/office/drawing/2014/main" val="20002"/>
                    </a:ext>
                  </a:extLst>
                </a:gridCol>
                <a:gridCol w="2016225">
                  <a:extLst>
                    <a:ext uri="{9D8B030D-6E8A-4147-A177-3AD203B41FA5}">
                      <a16:colId xmlns:a16="http://schemas.microsoft.com/office/drawing/2014/main" val="20003"/>
                    </a:ext>
                  </a:extLst>
                </a:gridCol>
              </a:tblGrid>
              <a:tr h="719249">
                <a:tc gridSpan="2">
                  <a:txBody>
                    <a:bodyPr/>
                    <a:lstStyle/>
                    <a:p>
                      <a:pPr algn="ctr"/>
                      <a:r>
                        <a:rPr lang="en-US" sz="1100" b="1" dirty="0">
                          <a:solidFill>
                            <a:schemeClr val="bg1"/>
                          </a:solidFill>
                        </a:rPr>
                        <a:t>Growth in geographical regions and  product range development</a:t>
                      </a:r>
                    </a:p>
                    <a:p>
                      <a:pPr algn="ctr"/>
                      <a:r>
                        <a:rPr lang="en-US" sz="1100" b="0" dirty="0">
                          <a:solidFill>
                            <a:schemeClr val="bg1"/>
                          </a:solidFill>
                        </a:rPr>
                        <a:t>(KRUK's growth matrix)</a:t>
                      </a:r>
                    </a:p>
                  </a:txBody>
                  <a:tcPr anchor="ctr">
                    <a:lnR w="381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lumMod val="75000"/>
                      </a:schemeClr>
                    </a:solidFill>
                  </a:tcPr>
                </a:tc>
                <a:tc hMerge="1">
                  <a:txBody>
                    <a:bodyPr/>
                    <a:lstStyle/>
                    <a:p>
                      <a:endParaRPr lang="pl-PL"/>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Improvement of efficiency on acquired portfolio</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Improvement of portfolio valuations and operating analyses</a:t>
                      </a:r>
                    </a:p>
                  </a:txBody>
                  <a:tcPr anchor="ctr">
                    <a:lnL w="381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0000"/>
                  </a:ext>
                </a:extLst>
              </a:tr>
              <a:tr h="3889264">
                <a:tc>
                  <a:txBody>
                    <a:bodyPr/>
                    <a:lstStyle/>
                    <a:p>
                      <a:pPr algn="ctr">
                        <a:spcAft>
                          <a:spcPts val="600"/>
                        </a:spcAft>
                      </a:pPr>
                      <a:r>
                        <a:rPr lang="pl-PL" sz="1050" b="1" dirty="0" err="1">
                          <a:solidFill>
                            <a:schemeClr val="bg1"/>
                          </a:solidFill>
                        </a:rPr>
                        <a:t>Growth</a:t>
                      </a:r>
                      <a:r>
                        <a:rPr lang="pl-PL" sz="1050" b="1" dirty="0">
                          <a:solidFill>
                            <a:schemeClr val="bg1"/>
                          </a:solidFill>
                        </a:rPr>
                        <a:t> on </a:t>
                      </a:r>
                      <a:r>
                        <a:rPr lang="pl-PL" sz="1050" b="1" dirty="0" err="1">
                          <a:solidFill>
                            <a:schemeClr val="bg1"/>
                          </a:solidFill>
                        </a:rPr>
                        <a:t>existing</a:t>
                      </a:r>
                      <a:r>
                        <a:rPr lang="pl-PL" sz="1050" b="1" dirty="0">
                          <a:solidFill>
                            <a:schemeClr val="bg1"/>
                          </a:solidFill>
                        </a:rPr>
                        <a:t> </a:t>
                      </a:r>
                      <a:r>
                        <a:rPr lang="pl-PL" sz="1050" b="1" dirty="0" err="1">
                          <a:solidFill>
                            <a:schemeClr val="bg1"/>
                          </a:solidFill>
                        </a:rPr>
                        <a:t>markets</a:t>
                      </a:r>
                      <a:endParaRPr lang="pl-PL" sz="1050" b="1" dirty="0">
                        <a:solidFill>
                          <a:schemeClr val="bg1"/>
                        </a:solidFill>
                      </a:endParaRPr>
                    </a:p>
                    <a:p>
                      <a:pPr marL="171450" indent="-171450">
                        <a:buSzPct val="80000"/>
                        <a:buFont typeface="Wingdings" panose="05000000000000000000" pitchFamily="2" charset="2"/>
                        <a:buChar char="§"/>
                      </a:pPr>
                      <a:r>
                        <a:rPr lang="en-US" sz="1000" dirty="0">
                          <a:solidFill>
                            <a:schemeClr val="bg1"/>
                          </a:solidFill>
                        </a:rPr>
                        <a:t>consolidate its position on the unsecured consumer debt purchase markets</a:t>
                      </a:r>
                    </a:p>
                    <a:p>
                      <a:pPr marL="171450" indent="-171450">
                        <a:buSzPct val="80000"/>
                        <a:buFont typeface="Wingdings" panose="05000000000000000000" pitchFamily="2" charset="2"/>
                        <a:buChar char="§"/>
                      </a:pPr>
                      <a:r>
                        <a:rPr lang="en-US" sz="1000" dirty="0">
                          <a:solidFill>
                            <a:schemeClr val="bg1"/>
                          </a:solidFill>
                        </a:rPr>
                        <a:t>increase purchase and collection of mortgage-backed debts</a:t>
                      </a:r>
                    </a:p>
                    <a:p>
                      <a:pPr marL="171450" indent="-171450">
                        <a:buSzPct val="80000"/>
                        <a:buFont typeface="Wingdings" panose="05000000000000000000" pitchFamily="2" charset="2"/>
                        <a:buChar char="§"/>
                      </a:pPr>
                      <a:r>
                        <a:rPr lang="en-US" sz="1000" dirty="0">
                          <a:solidFill>
                            <a:schemeClr val="bg1"/>
                          </a:solidFill>
                        </a:rPr>
                        <a:t>increase purchase and collection of non-performing corporate debts</a:t>
                      </a:r>
                    </a:p>
                    <a:p>
                      <a:pPr marL="171450" indent="-171450">
                        <a:buSzPct val="80000"/>
                        <a:buFont typeface="Wingdings" panose="05000000000000000000" pitchFamily="2" charset="2"/>
                        <a:buChar char="§"/>
                      </a:pPr>
                      <a:r>
                        <a:rPr lang="en-US" sz="1000" dirty="0">
                          <a:solidFill>
                            <a:schemeClr val="bg1"/>
                          </a:solidFill>
                        </a:rPr>
                        <a:t>develop the debt collection outsourcing business</a:t>
                      </a:r>
                    </a:p>
                    <a:p>
                      <a:pPr marL="171450" indent="-171450">
                        <a:buSzPct val="80000"/>
                        <a:buFont typeface="Wingdings" panose="05000000000000000000" pitchFamily="2" charset="2"/>
                        <a:buChar char="§"/>
                      </a:pPr>
                      <a:r>
                        <a:rPr lang="en-US" sz="1000" dirty="0">
                          <a:solidFill>
                            <a:schemeClr val="bg1"/>
                          </a:solidFill>
                        </a:rPr>
                        <a:t>develop other product lines – loans and credit information</a:t>
                      </a:r>
                      <a:endParaRPr lang="pl-PL" sz="1000" baseline="0" dirty="0">
                        <a:solidFill>
                          <a:schemeClr val="bg1"/>
                        </a:solidFill>
                      </a:endParaRPr>
                    </a:p>
                    <a:p>
                      <a:endParaRPr lang="pl-PL" sz="1100" dirty="0">
                        <a:solidFill>
                          <a:schemeClr val="bg1"/>
                        </a:solidFill>
                      </a:endParaRP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2">
                        <a:lumMod val="75000"/>
                      </a:schemeClr>
                    </a:solidFill>
                  </a:tcPr>
                </a:tc>
                <a:tc>
                  <a:txBody>
                    <a:bodyPr/>
                    <a:lstStyle/>
                    <a:p>
                      <a:pPr algn="ctr">
                        <a:spcAft>
                          <a:spcPts val="600"/>
                        </a:spcAft>
                      </a:pPr>
                      <a:r>
                        <a:rPr lang="pl-PL" sz="1050" b="1" dirty="0">
                          <a:solidFill>
                            <a:schemeClr val="bg1"/>
                          </a:solidFill>
                        </a:rPr>
                        <a:t>Expansion on </a:t>
                      </a:r>
                      <a:r>
                        <a:rPr lang="pl-PL" sz="1050" b="1" dirty="0" err="1">
                          <a:solidFill>
                            <a:schemeClr val="bg1"/>
                          </a:solidFill>
                        </a:rPr>
                        <a:t>foreign</a:t>
                      </a:r>
                      <a:r>
                        <a:rPr lang="pl-PL" sz="1050" b="1" dirty="0">
                          <a:solidFill>
                            <a:schemeClr val="bg1"/>
                          </a:solidFill>
                        </a:rPr>
                        <a:t> </a:t>
                      </a:r>
                      <a:r>
                        <a:rPr lang="pl-PL" sz="1050" b="1" dirty="0" err="1">
                          <a:solidFill>
                            <a:schemeClr val="bg1"/>
                          </a:solidFill>
                        </a:rPr>
                        <a:t>markets</a:t>
                      </a:r>
                      <a:endParaRPr lang="pl-PL" sz="1050" b="1" dirty="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solidFill>
                            <a:schemeClr val="bg1"/>
                          </a:solidFill>
                        </a:rPr>
                        <a:t>KRUK plans to gradually enter new markets, in particular: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solidFill>
                            <a:schemeClr val="bg1"/>
                          </a:solidFill>
                        </a:rPr>
                        <a:t>Spain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solidFill>
                            <a:schemeClr val="bg1"/>
                          </a:solidFill>
                        </a:rPr>
                        <a:t>Italy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solidFill>
                            <a:schemeClr val="bg1"/>
                          </a:solidFill>
                        </a:rPr>
                        <a:t>Portugal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000" baseline="0" dirty="0">
                          <a:solidFill>
                            <a:schemeClr val="bg1"/>
                          </a:solidFill>
                        </a:rPr>
                        <a:t>…</a:t>
                      </a:r>
                      <a:endParaRPr lang="en-US" sz="1000" baseline="0" dirty="0">
                        <a:solidFill>
                          <a:schemeClr val="bg1"/>
                        </a:solidFill>
                      </a:endParaRPr>
                    </a:p>
                    <a:p>
                      <a:endParaRPr lang="pl-PL" sz="1000" dirty="0">
                        <a:solidFill>
                          <a:schemeClr val="bg1"/>
                        </a:solidFill>
                      </a:endParaRPr>
                    </a:p>
                  </a:txBody>
                  <a:tcPr>
                    <a:lnL w="127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solidFill>
                            <a:schemeClr val="bg1"/>
                          </a:solidFill>
                        </a:rPr>
                        <a:t>KRUK manages a debt portfolio with a total nominal value at the time of purchase of </a:t>
                      </a:r>
                      <a:r>
                        <a:rPr lang="pl-PL" sz="1000" b="1" dirty="0">
                          <a:solidFill>
                            <a:schemeClr val="bg1"/>
                          </a:solidFill>
                        </a:rPr>
                        <a:t>EUR 8</a:t>
                      </a:r>
                      <a:r>
                        <a:rPr lang="en-US" sz="1000" b="1" dirty="0">
                          <a:solidFill>
                            <a:schemeClr val="bg1"/>
                          </a:solidFill>
                        </a:rPr>
                        <a:t>.</a:t>
                      </a:r>
                      <a:r>
                        <a:rPr lang="pl-PL" sz="1000" b="1" dirty="0">
                          <a:solidFill>
                            <a:schemeClr val="bg1"/>
                          </a:solidFill>
                        </a:rPr>
                        <a:t>0</a:t>
                      </a:r>
                      <a:r>
                        <a:rPr lang="en-US" sz="1000" b="1" dirty="0">
                          <a:solidFill>
                            <a:schemeClr val="bg1"/>
                          </a:solidFill>
                        </a:rPr>
                        <a:t>bn.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dirty="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bg1"/>
                          </a:solidFill>
                        </a:rPr>
                        <a:t>Becoming more effective in getting through to the debtors from portfolios acquired so far by: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bg1"/>
                          </a:solidFill>
                        </a:rPr>
                        <a:t>development of process management</a:t>
                      </a:r>
                      <a:r>
                        <a:rPr lang="pl-PL" sz="1000" b="0" dirty="0">
                          <a:solidFill>
                            <a:schemeClr val="bg1"/>
                          </a:solidFill>
                        </a:rPr>
                        <a:t>,</a:t>
                      </a:r>
                      <a:endParaRPr lang="en-US" sz="1000" b="0" dirty="0">
                        <a:solidFill>
                          <a:schemeClr val="bg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bg1"/>
                          </a:solidFill>
                        </a:rPr>
                        <a:t>development of a network of field advisers</a:t>
                      </a:r>
                      <a:r>
                        <a:rPr lang="pl-PL" sz="1000" b="0" dirty="0">
                          <a:solidFill>
                            <a:schemeClr val="bg1"/>
                          </a:solidFill>
                        </a:rPr>
                        <a:t>,</a:t>
                      </a:r>
                      <a:endParaRPr lang="en-US" sz="1000" b="0" dirty="0">
                        <a:solidFill>
                          <a:schemeClr val="bg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bg1"/>
                          </a:solidFill>
                        </a:rPr>
                        <a:t>enhancing marketing communication</a:t>
                      </a:r>
                      <a:r>
                        <a:rPr lang="pl-PL" sz="1000" b="0" dirty="0">
                          <a:solidFill>
                            <a:schemeClr val="bg1"/>
                          </a:solidFill>
                        </a:rPr>
                        <a:t>.</a:t>
                      </a:r>
                      <a:endParaRPr lang="en-US" sz="1000" b="0" dirty="0">
                        <a:solidFill>
                          <a:schemeClr val="bg1"/>
                        </a:solidFill>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4"/>
                    </a:solidFill>
                  </a:tcPr>
                </a:tc>
                <a:tc>
                  <a:txBody>
                    <a:bodyPr/>
                    <a:lstStyle/>
                    <a:p>
                      <a:pPr marL="0" indent="0">
                        <a:buFont typeface="Arial" panose="020B0604020202020204" pitchFamily="34" charset="0"/>
                        <a:buNone/>
                      </a:pPr>
                      <a:r>
                        <a:rPr lang="en-US" sz="1000" b="1" dirty="0">
                          <a:solidFill>
                            <a:schemeClr val="bg1"/>
                          </a:solidFill>
                        </a:rPr>
                        <a:t>By the end of </a:t>
                      </a:r>
                      <a:r>
                        <a:rPr lang="pl-PL" sz="1000" b="1" dirty="0">
                          <a:solidFill>
                            <a:schemeClr val="bg1"/>
                          </a:solidFill>
                        </a:rPr>
                        <a:t>Q3 </a:t>
                      </a:r>
                      <a:r>
                        <a:rPr lang="en-US" sz="1000" b="1" dirty="0">
                          <a:solidFill>
                            <a:schemeClr val="bg1"/>
                          </a:solidFill>
                        </a:rPr>
                        <a:t>201</a:t>
                      </a:r>
                      <a:r>
                        <a:rPr lang="pl-PL" sz="1000" b="1" dirty="0">
                          <a:solidFill>
                            <a:schemeClr val="bg1"/>
                          </a:solidFill>
                        </a:rPr>
                        <a:t>6</a:t>
                      </a:r>
                      <a:r>
                        <a:rPr lang="en-US" sz="1000" b="1" dirty="0">
                          <a:solidFill>
                            <a:schemeClr val="bg1"/>
                          </a:solidFill>
                        </a:rPr>
                        <a:t>, the Group purchased </a:t>
                      </a:r>
                      <a:r>
                        <a:rPr lang="pl-PL" sz="1000" b="1" dirty="0">
                          <a:solidFill>
                            <a:schemeClr val="bg1"/>
                          </a:solidFill>
                        </a:rPr>
                        <a:t>499</a:t>
                      </a:r>
                      <a:r>
                        <a:rPr lang="en-US" sz="1000" b="1" dirty="0">
                          <a:solidFill>
                            <a:schemeClr val="bg1"/>
                          </a:solidFill>
                        </a:rPr>
                        <a:t> debt portfolios and performed over 2,000 debt portfolio valuations.</a:t>
                      </a:r>
                    </a:p>
                    <a:p>
                      <a:pPr marL="0" indent="0">
                        <a:buFont typeface="Arial" panose="020B0604020202020204" pitchFamily="34" charset="0"/>
                        <a:buNone/>
                      </a:pPr>
                      <a:endParaRPr lang="en-US" sz="1000" b="1" dirty="0">
                        <a:solidFill>
                          <a:schemeClr val="bg1"/>
                        </a:solidFill>
                      </a:endParaRPr>
                    </a:p>
                    <a:p>
                      <a:pPr marL="0" indent="0">
                        <a:buFont typeface="Arial" panose="020B0604020202020204" pitchFamily="34" charset="0"/>
                        <a:buNone/>
                      </a:pPr>
                      <a:r>
                        <a:rPr lang="en-US" sz="1000" b="0" dirty="0">
                          <a:solidFill>
                            <a:schemeClr val="bg1"/>
                          </a:solidFill>
                        </a:rPr>
                        <a:t>Enhancing Group’s experience by:</a:t>
                      </a:r>
                    </a:p>
                    <a:p>
                      <a:pPr marL="171450" indent="-171450">
                        <a:buFont typeface="Arial" panose="020B0604020202020204" pitchFamily="34" charset="0"/>
                        <a:buChar char="•"/>
                      </a:pPr>
                      <a:r>
                        <a:rPr lang="en-US" sz="1000" b="0" dirty="0">
                          <a:solidFill>
                            <a:schemeClr val="bg1"/>
                          </a:solidFill>
                        </a:rPr>
                        <a:t>improving statistical models for the valuation of debt portfolios</a:t>
                      </a:r>
                    </a:p>
                    <a:p>
                      <a:pPr marL="171450" indent="-171450">
                        <a:buFont typeface="Arial" panose="020B0604020202020204" pitchFamily="34" charset="0"/>
                        <a:buChar char="•"/>
                      </a:pPr>
                      <a:r>
                        <a:rPr lang="en-US" sz="1000" b="0" dirty="0">
                          <a:solidFill>
                            <a:schemeClr val="bg1"/>
                          </a:solidFill>
                        </a:rPr>
                        <a:t>improving credit scoring and forecasting models supporting operating processes</a:t>
                      </a:r>
                    </a:p>
                    <a:p>
                      <a:pPr marL="0" indent="0">
                        <a:buFont typeface="Arial" panose="020B0604020202020204" pitchFamily="34" charset="0"/>
                        <a:buNone/>
                      </a:pPr>
                      <a:r>
                        <a:rPr lang="en-US" sz="1000" b="0" dirty="0">
                          <a:solidFill>
                            <a:schemeClr val="bg1"/>
                          </a:solidFill>
                        </a:rPr>
                        <a:t>on the basis of cases acquired in the past (</a:t>
                      </a:r>
                      <a:r>
                        <a:rPr lang="pl-PL" sz="1000" b="0" dirty="0">
                          <a:solidFill>
                            <a:schemeClr val="bg1"/>
                          </a:solidFill>
                        </a:rPr>
                        <a:t>5.6</a:t>
                      </a:r>
                      <a:r>
                        <a:rPr lang="en-US" sz="1000" b="0" dirty="0">
                          <a:solidFill>
                            <a:schemeClr val="bg1"/>
                          </a:solidFill>
                        </a:rPr>
                        <a:t>m) and debts outsourced for collection every year (1.0m on average). </a:t>
                      </a:r>
                    </a:p>
                    <a:p>
                      <a:endParaRPr lang="pl-PL" sz="1100" dirty="0"/>
                    </a:p>
                  </a:txBody>
                  <a:tcPr>
                    <a:lnL w="381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solidFill>
                      <a:schemeClr val="bg2">
                        <a:lumMod val="50000"/>
                      </a:schemeClr>
                    </a:solidFill>
                  </a:tcPr>
                </a:tc>
                <a:extLst>
                  <a:ext uri="{0D108BD9-81ED-4DB2-BD59-A6C34878D82A}">
                    <a16:rowId xmlns:a16="http://schemas.microsoft.com/office/drawing/2014/main" val="10001"/>
                  </a:ext>
                </a:extLst>
              </a:tr>
            </a:tbl>
          </a:graphicData>
        </a:graphic>
      </p:graphicFrame>
      <p:sp>
        <p:nvSpPr>
          <p:cNvPr id="6" name="Prostokąt 5"/>
          <p:cNvSpPr/>
          <p:nvPr/>
        </p:nvSpPr>
        <p:spPr>
          <a:xfrm>
            <a:off x="1115616" y="5066134"/>
            <a:ext cx="6768752" cy="100811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p:nvSpPr>
        <p:spPr>
          <a:xfrm>
            <a:off x="1182291" y="5138142"/>
            <a:ext cx="1445493" cy="86409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solidFill>
                  <a:prstClr val="white"/>
                </a:solidFill>
              </a:rPr>
              <a:t>New business</a:t>
            </a:r>
          </a:p>
        </p:txBody>
      </p:sp>
      <p:sp>
        <p:nvSpPr>
          <p:cNvPr id="8" name="pole tekstowe 7"/>
          <p:cNvSpPr txBox="1"/>
          <p:nvPr/>
        </p:nvSpPr>
        <p:spPr>
          <a:xfrm>
            <a:off x="2627783" y="5171363"/>
            <a:ext cx="5256583" cy="797654"/>
          </a:xfrm>
          <a:prstGeom prst="rect">
            <a:avLst/>
          </a:prstGeom>
          <a:noFill/>
        </p:spPr>
        <p:txBody>
          <a:bodyPr wrap="square" rtlCol="0">
            <a:spAutoFit/>
          </a:bodyPr>
          <a:lstStyle/>
          <a:p>
            <a:pPr>
              <a:lnSpc>
                <a:spcPts val="1100"/>
              </a:lnSpc>
            </a:pPr>
            <a:r>
              <a:rPr lang="en-US" sz="1000" dirty="0">
                <a:solidFill>
                  <a:srgbClr val="3F3F3F"/>
                </a:solidFill>
              </a:rPr>
              <a:t>The Group sees the source of its business success in its </a:t>
            </a:r>
            <a:r>
              <a:rPr lang="en-US" sz="1000" dirty="0" err="1">
                <a:solidFill>
                  <a:srgbClr val="3F3F3F"/>
                </a:solidFill>
              </a:rPr>
              <a:t>organisational</a:t>
            </a:r>
            <a:r>
              <a:rPr lang="en-US" sz="1000" dirty="0">
                <a:solidFill>
                  <a:srgbClr val="3F3F3F"/>
                </a:solidFill>
              </a:rPr>
              <a:t> culture and competence in such fields as human resources management, mass operations statistical analysis, management of risk and finances, and marketing. These factors are not specific to the debt management market, hence the KRUK Group plans to undertake by 2019 new, complementary projects in the financial sector in Poland.</a:t>
            </a:r>
          </a:p>
        </p:txBody>
      </p:sp>
      <p:sp>
        <p:nvSpPr>
          <p:cNvPr id="9" name="Prostokąt 8"/>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25353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28404" y="4228853"/>
            <a:ext cx="792088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26</a:t>
            </a:fld>
            <a:endParaRPr lang="en-GB" dirty="0"/>
          </a:p>
        </p:txBody>
      </p:sp>
      <p:sp>
        <p:nvSpPr>
          <p:cNvPr id="3" name="Tytuł 2"/>
          <p:cNvSpPr>
            <a:spLocks noGrp="1"/>
          </p:cNvSpPr>
          <p:nvPr>
            <p:ph type="title"/>
          </p:nvPr>
        </p:nvSpPr>
        <p:spPr>
          <a:xfrm>
            <a:off x="611189" y="1556870"/>
            <a:ext cx="7921624" cy="4464417"/>
          </a:xfrm>
        </p:spPr>
        <p:txBody>
          <a:bodyPr>
            <a:normAutofit fontScale="90000"/>
          </a:bodyPr>
          <a:lstStyle/>
          <a:p>
            <a:pPr rtl="0">
              <a:lnSpc>
                <a:spcPct val="150000"/>
              </a:lnSpc>
            </a:pPr>
            <a:r>
              <a:rPr lang="en-GB" dirty="0">
                <a:solidFill>
                  <a:schemeClr val="accent2">
                    <a:lumMod val="75000"/>
                  </a:schemeClr>
                </a:solidFill>
              </a:rPr>
              <a:t>Introduction </a:t>
            </a:r>
            <a:br>
              <a:rPr lang="en-GB" dirty="0">
                <a:solidFill>
                  <a:schemeClr val="accent2">
                    <a:lumMod val="75000"/>
                  </a:schemeClr>
                </a:solidFill>
              </a:rPr>
            </a:br>
            <a:r>
              <a:rPr lang="en-GB" dirty="0">
                <a:solidFill>
                  <a:schemeClr val="accent2">
                    <a:lumMod val="75000"/>
                  </a:schemeClr>
                </a:solidFill>
              </a:rPr>
              <a:t>Operating activities </a:t>
            </a:r>
            <a:br>
              <a:rPr lang="en-GB" dirty="0">
                <a:solidFill>
                  <a:schemeClr val="accent2">
                    <a:lumMod val="75000"/>
                  </a:schemeClr>
                </a:solidFill>
              </a:rPr>
            </a:br>
            <a:r>
              <a:rPr lang="en-GB" dirty="0">
                <a:solidFill>
                  <a:schemeClr val="accent2">
                    <a:lumMod val="75000"/>
                  </a:schemeClr>
                </a:solidFill>
              </a:rPr>
              <a:t>Market position </a:t>
            </a:r>
            <a:br>
              <a:rPr lang="en-GB" dirty="0">
                <a:solidFill>
                  <a:schemeClr val="accent2">
                    <a:lumMod val="75000"/>
                  </a:schemeClr>
                </a:solidFill>
              </a:rPr>
            </a:br>
            <a:r>
              <a:rPr lang="en-GB" dirty="0">
                <a:solidFill>
                  <a:schemeClr val="accent2">
                    <a:lumMod val="75000"/>
                  </a:schemeClr>
                </a:solidFill>
              </a:rPr>
              <a:t>Financial performance </a:t>
            </a:r>
            <a:br>
              <a:rPr lang="en-GB" dirty="0">
                <a:solidFill>
                  <a:schemeClr val="accent2">
                    <a:lumMod val="75000"/>
                  </a:schemeClr>
                </a:solidFill>
              </a:rPr>
            </a:br>
            <a:r>
              <a:rPr lang="en-GB" dirty="0">
                <a:solidFill>
                  <a:schemeClr val="accent2">
                    <a:lumMod val="75000"/>
                  </a:schemeClr>
                </a:solidFill>
              </a:rPr>
              <a:t>Strategy and summary</a:t>
            </a:r>
            <a:br>
              <a:rPr lang="en-GB" dirty="0">
                <a:solidFill>
                  <a:schemeClr val="accent2">
                    <a:lumMod val="75000"/>
                  </a:schemeClr>
                </a:solidFill>
              </a:rPr>
            </a:br>
            <a:r>
              <a:rPr lang="en-GB" dirty="0">
                <a:solidFill>
                  <a:schemeClr val="bg1"/>
                </a:solidFill>
              </a:rPr>
              <a:t>Appendices</a:t>
            </a:r>
            <a:br>
              <a:rPr lang="en-GB" dirty="0"/>
            </a:br>
            <a:br>
              <a:rPr lang="en-GB" dirty="0">
                <a:solidFill>
                  <a:schemeClr val="accent2">
                    <a:lumMod val="75000"/>
                  </a:schemeClr>
                </a:solidFill>
              </a:rPr>
            </a:br>
            <a:br>
              <a:rPr lang="en-GB" dirty="0">
                <a:solidFill>
                  <a:schemeClr val="accent2">
                    <a:lumMod val="75000"/>
                  </a:schemeClr>
                </a:solidFill>
              </a:rPr>
            </a:br>
            <a:br>
              <a:rPr lang="en-GB" dirty="0">
                <a:solidFill>
                  <a:schemeClr val="accent2">
                    <a:lumMod val="75000"/>
                  </a:schemeClr>
                </a:solidFill>
              </a:rPr>
            </a:br>
            <a:br>
              <a:rPr lang="en-GB" dirty="0">
                <a:solidFill>
                  <a:schemeClr val="accent2">
                    <a:lumMod val="75000"/>
                  </a:schemeClr>
                </a:solidFill>
              </a:rPr>
            </a:br>
            <a:endParaRPr lang="en-GB" dirty="0">
              <a:solidFill>
                <a:schemeClr val="accent2">
                  <a:lumMod val="75000"/>
                </a:schemeClr>
              </a:solidFill>
            </a:endParaRPr>
          </a:p>
        </p:txBody>
      </p:sp>
      <p:sp>
        <p:nvSpPr>
          <p:cNvPr id="4" name="Symbol zastępczy tekstu 3"/>
          <p:cNvSpPr>
            <a:spLocks noGrp="1"/>
          </p:cNvSpPr>
          <p:nvPr>
            <p:ph type="body" idx="1"/>
          </p:nvPr>
        </p:nvSpPr>
        <p:spPr>
          <a:xfrm>
            <a:off x="611189" y="404664"/>
            <a:ext cx="7921624" cy="430887"/>
          </a:xfrm>
        </p:spPr>
        <p:txBody>
          <a:bodyPr/>
          <a:lstStyle/>
          <a:p>
            <a:pPr rtl="0"/>
            <a:r>
              <a:rPr lang="en-GB" dirty="0"/>
              <a:t>Agenda</a:t>
            </a:r>
          </a:p>
        </p:txBody>
      </p:sp>
      <p:sp>
        <p:nvSpPr>
          <p:cNvPr id="7" name="Prostokąt 6"/>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90328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az 19"/>
          <p:cNvPicPr>
            <a:picLocks noChangeAspect="1"/>
          </p:cNvPicPr>
          <p:nvPr/>
        </p:nvPicPr>
        <p:blipFill rotWithShape="1">
          <a:blip r:embed="rId2" cstate="print">
            <a:extLst>
              <a:ext uri="{28A0092B-C50C-407E-A947-70E740481C1C}">
                <a14:useLocalDpi xmlns:a14="http://schemas.microsoft.com/office/drawing/2010/main" val="0"/>
              </a:ext>
            </a:extLst>
          </a:blip>
          <a:srcRect t="5387" b="5771"/>
          <a:stretch/>
        </p:blipFill>
        <p:spPr>
          <a:xfrm>
            <a:off x="2555776" y="404664"/>
            <a:ext cx="6480720" cy="5894596"/>
          </a:xfrm>
          <a:prstGeom prst="rect">
            <a:avLst/>
          </a:prstGeom>
        </p:spPr>
      </p:pic>
      <p:sp>
        <p:nvSpPr>
          <p:cNvPr id="3" name="Symbol zastępczy tekstu 2"/>
          <p:cNvSpPr>
            <a:spLocks noGrp="1"/>
          </p:cNvSpPr>
          <p:nvPr>
            <p:ph type="body" idx="1"/>
          </p:nvPr>
        </p:nvSpPr>
        <p:spPr>
          <a:xfrm>
            <a:off x="611188" y="404664"/>
            <a:ext cx="7849244" cy="707886"/>
          </a:xfrm>
        </p:spPr>
        <p:txBody>
          <a:bodyPr/>
          <a:lstStyle/>
          <a:p>
            <a:pPr rtl="0"/>
            <a:r>
              <a:rPr sz="2000" dirty="0">
                <a:solidFill>
                  <a:schemeClr val="tx2">
                    <a:lumMod val="75000"/>
                  </a:schemeClr>
                </a:solidFill>
              </a:rPr>
              <a:t>The KRUK Group </a:t>
            </a:r>
            <a:r>
              <a:rPr lang="pl-PL" sz="2000" dirty="0" err="1">
                <a:solidFill>
                  <a:schemeClr val="accent2">
                    <a:lumMod val="75000"/>
                  </a:schemeClr>
                </a:solidFill>
              </a:rPr>
              <a:t>operates</a:t>
            </a:r>
            <a:r>
              <a:rPr lang="pl-PL" sz="2000" dirty="0">
                <a:solidFill>
                  <a:schemeClr val="accent2">
                    <a:lumMod val="75000"/>
                  </a:schemeClr>
                </a:solidFill>
              </a:rPr>
              <a:t> in </a:t>
            </a:r>
            <a:r>
              <a:rPr lang="pl-PL" sz="2000" dirty="0" err="1">
                <a:solidFill>
                  <a:schemeClr val="accent2">
                    <a:lumMod val="75000"/>
                  </a:schemeClr>
                </a:solidFill>
              </a:rPr>
              <a:t>seven</a:t>
            </a:r>
            <a:r>
              <a:rPr lang="pl-PL" sz="2000" dirty="0">
                <a:solidFill>
                  <a:schemeClr val="accent2">
                    <a:lumMod val="75000"/>
                  </a:schemeClr>
                </a:solidFill>
              </a:rPr>
              <a:t> </a:t>
            </a:r>
            <a:r>
              <a:rPr lang="pl-PL" sz="2000" dirty="0" err="1">
                <a:solidFill>
                  <a:schemeClr val="accent2">
                    <a:lumMod val="75000"/>
                  </a:schemeClr>
                </a:solidFill>
              </a:rPr>
              <a:t>countries</a:t>
            </a:r>
            <a:r>
              <a:rPr lang="pl-PL" sz="2000" dirty="0">
                <a:solidFill>
                  <a:schemeClr val="accent2">
                    <a:lumMod val="75000"/>
                  </a:schemeClr>
                </a:solidFill>
              </a:rPr>
              <a:t> and </a:t>
            </a:r>
            <a:r>
              <a:rPr lang="pl-PL" sz="2000" dirty="0" err="1">
                <a:solidFill>
                  <a:schemeClr val="accent2">
                    <a:lumMod val="75000"/>
                  </a:schemeClr>
                </a:solidFill>
              </a:rPr>
              <a:t>competes</a:t>
            </a:r>
            <a:r>
              <a:rPr lang="pl-PL" sz="2000" dirty="0">
                <a:solidFill>
                  <a:schemeClr val="accent2">
                    <a:lumMod val="75000"/>
                  </a:schemeClr>
                </a:solidFill>
              </a:rPr>
              <a:t> with big pan-</a:t>
            </a:r>
            <a:r>
              <a:rPr lang="pl-PL" sz="2000" dirty="0" err="1">
                <a:solidFill>
                  <a:schemeClr val="accent2">
                    <a:lumMod val="75000"/>
                  </a:schemeClr>
                </a:solidFill>
              </a:rPr>
              <a:t>European</a:t>
            </a:r>
            <a:r>
              <a:rPr lang="pl-PL" sz="2000" dirty="0">
                <a:solidFill>
                  <a:schemeClr val="accent2">
                    <a:lumMod val="75000"/>
                  </a:schemeClr>
                </a:solidFill>
              </a:rPr>
              <a:t> </a:t>
            </a:r>
            <a:r>
              <a:rPr lang="pl-PL" sz="2000" dirty="0" err="1">
                <a:solidFill>
                  <a:schemeClr val="accent2">
                    <a:lumMod val="75000"/>
                  </a:schemeClr>
                </a:solidFill>
              </a:rPr>
              <a:t>players</a:t>
            </a:r>
            <a:endParaRPr sz="2000" dirty="0">
              <a:solidFill>
                <a:schemeClr val="tx2">
                  <a:lumMod val="75000"/>
                </a:schemeClr>
              </a:solidFill>
            </a:endParaRPr>
          </a:p>
        </p:txBody>
      </p:sp>
      <p:pic>
        <p:nvPicPr>
          <p:cNvPr id="6" name="Obraz 5"/>
          <p:cNvPicPr>
            <a:picLocks noChangeAspect="1"/>
          </p:cNvPicPr>
          <p:nvPr/>
        </p:nvPicPr>
        <p:blipFill>
          <a:blip r:embed="rId3"/>
          <a:stretch>
            <a:fillRect/>
          </a:stretch>
        </p:blipFill>
        <p:spPr>
          <a:xfrm>
            <a:off x="5436096" y="3351962"/>
            <a:ext cx="298756" cy="144016"/>
          </a:xfrm>
          <a:prstGeom prst="rect">
            <a:avLst/>
          </a:prstGeom>
        </p:spPr>
      </p:pic>
      <p:pic>
        <p:nvPicPr>
          <p:cNvPr id="23" name="Obraz 22"/>
          <p:cNvPicPr>
            <a:picLocks noChangeAspect="1"/>
          </p:cNvPicPr>
          <p:nvPr/>
        </p:nvPicPr>
        <p:blipFill>
          <a:blip r:embed="rId3"/>
          <a:stretch>
            <a:fillRect/>
          </a:stretch>
        </p:blipFill>
        <p:spPr>
          <a:xfrm>
            <a:off x="5076056" y="4725144"/>
            <a:ext cx="298756" cy="144016"/>
          </a:xfrm>
          <a:prstGeom prst="rect">
            <a:avLst/>
          </a:prstGeom>
        </p:spPr>
      </p:pic>
      <p:pic>
        <p:nvPicPr>
          <p:cNvPr id="24" name="Obraz 23"/>
          <p:cNvPicPr>
            <a:picLocks noChangeAspect="1"/>
          </p:cNvPicPr>
          <p:nvPr/>
        </p:nvPicPr>
        <p:blipFill>
          <a:blip r:embed="rId3"/>
          <a:stretch>
            <a:fillRect/>
          </a:stretch>
        </p:blipFill>
        <p:spPr>
          <a:xfrm>
            <a:off x="3280828" y="4994492"/>
            <a:ext cx="298756" cy="144016"/>
          </a:xfrm>
          <a:prstGeom prst="rect">
            <a:avLst/>
          </a:prstGeom>
        </p:spPr>
      </p:pic>
      <p:pic>
        <p:nvPicPr>
          <p:cNvPr id="25" name="Obraz 24"/>
          <p:cNvPicPr>
            <a:picLocks noChangeAspect="1"/>
          </p:cNvPicPr>
          <p:nvPr/>
        </p:nvPicPr>
        <p:blipFill>
          <a:blip r:embed="rId3"/>
          <a:stretch>
            <a:fillRect/>
          </a:stretch>
        </p:blipFill>
        <p:spPr>
          <a:xfrm>
            <a:off x="5940152" y="3271876"/>
            <a:ext cx="298756" cy="140662"/>
          </a:xfrm>
          <a:prstGeom prst="rect">
            <a:avLst/>
          </a:prstGeom>
        </p:spPr>
      </p:pic>
      <p:pic>
        <p:nvPicPr>
          <p:cNvPr id="26" name="Obraz 25"/>
          <p:cNvPicPr>
            <a:picLocks noChangeAspect="1"/>
          </p:cNvPicPr>
          <p:nvPr/>
        </p:nvPicPr>
        <p:blipFill>
          <a:blip r:embed="rId3"/>
          <a:stretch>
            <a:fillRect/>
          </a:stretch>
        </p:blipFill>
        <p:spPr>
          <a:xfrm>
            <a:off x="3574612" y="5084460"/>
            <a:ext cx="298756" cy="144016"/>
          </a:xfrm>
          <a:prstGeom prst="rect">
            <a:avLst/>
          </a:prstGeom>
        </p:spPr>
      </p:pic>
      <p:pic>
        <p:nvPicPr>
          <p:cNvPr id="27" name="Obraz 26"/>
          <p:cNvPicPr>
            <a:picLocks noChangeAspect="1"/>
          </p:cNvPicPr>
          <p:nvPr/>
        </p:nvPicPr>
        <p:blipFill>
          <a:blip r:embed="rId3"/>
          <a:stretch>
            <a:fillRect/>
          </a:stretch>
        </p:blipFill>
        <p:spPr>
          <a:xfrm>
            <a:off x="3844665" y="3702224"/>
            <a:ext cx="298756" cy="144016"/>
          </a:xfrm>
          <a:prstGeom prst="rect">
            <a:avLst/>
          </a:prstGeom>
        </p:spPr>
      </p:pic>
      <p:pic>
        <p:nvPicPr>
          <p:cNvPr id="28" name="Obraz 27"/>
          <p:cNvPicPr>
            <a:picLocks noChangeAspect="1"/>
          </p:cNvPicPr>
          <p:nvPr/>
        </p:nvPicPr>
        <p:blipFill>
          <a:blip r:embed="rId3"/>
          <a:stretch>
            <a:fillRect/>
          </a:stretch>
        </p:blipFill>
        <p:spPr>
          <a:xfrm>
            <a:off x="179512" y="5572878"/>
            <a:ext cx="298756" cy="144016"/>
          </a:xfrm>
          <a:prstGeom prst="rect">
            <a:avLst/>
          </a:prstGeom>
        </p:spPr>
      </p:pic>
      <p:sp>
        <p:nvSpPr>
          <p:cNvPr id="8" name="pole tekstowe 7"/>
          <p:cNvSpPr txBox="1"/>
          <p:nvPr/>
        </p:nvSpPr>
        <p:spPr>
          <a:xfrm>
            <a:off x="683568" y="5500870"/>
            <a:ext cx="2664296" cy="230832"/>
          </a:xfrm>
          <a:prstGeom prst="rect">
            <a:avLst/>
          </a:prstGeom>
          <a:noFill/>
        </p:spPr>
        <p:txBody>
          <a:bodyPr wrap="square" rtlCol="0">
            <a:spAutoFit/>
          </a:bodyPr>
          <a:lstStyle/>
          <a:p>
            <a:r>
              <a:rPr lang="pl-PL" sz="900" dirty="0">
                <a:solidFill>
                  <a:schemeClr val="tx2">
                    <a:lumMod val="50000"/>
                  </a:schemeClr>
                </a:solidFill>
              </a:rPr>
              <a:t>Austria, </a:t>
            </a:r>
            <a:r>
              <a:rPr lang="pl-PL" sz="900" dirty="0" err="1">
                <a:solidFill>
                  <a:schemeClr val="tx2">
                    <a:lumMod val="50000"/>
                  </a:schemeClr>
                </a:solidFill>
              </a:rPr>
              <a:t>Denmark</a:t>
            </a:r>
            <a:r>
              <a:rPr lang="pl-PL" sz="900" dirty="0">
                <a:solidFill>
                  <a:schemeClr val="tx2">
                    <a:lumMod val="50000"/>
                  </a:schemeClr>
                </a:solidFill>
              </a:rPr>
              <a:t>, </a:t>
            </a:r>
            <a:r>
              <a:rPr lang="pl-PL" sz="900" dirty="0" err="1">
                <a:solidFill>
                  <a:schemeClr val="tx2">
                    <a:lumMod val="50000"/>
                  </a:schemeClr>
                </a:solidFill>
              </a:rPr>
              <a:t>Netherlands</a:t>
            </a:r>
            <a:r>
              <a:rPr lang="pl-PL" sz="900" dirty="0">
                <a:solidFill>
                  <a:schemeClr val="tx2">
                    <a:lumMod val="50000"/>
                  </a:schemeClr>
                </a:solidFill>
              </a:rPr>
              <a:t>, </a:t>
            </a:r>
            <a:r>
              <a:rPr lang="pl-PL" sz="900" dirty="0" err="1">
                <a:solidFill>
                  <a:schemeClr val="tx2">
                    <a:lumMod val="50000"/>
                  </a:schemeClr>
                </a:solidFill>
              </a:rPr>
              <a:t>Switzerland</a:t>
            </a:r>
            <a:endParaRPr lang="pl-PL" sz="900" dirty="0">
              <a:solidFill>
                <a:schemeClr val="tx2">
                  <a:lumMod val="50000"/>
                </a:schemeClr>
              </a:solidFill>
            </a:endParaRPr>
          </a:p>
        </p:txBody>
      </p:sp>
      <p:pic>
        <p:nvPicPr>
          <p:cNvPr id="10" name="Obraz 9"/>
          <p:cNvPicPr>
            <a:picLocks noChangeAspect="1"/>
          </p:cNvPicPr>
          <p:nvPr/>
        </p:nvPicPr>
        <p:blipFill>
          <a:blip r:embed="rId4"/>
          <a:stretch>
            <a:fillRect/>
          </a:stretch>
        </p:blipFill>
        <p:spPr>
          <a:xfrm>
            <a:off x="5094344" y="3412538"/>
            <a:ext cx="288032" cy="219348"/>
          </a:xfrm>
          <a:prstGeom prst="rect">
            <a:avLst/>
          </a:prstGeom>
        </p:spPr>
      </p:pic>
      <p:pic>
        <p:nvPicPr>
          <p:cNvPr id="29" name="Obraz 28"/>
          <p:cNvPicPr>
            <a:picLocks noChangeAspect="1"/>
          </p:cNvPicPr>
          <p:nvPr/>
        </p:nvPicPr>
        <p:blipFill>
          <a:blip r:embed="rId4"/>
          <a:stretch>
            <a:fillRect/>
          </a:stretch>
        </p:blipFill>
        <p:spPr>
          <a:xfrm>
            <a:off x="6300192" y="3232533"/>
            <a:ext cx="288032" cy="219348"/>
          </a:xfrm>
          <a:prstGeom prst="rect">
            <a:avLst/>
          </a:prstGeom>
        </p:spPr>
      </p:pic>
      <p:pic>
        <p:nvPicPr>
          <p:cNvPr id="30" name="Obraz 29"/>
          <p:cNvPicPr>
            <a:picLocks noChangeAspect="1"/>
          </p:cNvPicPr>
          <p:nvPr/>
        </p:nvPicPr>
        <p:blipFill>
          <a:blip r:embed="rId4"/>
          <a:stretch>
            <a:fillRect/>
          </a:stretch>
        </p:blipFill>
        <p:spPr>
          <a:xfrm>
            <a:off x="3258950" y="5068822"/>
            <a:ext cx="288032" cy="219348"/>
          </a:xfrm>
          <a:prstGeom prst="rect">
            <a:avLst/>
          </a:prstGeom>
        </p:spPr>
      </p:pic>
      <p:pic>
        <p:nvPicPr>
          <p:cNvPr id="31" name="Obraz 30"/>
          <p:cNvPicPr>
            <a:picLocks noChangeAspect="1"/>
          </p:cNvPicPr>
          <p:nvPr/>
        </p:nvPicPr>
        <p:blipFill>
          <a:blip r:embed="rId4"/>
          <a:stretch>
            <a:fillRect/>
          </a:stretch>
        </p:blipFill>
        <p:spPr>
          <a:xfrm>
            <a:off x="5405224" y="4615470"/>
            <a:ext cx="288032" cy="219348"/>
          </a:xfrm>
          <a:prstGeom prst="rect">
            <a:avLst/>
          </a:prstGeom>
        </p:spPr>
      </p:pic>
      <p:pic>
        <p:nvPicPr>
          <p:cNvPr id="32" name="Obraz 31"/>
          <p:cNvPicPr>
            <a:picLocks noChangeAspect="1"/>
          </p:cNvPicPr>
          <p:nvPr/>
        </p:nvPicPr>
        <p:blipFill>
          <a:blip r:embed="rId4"/>
          <a:stretch>
            <a:fillRect/>
          </a:stretch>
        </p:blipFill>
        <p:spPr>
          <a:xfrm>
            <a:off x="3929796" y="5156468"/>
            <a:ext cx="288032" cy="219348"/>
          </a:xfrm>
          <a:prstGeom prst="rect">
            <a:avLst/>
          </a:prstGeom>
        </p:spPr>
      </p:pic>
      <p:pic>
        <p:nvPicPr>
          <p:cNvPr id="33" name="Obraz 32"/>
          <p:cNvPicPr>
            <a:picLocks noChangeAspect="1"/>
          </p:cNvPicPr>
          <p:nvPr/>
        </p:nvPicPr>
        <p:blipFill>
          <a:blip r:embed="rId4"/>
          <a:stretch>
            <a:fillRect/>
          </a:stretch>
        </p:blipFill>
        <p:spPr>
          <a:xfrm>
            <a:off x="3861496" y="3419498"/>
            <a:ext cx="288032" cy="219348"/>
          </a:xfrm>
          <a:prstGeom prst="rect">
            <a:avLst/>
          </a:prstGeom>
        </p:spPr>
      </p:pic>
      <p:pic>
        <p:nvPicPr>
          <p:cNvPr id="34" name="Obraz 33"/>
          <p:cNvPicPr>
            <a:picLocks noChangeAspect="1"/>
          </p:cNvPicPr>
          <p:nvPr/>
        </p:nvPicPr>
        <p:blipFill>
          <a:blip r:embed="rId4"/>
          <a:stretch>
            <a:fillRect/>
          </a:stretch>
        </p:blipFill>
        <p:spPr>
          <a:xfrm>
            <a:off x="179512" y="5181998"/>
            <a:ext cx="288032" cy="219348"/>
          </a:xfrm>
          <a:prstGeom prst="rect">
            <a:avLst/>
          </a:prstGeom>
        </p:spPr>
      </p:pic>
      <p:sp>
        <p:nvSpPr>
          <p:cNvPr id="35" name="pole tekstowe 34"/>
          <p:cNvSpPr txBox="1"/>
          <p:nvPr/>
        </p:nvSpPr>
        <p:spPr>
          <a:xfrm>
            <a:off x="683568" y="5066500"/>
            <a:ext cx="2664296" cy="369332"/>
          </a:xfrm>
          <a:prstGeom prst="rect">
            <a:avLst/>
          </a:prstGeom>
          <a:noFill/>
        </p:spPr>
        <p:txBody>
          <a:bodyPr wrap="square" rtlCol="0">
            <a:spAutoFit/>
          </a:bodyPr>
          <a:lstStyle/>
          <a:p>
            <a:r>
              <a:rPr lang="pl-PL" sz="900" dirty="0" err="1">
                <a:solidFill>
                  <a:schemeClr val="tx2">
                    <a:lumMod val="50000"/>
                  </a:schemeClr>
                </a:solidFill>
              </a:rPr>
              <a:t>Denmark</a:t>
            </a:r>
            <a:r>
              <a:rPr lang="pl-PL" sz="900" dirty="0">
                <a:solidFill>
                  <a:schemeClr val="tx2">
                    <a:lumMod val="50000"/>
                  </a:schemeClr>
                </a:solidFill>
              </a:rPr>
              <a:t>, Estonia, </a:t>
            </a:r>
            <a:r>
              <a:rPr lang="pl-PL" sz="900" dirty="0" err="1">
                <a:solidFill>
                  <a:schemeClr val="tx2">
                    <a:lumMod val="50000"/>
                  </a:schemeClr>
                </a:solidFill>
              </a:rPr>
              <a:t>Netherlands</a:t>
            </a:r>
            <a:r>
              <a:rPr lang="pl-PL" sz="900" dirty="0">
                <a:solidFill>
                  <a:schemeClr val="tx2">
                    <a:lumMod val="50000"/>
                  </a:schemeClr>
                </a:solidFill>
              </a:rPr>
              <a:t>, Austria, </a:t>
            </a:r>
            <a:r>
              <a:rPr lang="pl-PL" sz="900" dirty="0" err="1">
                <a:solidFill>
                  <a:schemeClr val="tx2">
                    <a:lumMod val="50000"/>
                  </a:schemeClr>
                </a:solidFill>
              </a:rPr>
              <a:t>Hungary</a:t>
            </a:r>
            <a:r>
              <a:rPr lang="pl-PL" sz="900" dirty="0">
                <a:solidFill>
                  <a:schemeClr val="tx2">
                    <a:lumMod val="50000"/>
                  </a:schemeClr>
                </a:solidFill>
              </a:rPr>
              <a:t>, </a:t>
            </a:r>
            <a:r>
              <a:rPr lang="pl-PL" sz="900" dirty="0" err="1">
                <a:solidFill>
                  <a:schemeClr val="tx2">
                    <a:lumMod val="50000"/>
                  </a:schemeClr>
                </a:solidFill>
              </a:rPr>
              <a:t>Switzerland</a:t>
            </a:r>
            <a:r>
              <a:rPr lang="pl-PL" sz="900" dirty="0">
                <a:solidFill>
                  <a:schemeClr val="tx2">
                    <a:lumMod val="50000"/>
                  </a:schemeClr>
                </a:solidFill>
              </a:rPr>
              <a:t>, </a:t>
            </a:r>
            <a:r>
              <a:rPr lang="pl-PL" sz="900" dirty="0" err="1">
                <a:solidFill>
                  <a:schemeClr val="tx2">
                    <a:lumMod val="50000"/>
                  </a:schemeClr>
                </a:solidFill>
              </a:rPr>
              <a:t>Belgium</a:t>
            </a:r>
            <a:r>
              <a:rPr lang="pl-PL" sz="900" dirty="0">
                <a:solidFill>
                  <a:schemeClr val="tx2">
                    <a:lumMod val="50000"/>
                  </a:schemeClr>
                </a:solidFill>
              </a:rPr>
              <a:t>, </a:t>
            </a:r>
            <a:r>
              <a:rPr lang="pl-PL" sz="900" dirty="0" err="1">
                <a:solidFill>
                  <a:schemeClr val="tx2">
                    <a:lumMod val="50000"/>
                  </a:schemeClr>
                </a:solidFill>
              </a:rPr>
              <a:t>Ireland</a:t>
            </a:r>
            <a:endParaRPr lang="pl-PL" sz="900" dirty="0">
              <a:solidFill>
                <a:schemeClr val="tx2">
                  <a:lumMod val="50000"/>
                </a:schemeClr>
              </a:solidFill>
            </a:endParaRPr>
          </a:p>
        </p:txBody>
      </p:sp>
      <p:pic>
        <p:nvPicPr>
          <p:cNvPr id="36" name="Obraz 35"/>
          <p:cNvPicPr>
            <a:picLocks noChangeAspect="1"/>
          </p:cNvPicPr>
          <p:nvPr/>
        </p:nvPicPr>
        <p:blipFill>
          <a:blip r:embed="rId5"/>
          <a:stretch>
            <a:fillRect/>
          </a:stretch>
        </p:blipFill>
        <p:spPr>
          <a:xfrm>
            <a:off x="5518616" y="3570563"/>
            <a:ext cx="215084" cy="173722"/>
          </a:xfrm>
          <a:prstGeom prst="rect">
            <a:avLst/>
          </a:prstGeom>
        </p:spPr>
      </p:pic>
      <p:pic>
        <p:nvPicPr>
          <p:cNvPr id="38" name="Obraz 37"/>
          <p:cNvPicPr>
            <a:picLocks noChangeAspect="1"/>
          </p:cNvPicPr>
          <p:nvPr/>
        </p:nvPicPr>
        <p:blipFill>
          <a:blip r:embed="rId5"/>
          <a:stretch>
            <a:fillRect/>
          </a:stretch>
        </p:blipFill>
        <p:spPr>
          <a:xfrm>
            <a:off x="215986" y="4876787"/>
            <a:ext cx="215084" cy="173722"/>
          </a:xfrm>
          <a:prstGeom prst="rect">
            <a:avLst/>
          </a:prstGeom>
        </p:spPr>
      </p:pic>
      <p:sp>
        <p:nvSpPr>
          <p:cNvPr id="39" name="pole tekstowe 38"/>
          <p:cNvSpPr txBox="1"/>
          <p:nvPr/>
        </p:nvSpPr>
        <p:spPr>
          <a:xfrm>
            <a:off x="683568" y="4822601"/>
            <a:ext cx="2664296" cy="230832"/>
          </a:xfrm>
          <a:prstGeom prst="rect">
            <a:avLst/>
          </a:prstGeom>
          <a:noFill/>
        </p:spPr>
        <p:txBody>
          <a:bodyPr wrap="square" rtlCol="0">
            <a:spAutoFit/>
          </a:bodyPr>
          <a:lstStyle/>
          <a:p>
            <a:r>
              <a:rPr lang="pl-PL" sz="900" dirty="0" err="1">
                <a:solidFill>
                  <a:schemeClr val="tx2">
                    <a:lumMod val="50000"/>
                  </a:schemeClr>
                </a:solidFill>
              </a:rPr>
              <a:t>Belgium</a:t>
            </a:r>
            <a:r>
              <a:rPr lang="pl-PL" sz="900" dirty="0">
                <a:solidFill>
                  <a:schemeClr val="tx2">
                    <a:lumMod val="50000"/>
                  </a:schemeClr>
                </a:solidFill>
              </a:rPr>
              <a:t>, </a:t>
            </a:r>
            <a:r>
              <a:rPr lang="pl-PL" sz="900" dirty="0" err="1">
                <a:solidFill>
                  <a:schemeClr val="tx2">
                    <a:lumMod val="50000"/>
                  </a:schemeClr>
                </a:solidFill>
              </a:rPr>
              <a:t>Netherlands</a:t>
            </a:r>
            <a:endParaRPr lang="pl-PL" sz="900" dirty="0">
              <a:solidFill>
                <a:schemeClr val="tx2">
                  <a:lumMod val="50000"/>
                </a:schemeClr>
              </a:solidFill>
            </a:endParaRPr>
          </a:p>
        </p:txBody>
      </p:sp>
      <p:pic>
        <p:nvPicPr>
          <p:cNvPr id="40" name="Obraz 39"/>
          <p:cNvPicPr>
            <a:picLocks noChangeAspect="1"/>
          </p:cNvPicPr>
          <p:nvPr/>
        </p:nvPicPr>
        <p:blipFill>
          <a:blip r:embed="rId5"/>
          <a:stretch>
            <a:fillRect/>
          </a:stretch>
        </p:blipFill>
        <p:spPr>
          <a:xfrm>
            <a:off x="5303532" y="4910738"/>
            <a:ext cx="215084" cy="173722"/>
          </a:xfrm>
          <a:prstGeom prst="rect">
            <a:avLst/>
          </a:prstGeom>
        </p:spPr>
      </p:pic>
      <p:pic>
        <p:nvPicPr>
          <p:cNvPr id="41" name="Obraz 40"/>
          <p:cNvPicPr>
            <a:picLocks noChangeAspect="1"/>
          </p:cNvPicPr>
          <p:nvPr/>
        </p:nvPicPr>
        <p:blipFill>
          <a:blip r:embed="rId5"/>
          <a:stretch>
            <a:fillRect/>
          </a:stretch>
        </p:blipFill>
        <p:spPr>
          <a:xfrm>
            <a:off x="4154154" y="3657424"/>
            <a:ext cx="215084" cy="173722"/>
          </a:xfrm>
          <a:prstGeom prst="rect">
            <a:avLst/>
          </a:prstGeom>
        </p:spPr>
      </p:pic>
      <p:pic>
        <p:nvPicPr>
          <p:cNvPr id="42" name="Obraz 41"/>
          <p:cNvPicPr>
            <a:picLocks noChangeAspect="1"/>
          </p:cNvPicPr>
          <p:nvPr/>
        </p:nvPicPr>
        <p:blipFill>
          <a:blip r:embed="rId5"/>
          <a:stretch>
            <a:fillRect/>
          </a:stretch>
        </p:blipFill>
        <p:spPr>
          <a:xfrm>
            <a:off x="5952322" y="3518768"/>
            <a:ext cx="215084" cy="173722"/>
          </a:xfrm>
          <a:prstGeom prst="rect">
            <a:avLst/>
          </a:prstGeom>
        </p:spPr>
      </p:pic>
      <p:pic>
        <p:nvPicPr>
          <p:cNvPr id="43" name="Obraz 42"/>
          <p:cNvPicPr>
            <a:picLocks noChangeAspect="1"/>
          </p:cNvPicPr>
          <p:nvPr/>
        </p:nvPicPr>
        <p:blipFill>
          <a:blip r:embed="rId4"/>
          <a:stretch>
            <a:fillRect/>
          </a:stretch>
        </p:blipFill>
        <p:spPr>
          <a:xfrm>
            <a:off x="5635207" y="3909154"/>
            <a:ext cx="288032" cy="219348"/>
          </a:xfrm>
          <a:prstGeom prst="rect">
            <a:avLst/>
          </a:prstGeom>
        </p:spPr>
      </p:pic>
      <p:pic>
        <p:nvPicPr>
          <p:cNvPr id="44" name="Obraz 43"/>
          <p:cNvPicPr>
            <a:picLocks noChangeAspect="1"/>
          </p:cNvPicPr>
          <p:nvPr/>
        </p:nvPicPr>
        <p:blipFill>
          <a:blip r:embed="rId4"/>
          <a:stretch>
            <a:fillRect/>
          </a:stretch>
        </p:blipFill>
        <p:spPr>
          <a:xfrm>
            <a:off x="6176045" y="4159993"/>
            <a:ext cx="288032" cy="219348"/>
          </a:xfrm>
          <a:prstGeom prst="rect">
            <a:avLst/>
          </a:prstGeom>
        </p:spPr>
      </p:pic>
      <p:pic>
        <p:nvPicPr>
          <p:cNvPr id="45" name="Obraz 44"/>
          <p:cNvPicPr>
            <a:picLocks noChangeAspect="1"/>
          </p:cNvPicPr>
          <p:nvPr/>
        </p:nvPicPr>
        <p:blipFill>
          <a:blip r:embed="rId5"/>
          <a:stretch>
            <a:fillRect/>
          </a:stretch>
        </p:blipFill>
        <p:spPr>
          <a:xfrm>
            <a:off x="4463459" y="4140646"/>
            <a:ext cx="215084" cy="173722"/>
          </a:xfrm>
          <a:prstGeom prst="rect">
            <a:avLst/>
          </a:prstGeom>
        </p:spPr>
      </p:pic>
      <p:pic>
        <p:nvPicPr>
          <p:cNvPr id="46" name="Obraz 45"/>
          <p:cNvPicPr>
            <a:picLocks noChangeAspect="1"/>
          </p:cNvPicPr>
          <p:nvPr/>
        </p:nvPicPr>
        <p:blipFill>
          <a:blip r:embed="rId4"/>
          <a:stretch>
            <a:fillRect/>
          </a:stretch>
        </p:blipFill>
        <p:spPr>
          <a:xfrm>
            <a:off x="4139952" y="4303360"/>
            <a:ext cx="288032" cy="219348"/>
          </a:xfrm>
          <a:prstGeom prst="rect">
            <a:avLst/>
          </a:prstGeom>
        </p:spPr>
      </p:pic>
      <p:pic>
        <p:nvPicPr>
          <p:cNvPr id="47" name="Obraz 46"/>
          <p:cNvPicPr>
            <a:picLocks noChangeAspect="1"/>
          </p:cNvPicPr>
          <p:nvPr/>
        </p:nvPicPr>
        <p:blipFill>
          <a:blip r:embed="rId5"/>
          <a:stretch>
            <a:fillRect/>
          </a:stretch>
        </p:blipFill>
        <p:spPr>
          <a:xfrm>
            <a:off x="5777204" y="1592272"/>
            <a:ext cx="215084" cy="173722"/>
          </a:xfrm>
          <a:prstGeom prst="rect">
            <a:avLst/>
          </a:prstGeom>
        </p:spPr>
      </p:pic>
      <p:pic>
        <p:nvPicPr>
          <p:cNvPr id="48" name="Obraz 47"/>
          <p:cNvPicPr>
            <a:picLocks noChangeAspect="1"/>
          </p:cNvPicPr>
          <p:nvPr/>
        </p:nvPicPr>
        <p:blipFill>
          <a:blip r:embed="rId4"/>
          <a:stretch>
            <a:fillRect/>
          </a:stretch>
        </p:blipFill>
        <p:spPr>
          <a:xfrm>
            <a:off x="5733700" y="1872224"/>
            <a:ext cx="288032" cy="219348"/>
          </a:xfrm>
          <a:prstGeom prst="rect">
            <a:avLst/>
          </a:prstGeom>
        </p:spPr>
      </p:pic>
      <p:pic>
        <p:nvPicPr>
          <p:cNvPr id="49" name="Obraz 48"/>
          <p:cNvPicPr>
            <a:picLocks noChangeAspect="1"/>
          </p:cNvPicPr>
          <p:nvPr/>
        </p:nvPicPr>
        <p:blipFill>
          <a:blip r:embed="rId3"/>
          <a:stretch>
            <a:fillRect/>
          </a:stretch>
        </p:blipFill>
        <p:spPr>
          <a:xfrm>
            <a:off x="5728338" y="2256088"/>
            <a:ext cx="298756" cy="144016"/>
          </a:xfrm>
          <a:prstGeom prst="rect">
            <a:avLst/>
          </a:prstGeom>
        </p:spPr>
      </p:pic>
      <p:pic>
        <p:nvPicPr>
          <p:cNvPr id="50" name="Obraz 49"/>
          <p:cNvPicPr>
            <a:picLocks noChangeAspect="1"/>
          </p:cNvPicPr>
          <p:nvPr/>
        </p:nvPicPr>
        <p:blipFill>
          <a:blip r:embed="rId4"/>
          <a:stretch>
            <a:fillRect/>
          </a:stretch>
        </p:blipFill>
        <p:spPr>
          <a:xfrm>
            <a:off x="7020272" y="1111634"/>
            <a:ext cx="288032" cy="219348"/>
          </a:xfrm>
          <a:prstGeom prst="rect">
            <a:avLst/>
          </a:prstGeom>
        </p:spPr>
      </p:pic>
      <p:pic>
        <p:nvPicPr>
          <p:cNvPr id="51" name="Obraz 50"/>
          <p:cNvPicPr>
            <a:picLocks noChangeAspect="1"/>
          </p:cNvPicPr>
          <p:nvPr/>
        </p:nvPicPr>
        <p:blipFill>
          <a:blip r:embed="rId3"/>
          <a:stretch>
            <a:fillRect/>
          </a:stretch>
        </p:blipFill>
        <p:spPr>
          <a:xfrm>
            <a:off x="7014910" y="1468295"/>
            <a:ext cx="298756" cy="144016"/>
          </a:xfrm>
          <a:prstGeom prst="rect">
            <a:avLst/>
          </a:prstGeom>
        </p:spPr>
      </p:pic>
      <p:pic>
        <p:nvPicPr>
          <p:cNvPr id="52" name="Obraz 51"/>
          <p:cNvPicPr>
            <a:picLocks noChangeAspect="1"/>
          </p:cNvPicPr>
          <p:nvPr/>
        </p:nvPicPr>
        <p:blipFill>
          <a:blip r:embed="rId4"/>
          <a:stretch>
            <a:fillRect/>
          </a:stretch>
        </p:blipFill>
        <p:spPr>
          <a:xfrm>
            <a:off x="5130647" y="1540303"/>
            <a:ext cx="288032" cy="219348"/>
          </a:xfrm>
          <a:prstGeom prst="rect">
            <a:avLst/>
          </a:prstGeom>
        </p:spPr>
      </p:pic>
      <p:pic>
        <p:nvPicPr>
          <p:cNvPr id="53" name="Obraz 52"/>
          <p:cNvPicPr>
            <a:picLocks noChangeAspect="1"/>
          </p:cNvPicPr>
          <p:nvPr/>
        </p:nvPicPr>
        <p:blipFill>
          <a:blip r:embed="rId3"/>
          <a:stretch>
            <a:fillRect/>
          </a:stretch>
        </p:blipFill>
        <p:spPr>
          <a:xfrm>
            <a:off x="5076056" y="1866985"/>
            <a:ext cx="298756" cy="144016"/>
          </a:xfrm>
          <a:prstGeom prst="rect">
            <a:avLst/>
          </a:prstGeom>
        </p:spPr>
      </p:pic>
      <p:pic>
        <p:nvPicPr>
          <p:cNvPr id="54" name="Obraz 53"/>
          <p:cNvPicPr>
            <a:picLocks noChangeAspect="1"/>
          </p:cNvPicPr>
          <p:nvPr/>
        </p:nvPicPr>
        <p:blipFill>
          <a:blip r:embed="rId6"/>
          <a:stretch>
            <a:fillRect/>
          </a:stretch>
        </p:blipFill>
        <p:spPr>
          <a:xfrm>
            <a:off x="3906212" y="3285230"/>
            <a:ext cx="360080" cy="107652"/>
          </a:xfrm>
          <a:prstGeom prst="rect">
            <a:avLst/>
          </a:prstGeom>
        </p:spPr>
      </p:pic>
      <p:pic>
        <p:nvPicPr>
          <p:cNvPr id="55" name="Obraz 54"/>
          <p:cNvPicPr>
            <a:picLocks noChangeAspect="1"/>
          </p:cNvPicPr>
          <p:nvPr/>
        </p:nvPicPr>
        <p:blipFill>
          <a:blip r:embed="rId6"/>
          <a:stretch>
            <a:fillRect/>
          </a:stretch>
        </p:blipFill>
        <p:spPr>
          <a:xfrm>
            <a:off x="3219504" y="5310992"/>
            <a:ext cx="360080" cy="107652"/>
          </a:xfrm>
          <a:prstGeom prst="rect">
            <a:avLst/>
          </a:prstGeom>
        </p:spPr>
      </p:pic>
      <p:pic>
        <p:nvPicPr>
          <p:cNvPr id="56" name="Obraz 55"/>
          <p:cNvPicPr>
            <a:picLocks noChangeAspect="1"/>
          </p:cNvPicPr>
          <p:nvPr/>
        </p:nvPicPr>
        <p:blipFill>
          <a:blip r:embed="rId6"/>
          <a:stretch>
            <a:fillRect/>
          </a:stretch>
        </p:blipFill>
        <p:spPr>
          <a:xfrm>
            <a:off x="4571001" y="4413034"/>
            <a:ext cx="360080" cy="107652"/>
          </a:xfrm>
          <a:prstGeom prst="rect">
            <a:avLst/>
          </a:prstGeom>
        </p:spPr>
      </p:pic>
      <p:pic>
        <p:nvPicPr>
          <p:cNvPr id="57" name="Obraz 56"/>
          <p:cNvPicPr>
            <a:picLocks noChangeAspect="1"/>
          </p:cNvPicPr>
          <p:nvPr/>
        </p:nvPicPr>
        <p:blipFill>
          <a:blip r:embed="rId7"/>
          <a:stretch>
            <a:fillRect/>
          </a:stretch>
        </p:blipFill>
        <p:spPr>
          <a:xfrm>
            <a:off x="5037077" y="3736967"/>
            <a:ext cx="598130" cy="116766"/>
          </a:xfrm>
          <a:prstGeom prst="rect">
            <a:avLst/>
          </a:prstGeom>
        </p:spPr>
      </p:pic>
      <p:pic>
        <p:nvPicPr>
          <p:cNvPr id="58" name="Obraz 57"/>
          <p:cNvPicPr>
            <a:picLocks noChangeAspect="1"/>
          </p:cNvPicPr>
          <p:nvPr/>
        </p:nvPicPr>
        <p:blipFill>
          <a:blip r:embed="rId7"/>
          <a:stretch>
            <a:fillRect/>
          </a:stretch>
        </p:blipFill>
        <p:spPr>
          <a:xfrm>
            <a:off x="3668162" y="5426911"/>
            <a:ext cx="598130" cy="116766"/>
          </a:xfrm>
          <a:prstGeom prst="rect">
            <a:avLst/>
          </a:prstGeom>
        </p:spPr>
      </p:pic>
      <p:pic>
        <p:nvPicPr>
          <p:cNvPr id="59" name="Obraz 58"/>
          <p:cNvPicPr>
            <a:picLocks noChangeAspect="1"/>
          </p:cNvPicPr>
          <p:nvPr/>
        </p:nvPicPr>
        <p:blipFill>
          <a:blip r:embed="rId7"/>
          <a:stretch>
            <a:fillRect/>
          </a:stretch>
        </p:blipFill>
        <p:spPr>
          <a:xfrm>
            <a:off x="5371446" y="5133180"/>
            <a:ext cx="598130" cy="116766"/>
          </a:xfrm>
          <a:prstGeom prst="rect">
            <a:avLst/>
          </a:prstGeom>
        </p:spPr>
      </p:pic>
      <p:pic>
        <p:nvPicPr>
          <p:cNvPr id="60" name="Obraz 59"/>
          <p:cNvPicPr>
            <a:picLocks noChangeAspect="1"/>
          </p:cNvPicPr>
          <p:nvPr/>
        </p:nvPicPr>
        <p:blipFill>
          <a:blip r:embed="rId7"/>
          <a:stretch>
            <a:fillRect/>
          </a:stretch>
        </p:blipFill>
        <p:spPr>
          <a:xfrm>
            <a:off x="4920486" y="2095039"/>
            <a:ext cx="598130" cy="116766"/>
          </a:xfrm>
          <a:prstGeom prst="rect">
            <a:avLst/>
          </a:prstGeom>
        </p:spPr>
      </p:pic>
      <p:pic>
        <p:nvPicPr>
          <p:cNvPr id="61" name="Obraz 60"/>
          <p:cNvPicPr>
            <a:picLocks noChangeAspect="1"/>
          </p:cNvPicPr>
          <p:nvPr/>
        </p:nvPicPr>
        <p:blipFill>
          <a:blip r:embed="rId7"/>
          <a:stretch>
            <a:fillRect/>
          </a:stretch>
        </p:blipFill>
        <p:spPr>
          <a:xfrm>
            <a:off x="5491400" y="2473718"/>
            <a:ext cx="598130" cy="116766"/>
          </a:xfrm>
          <a:prstGeom prst="rect">
            <a:avLst/>
          </a:prstGeom>
        </p:spPr>
      </p:pic>
      <p:pic>
        <p:nvPicPr>
          <p:cNvPr id="62" name="Obraz 61"/>
          <p:cNvPicPr>
            <a:picLocks noChangeAspect="1"/>
          </p:cNvPicPr>
          <p:nvPr/>
        </p:nvPicPr>
        <p:blipFill>
          <a:blip r:embed="rId7"/>
          <a:stretch>
            <a:fillRect/>
          </a:stretch>
        </p:blipFill>
        <p:spPr>
          <a:xfrm>
            <a:off x="6300192" y="3530756"/>
            <a:ext cx="598130" cy="116766"/>
          </a:xfrm>
          <a:prstGeom prst="rect">
            <a:avLst/>
          </a:prstGeom>
        </p:spPr>
      </p:pic>
      <p:pic>
        <p:nvPicPr>
          <p:cNvPr id="63" name="Obraz 62"/>
          <p:cNvPicPr>
            <a:picLocks noChangeAspect="1"/>
          </p:cNvPicPr>
          <p:nvPr/>
        </p:nvPicPr>
        <p:blipFill>
          <a:blip r:embed="rId7"/>
          <a:stretch>
            <a:fillRect/>
          </a:stretch>
        </p:blipFill>
        <p:spPr>
          <a:xfrm>
            <a:off x="24463" y="4610450"/>
            <a:ext cx="598130" cy="116766"/>
          </a:xfrm>
          <a:prstGeom prst="rect">
            <a:avLst/>
          </a:prstGeom>
        </p:spPr>
      </p:pic>
      <p:sp>
        <p:nvSpPr>
          <p:cNvPr id="64" name="pole tekstowe 63"/>
          <p:cNvSpPr txBox="1"/>
          <p:nvPr/>
        </p:nvSpPr>
        <p:spPr>
          <a:xfrm>
            <a:off x="683568" y="4455010"/>
            <a:ext cx="2664296" cy="230832"/>
          </a:xfrm>
          <a:prstGeom prst="rect">
            <a:avLst/>
          </a:prstGeom>
          <a:noFill/>
        </p:spPr>
        <p:txBody>
          <a:bodyPr wrap="square" rtlCol="0">
            <a:spAutoFit/>
          </a:bodyPr>
          <a:lstStyle/>
          <a:p>
            <a:r>
              <a:rPr lang="pl-PL" sz="900" dirty="0" err="1">
                <a:solidFill>
                  <a:schemeClr val="tx2">
                    <a:lumMod val="50000"/>
                  </a:schemeClr>
                </a:solidFill>
              </a:rPr>
              <a:t>Denmark</a:t>
            </a:r>
            <a:r>
              <a:rPr lang="pl-PL" sz="900" dirty="0">
                <a:solidFill>
                  <a:schemeClr val="tx2">
                    <a:lumMod val="50000"/>
                  </a:schemeClr>
                </a:solidFill>
              </a:rPr>
              <a:t>, Estonia, </a:t>
            </a:r>
            <a:r>
              <a:rPr lang="pl-PL" sz="900" dirty="0" err="1">
                <a:solidFill>
                  <a:schemeClr val="tx2">
                    <a:lumMod val="50000"/>
                  </a:schemeClr>
                </a:solidFill>
              </a:rPr>
              <a:t>Latvia</a:t>
            </a:r>
            <a:r>
              <a:rPr lang="pl-PL" sz="900" dirty="0">
                <a:solidFill>
                  <a:schemeClr val="tx2">
                    <a:lumMod val="50000"/>
                  </a:schemeClr>
                </a:solidFill>
              </a:rPr>
              <a:t>, </a:t>
            </a:r>
            <a:r>
              <a:rPr lang="pl-PL" sz="900" dirty="0" err="1">
                <a:solidFill>
                  <a:schemeClr val="tx2">
                    <a:lumMod val="50000"/>
                  </a:schemeClr>
                </a:solidFill>
              </a:rPr>
              <a:t>Lithuania</a:t>
            </a:r>
            <a:r>
              <a:rPr lang="pl-PL" sz="900" dirty="0">
                <a:solidFill>
                  <a:schemeClr val="tx2">
                    <a:lumMod val="50000"/>
                  </a:schemeClr>
                </a:solidFill>
              </a:rPr>
              <a:t>, </a:t>
            </a:r>
            <a:r>
              <a:rPr lang="pl-PL" sz="900" dirty="0" err="1">
                <a:solidFill>
                  <a:schemeClr val="tx2">
                    <a:lumMod val="50000"/>
                  </a:schemeClr>
                </a:solidFill>
              </a:rPr>
              <a:t>Netherlands</a:t>
            </a:r>
            <a:r>
              <a:rPr lang="pl-PL" sz="900" dirty="0">
                <a:solidFill>
                  <a:schemeClr val="tx2">
                    <a:lumMod val="50000"/>
                  </a:schemeClr>
                </a:solidFill>
              </a:rPr>
              <a:t>, </a:t>
            </a:r>
          </a:p>
        </p:txBody>
      </p:sp>
      <p:pic>
        <p:nvPicPr>
          <p:cNvPr id="66" name="Obraz 65"/>
          <p:cNvPicPr>
            <a:picLocks noChangeAspect="1"/>
          </p:cNvPicPr>
          <p:nvPr/>
        </p:nvPicPr>
        <p:blipFill>
          <a:blip r:embed="rId7"/>
          <a:stretch>
            <a:fillRect/>
          </a:stretch>
        </p:blipFill>
        <p:spPr>
          <a:xfrm>
            <a:off x="7932262" y="2432112"/>
            <a:ext cx="598130" cy="116766"/>
          </a:xfrm>
          <a:prstGeom prst="rect">
            <a:avLst/>
          </a:prstGeom>
        </p:spPr>
      </p:pic>
      <p:pic>
        <p:nvPicPr>
          <p:cNvPr id="67" name="Obraz 66"/>
          <p:cNvPicPr>
            <a:picLocks noChangeAspect="1"/>
          </p:cNvPicPr>
          <p:nvPr/>
        </p:nvPicPr>
        <p:blipFill>
          <a:blip r:embed="rId7"/>
          <a:stretch>
            <a:fillRect/>
          </a:stretch>
        </p:blipFill>
        <p:spPr>
          <a:xfrm>
            <a:off x="6744268" y="1719191"/>
            <a:ext cx="598130" cy="116766"/>
          </a:xfrm>
          <a:prstGeom prst="rect">
            <a:avLst/>
          </a:prstGeom>
        </p:spPr>
      </p:pic>
      <p:pic>
        <p:nvPicPr>
          <p:cNvPr id="68" name="Obraz 67"/>
          <p:cNvPicPr>
            <a:picLocks noChangeAspect="1"/>
          </p:cNvPicPr>
          <p:nvPr/>
        </p:nvPicPr>
        <p:blipFill>
          <a:blip r:embed="rId8"/>
          <a:stretch>
            <a:fillRect/>
          </a:stretch>
        </p:blipFill>
        <p:spPr>
          <a:xfrm>
            <a:off x="5235768" y="3925042"/>
            <a:ext cx="213086" cy="211310"/>
          </a:xfrm>
          <a:prstGeom prst="rect">
            <a:avLst/>
          </a:prstGeom>
        </p:spPr>
      </p:pic>
      <p:pic>
        <p:nvPicPr>
          <p:cNvPr id="69" name="Obraz 68"/>
          <p:cNvPicPr>
            <a:picLocks noChangeAspect="1"/>
          </p:cNvPicPr>
          <p:nvPr/>
        </p:nvPicPr>
        <p:blipFill>
          <a:blip r:embed="rId8"/>
          <a:stretch>
            <a:fillRect/>
          </a:stretch>
        </p:blipFill>
        <p:spPr>
          <a:xfrm>
            <a:off x="6893861" y="4524287"/>
            <a:ext cx="213086" cy="211310"/>
          </a:xfrm>
          <a:prstGeom prst="rect">
            <a:avLst/>
          </a:prstGeom>
        </p:spPr>
      </p:pic>
      <p:pic>
        <p:nvPicPr>
          <p:cNvPr id="70" name="Obraz 69"/>
          <p:cNvPicPr>
            <a:picLocks noChangeAspect="1"/>
          </p:cNvPicPr>
          <p:nvPr/>
        </p:nvPicPr>
        <p:blipFill>
          <a:blip r:embed="rId8"/>
          <a:stretch>
            <a:fillRect/>
          </a:stretch>
        </p:blipFill>
        <p:spPr>
          <a:xfrm>
            <a:off x="5954320" y="3948683"/>
            <a:ext cx="213086" cy="211310"/>
          </a:xfrm>
          <a:prstGeom prst="rect">
            <a:avLst/>
          </a:prstGeom>
        </p:spPr>
      </p:pic>
      <p:pic>
        <p:nvPicPr>
          <p:cNvPr id="71" name="Obraz 70"/>
          <p:cNvPicPr>
            <a:picLocks noChangeAspect="1"/>
          </p:cNvPicPr>
          <p:nvPr/>
        </p:nvPicPr>
        <p:blipFill>
          <a:blip r:embed="rId8"/>
          <a:stretch>
            <a:fillRect/>
          </a:stretch>
        </p:blipFill>
        <p:spPr>
          <a:xfrm>
            <a:off x="4426654" y="4570108"/>
            <a:ext cx="213086" cy="211310"/>
          </a:xfrm>
          <a:prstGeom prst="rect">
            <a:avLst/>
          </a:prstGeom>
        </p:spPr>
      </p:pic>
      <p:pic>
        <p:nvPicPr>
          <p:cNvPr id="72" name="Obraz 71"/>
          <p:cNvPicPr>
            <a:picLocks noChangeAspect="1"/>
          </p:cNvPicPr>
          <p:nvPr/>
        </p:nvPicPr>
        <p:blipFill>
          <a:blip r:embed="rId8"/>
          <a:stretch>
            <a:fillRect/>
          </a:stretch>
        </p:blipFill>
        <p:spPr>
          <a:xfrm>
            <a:off x="6524266" y="3697844"/>
            <a:ext cx="213086" cy="211310"/>
          </a:xfrm>
          <a:prstGeom prst="rect">
            <a:avLst/>
          </a:prstGeom>
        </p:spPr>
      </p:pic>
      <p:pic>
        <p:nvPicPr>
          <p:cNvPr id="73" name="Obraz 72"/>
          <p:cNvPicPr>
            <a:picLocks noChangeAspect="1"/>
          </p:cNvPicPr>
          <p:nvPr/>
        </p:nvPicPr>
        <p:blipFill>
          <a:blip r:embed="rId8"/>
          <a:stretch>
            <a:fillRect/>
          </a:stretch>
        </p:blipFill>
        <p:spPr>
          <a:xfrm>
            <a:off x="8333574" y="2776431"/>
            <a:ext cx="213086" cy="211310"/>
          </a:xfrm>
          <a:prstGeom prst="rect">
            <a:avLst/>
          </a:prstGeom>
        </p:spPr>
      </p:pic>
      <p:pic>
        <p:nvPicPr>
          <p:cNvPr id="74" name="Obraz 73"/>
          <p:cNvPicPr>
            <a:picLocks noChangeAspect="1"/>
          </p:cNvPicPr>
          <p:nvPr/>
        </p:nvPicPr>
        <p:blipFill>
          <a:blip r:embed="rId8"/>
          <a:stretch>
            <a:fillRect/>
          </a:stretch>
        </p:blipFill>
        <p:spPr>
          <a:xfrm>
            <a:off x="6484207" y="4095029"/>
            <a:ext cx="213086" cy="211310"/>
          </a:xfrm>
          <a:prstGeom prst="rect">
            <a:avLst/>
          </a:prstGeom>
        </p:spPr>
      </p:pic>
      <p:pic>
        <p:nvPicPr>
          <p:cNvPr id="75" name="Obraz 74"/>
          <p:cNvPicPr>
            <a:picLocks noChangeAspect="1"/>
          </p:cNvPicPr>
          <p:nvPr/>
        </p:nvPicPr>
        <p:blipFill>
          <a:blip r:embed="rId8"/>
          <a:stretch>
            <a:fillRect/>
          </a:stretch>
        </p:blipFill>
        <p:spPr>
          <a:xfrm>
            <a:off x="3664148" y="5603291"/>
            <a:ext cx="213086" cy="211310"/>
          </a:xfrm>
          <a:prstGeom prst="rect">
            <a:avLst/>
          </a:prstGeom>
        </p:spPr>
      </p:pic>
      <p:pic>
        <p:nvPicPr>
          <p:cNvPr id="76" name="Obraz 75"/>
          <p:cNvPicPr>
            <a:picLocks noChangeAspect="1"/>
          </p:cNvPicPr>
          <p:nvPr/>
        </p:nvPicPr>
        <p:blipFill>
          <a:blip r:embed="rId8"/>
          <a:stretch>
            <a:fillRect/>
          </a:stretch>
        </p:blipFill>
        <p:spPr>
          <a:xfrm>
            <a:off x="4210476" y="3419498"/>
            <a:ext cx="213086" cy="211310"/>
          </a:xfrm>
          <a:prstGeom prst="rect">
            <a:avLst/>
          </a:prstGeom>
        </p:spPr>
      </p:pic>
      <p:pic>
        <p:nvPicPr>
          <p:cNvPr id="77" name="Obraz 76"/>
          <p:cNvPicPr>
            <a:picLocks noChangeAspect="1"/>
          </p:cNvPicPr>
          <p:nvPr/>
        </p:nvPicPr>
        <p:blipFill>
          <a:blip r:embed="rId8"/>
          <a:stretch>
            <a:fillRect/>
          </a:stretch>
        </p:blipFill>
        <p:spPr>
          <a:xfrm>
            <a:off x="179512" y="3993416"/>
            <a:ext cx="213086" cy="211310"/>
          </a:xfrm>
          <a:prstGeom prst="rect">
            <a:avLst/>
          </a:prstGeom>
        </p:spPr>
      </p:pic>
      <p:sp>
        <p:nvSpPr>
          <p:cNvPr id="78" name="pole tekstowe 77"/>
          <p:cNvSpPr txBox="1"/>
          <p:nvPr/>
        </p:nvSpPr>
        <p:spPr>
          <a:xfrm>
            <a:off x="683568" y="3712864"/>
            <a:ext cx="2664296" cy="646331"/>
          </a:xfrm>
          <a:prstGeom prst="rect">
            <a:avLst/>
          </a:prstGeom>
          <a:noFill/>
        </p:spPr>
        <p:txBody>
          <a:bodyPr wrap="square" rtlCol="0">
            <a:spAutoFit/>
          </a:bodyPr>
          <a:lstStyle/>
          <a:p>
            <a:r>
              <a:rPr lang="pl-PL" sz="900" dirty="0">
                <a:solidFill>
                  <a:schemeClr val="tx2">
                    <a:lumMod val="50000"/>
                  </a:schemeClr>
                </a:solidFill>
              </a:rPr>
              <a:t>Austria, </a:t>
            </a:r>
            <a:r>
              <a:rPr lang="pl-PL" sz="900" dirty="0" err="1">
                <a:solidFill>
                  <a:schemeClr val="tx2">
                    <a:lumMod val="50000"/>
                  </a:schemeClr>
                </a:solidFill>
              </a:rPr>
              <a:t>Belgium</a:t>
            </a:r>
            <a:r>
              <a:rPr lang="pl-PL" sz="900" dirty="0">
                <a:solidFill>
                  <a:schemeClr val="tx2">
                    <a:lumMod val="50000"/>
                  </a:schemeClr>
                </a:solidFill>
              </a:rPr>
              <a:t>, </a:t>
            </a:r>
            <a:r>
              <a:rPr lang="pl-PL" sz="900" dirty="0" err="1">
                <a:solidFill>
                  <a:schemeClr val="tx2">
                    <a:lumMod val="50000"/>
                  </a:schemeClr>
                </a:solidFill>
              </a:rPr>
              <a:t>Bosnia</a:t>
            </a:r>
            <a:r>
              <a:rPr lang="pl-PL" sz="900" dirty="0">
                <a:solidFill>
                  <a:schemeClr val="tx2">
                    <a:lumMod val="50000"/>
                  </a:schemeClr>
                </a:solidFill>
              </a:rPr>
              <a:t> and </a:t>
            </a:r>
            <a:r>
              <a:rPr lang="pl-PL" sz="900" dirty="0" err="1">
                <a:solidFill>
                  <a:schemeClr val="tx2">
                    <a:lumMod val="50000"/>
                  </a:schemeClr>
                </a:solidFill>
              </a:rPr>
              <a:t>Herzegovina</a:t>
            </a:r>
            <a:r>
              <a:rPr lang="pl-PL" sz="900" dirty="0">
                <a:solidFill>
                  <a:schemeClr val="tx2">
                    <a:lumMod val="50000"/>
                  </a:schemeClr>
                </a:solidFill>
              </a:rPr>
              <a:t>, </a:t>
            </a:r>
            <a:r>
              <a:rPr lang="pl-PL" sz="900" dirty="0" err="1">
                <a:solidFill>
                  <a:schemeClr val="tx2">
                    <a:lumMod val="50000"/>
                  </a:schemeClr>
                </a:solidFill>
              </a:rPr>
              <a:t>Bulgaria</a:t>
            </a:r>
            <a:r>
              <a:rPr lang="pl-PL" sz="900" dirty="0">
                <a:solidFill>
                  <a:schemeClr val="tx2">
                    <a:lumMod val="50000"/>
                  </a:schemeClr>
                </a:solidFill>
              </a:rPr>
              <a:t>, </a:t>
            </a:r>
            <a:r>
              <a:rPr lang="pl-PL" sz="900" dirty="0" err="1">
                <a:solidFill>
                  <a:schemeClr val="tx2">
                    <a:lumMod val="50000"/>
                  </a:schemeClr>
                </a:solidFill>
              </a:rPr>
              <a:t>Croatia</a:t>
            </a:r>
            <a:r>
              <a:rPr lang="pl-PL" sz="900" dirty="0">
                <a:solidFill>
                  <a:schemeClr val="tx2">
                    <a:lumMod val="50000"/>
                  </a:schemeClr>
                </a:solidFill>
              </a:rPr>
              <a:t>, </a:t>
            </a:r>
            <a:r>
              <a:rPr lang="pl-PL" sz="900" dirty="0" err="1">
                <a:solidFill>
                  <a:schemeClr val="tx2">
                    <a:lumMod val="50000"/>
                  </a:schemeClr>
                </a:solidFill>
              </a:rPr>
              <a:t>Denmark</a:t>
            </a:r>
            <a:r>
              <a:rPr lang="pl-PL" sz="900" dirty="0">
                <a:solidFill>
                  <a:schemeClr val="tx2">
                    <a:lumMod val="50000"/>
                  </a:schemeClr>
                </a:solidFill>
              </a:rPr>
              <a:t>, Greece, </a:t>
            </a:r>
            <a:r>
              <a:rPr lang="pl-PL" sz="900" dirty="0" err="1">
                <a:solidFill>
                  <a:schemeClr val="tx2">
                    <a:lumMod val="50000"/>
                  </a:schemeClr>
                </a:solidFill>
              </a:rPr>
              <a:t>Hungary</a:t>
            </a:r>
            <a:r>
              <a:rPr lang="pl-PL" sz="900" dirty="0">
                <a:solidFill>
                  <a:schemeClr val="tx2">
                    <a:lumMod val="50000"/>
                  </a:schemeClr>
                </a:solidFill>
              </a:rPr>
              <a:t>, Macedonia, </a:t>
            </a:r>
            <a:r>
              <a:rPr lang="pl-PL" sz="900" dirty="0" err="1">
                <a:solidFill>
                  <a:schemeClr val="tx2">
                    <a:lumMod val="50000"/>
                  </a:schemeClr>
                </a:solidFill>
              </a:rPr>
              <a:t>Netherlands</a:t>
            </a:r>
            <a:r>
              <a:rPr lang="pl-PL" sz="900" dirty="0">
                <a:solidFill>
                  <a:schemeClr val="tx2">
                    <a:lumMod val="50000"/>
                  </a:schemeClr>
                </a:solidFill>
              </a:rPr>
              <a:t>, Serbia, </a:t>
            </a:r>
            <a:r>
              <a:rPr lang="pl-PL" sz="900" dirty="0" err="1">
                <a:solidFill>
                  <a:schemeClr val="tx2">
                    <a:lumMod val="50000"/>
                  </a:schemeClr>
                </a:solidFill>
              </a:rPr>
              <a:t>Slovenia</a:t>
            </a:r>
            <a:r>
              <a:rPr lang="pl-PL" sz="900" dirty="0">
                <a:solidFill>
                  <a:schemeClr val="tx2">
                    <a:lumMod val="50000"/>
                  </a:schemeClr>
                </a:solidFill>
              </a:rPr>
              <a:t>, </a:t>
            </a:r>
            <a:r>
              <a:rPr lang="pl-PL" sz="900" dirty="0" err="1">
                <a:solidFill>
                  <a:schemeClr val="tx2">
                    <a:lumMod val="50000"/>
                  </a:schemeClr>
                </a:solidFill>
              </a:rPr>
              <a:t>Switzerland</a:t>
            </a:r>
            <a:r>
              <a:rPr lang="pl-PL" sz="900" dirty="0">
                <a:solidFill>
                  <a:schemeClr val="tx2">
                    <a:lumMod val="50000"/>
                  </a:schemeClr>
                </a:solidFill>
              </a:rPr>
              <a:t> (and </a:t>
            </a:r>
            <a:r>
              <a:rPr lang="pl-PL" sz="900" dirty="0" err="1">
                <a:solidFill>
                  <a:schemeClr val="tx2">
                    <a:lumMod val="50000"/>
                  </a:schemeClr>
                </a:solidFill>
              </a:rPr>
              <a:t>also</a:t>
            </a:r>
            <a:r>
              <a:rPr lang="pl-PL" sz="900" dirty="0">
                <a:solidFill>
                  <a:schemeClr val="tx2">
                    <a:lumMod val="50000"/>
                  </a:schemeClr>
                </a:solidFill>
              </a:rPr>
              <a:t>: </a:t>
            </a:r>
            <a:r>
              <a:rPr lang="pl-PL" sz="900" dirty="0" err="1">
                <a:solidFill>
                  <a:schemeClr val="tx2">
                    <a:lumMod val="50000"/>
                  </a:schemeClr>
                </a:solidFill>
              </a:rPr>
              <a:t>Brazil</a:t>
            </a:r>
            <a:r>
              <a:rPr lang="pl-PL" sz="900" dirty="0">
                <a:solidFill>
                  <a:schemeClr val="tx2">
                    <a:lumMod val="50000"/>
                  </a:schemeClr>
                </a:solidFill>
              </a:rPr>
              <a:t>, USA, China)</a:t>
            </a:r>
          </a:p>
        </p:txBody>
      </p:sp>
      <p:pic>
        <p:nvPicPr>
          <p:cNvPr id="79" name="Obraz 78"/>
          <p:cNvPicPr>
            <a:picLocks noChangeAspect="1"/>
          </p:cNvPicPr>
          <p:nvPr/>
        </p:nvPicPr>
        <p:blipFill>
          <a:blip r:embed="rId8"/>
          <a:stretch>
            <a:fillRect/>
          </a:stretch>
        </p:blipFill>
        <p:spPr>
          <a:xfrm>
            <a:off x="3481761" y="3292142"/>
            <a:ext cx="213086" cy="211310"/>
          </a:xfrm>
          <a:prstGeom prst="rect">
            <a:avLst/>
          </a:prstGeom>
        </p:spPr>
      </p:pic>
      <p:pic>
        <p:nvPicPr>
          <p:cNvPr id="80" name="Obraz 79"/>
          <p:cNvPicPr>
            <a:picLocks noChangeAspect="1"/>
          </p:cNvPicPr>
          <p:nvPr/>
        </p:nvPicPr>
        <p:blipFill>
          <a:blip r:embed="rId4"/>
          <a:stretch>
            <a:fillRect/>
          </a:stretch>
        </p:blipFill>
        <p:spPr>
          <a:xfrm>
            <a:off x="3161225" y="3343285"/>
            <a:ext cx="288032" cy="219348"/>
          </a:xfrm>
          <a:prstGeom prst="rect">
            <a:avLst/>
          </a:prstGeom>
        </p:spPr>
      </p:pic>
      <p:pic>
        <p:nvPicPr>
          <p:cNvPr id="81" name="Obraz 80"/>
          <p:cNvPicPr>
            <a:picLocks noChangeAspect="1"/>
          </p:cNvPicPr>
          <p:nvPr/>
        </p:nvPicPr>
        <p:blipFill>
          <a:blip r:embed="rId3"/>
          <a:stretch>
            <a:fillRect/>
          </a:stretch>
        </p:blipFill>
        <p:spPr>
          <a:xfrm>
            <a:off x="3388025" y="3534312"/>
            <a:ext cx="298756" cy="144016"/>
          </a:xfrm>
          <a:prstGeom prst="rect">
            <a:avLst/>
          </a:prstGeom>
        </p:spPr>
      </p:pic>
      <p:pic>
        <p:nvPicPr>
          <p:cNvPr id="83" name="Obraz 82"/>
          <p:cNvPicPr>
            <a:picLocks noChangeAspect="1"/>
          </p:cNvPicPr>
          <p:nvPr/>
        </p:nvPicPr>
        <p:blipFill>
          <a:blip r:embed="rId9"/>
          <a:stretch>
            <a:fillRect/>
          </a:stretch>
        </p:blipFill>
        <p:spPr>
          <a:xfrm>
            <a:off x="3897342" y="3010450"/>
            <a:ext cx="276022" cy="205704"/>
          </a:xfrm>
          <a:prstGeom prst="rect">
            <a:avLst/>
          </a:prstGeom>
        </p:spPr>
      </p:pic>
      <p:pic>
        <p:nvPicPr>
          <p:cNvPr id="84" name="Obraz 83"/>
          <p:cNvPicPr>
            <a:picLocks noChangeAspect="1"/>
          </p:cNvPicPr>
          <p:nvPr/>
        </p:nvPicPr>
        <p:blipFill>
          <a:blip r:embed="rId9"/>
          <a:stretch>
            <a:fillRect/>
          </a:stretch>
        </p:blipFill>
        <p:spPr>
          <a:xfrm>
            <a:off x="3948241" y="5629757"/>
            <a:ext cx="276022" cy="205704"/>
          </a:xfrm>
          <a:prstGeom prst="rect">
            <a:avLst/>
          </a:prstGeom>
        </p:spPr>
      </p:pic>
      <p:pic>
        <p:nvPicPr>
          <p:cNvPr id="85" name="Obraz 84"/>
          <p:cNvPicPr>
            <a:picLocks noChangeAspect="1"/>
          </p:cNvPicPr>
          <p:nvPr/>
        </p:nvPicPr>
        <p:blipFill>
          <a:blip r:embed="rId9"/>
          <a:stretch>
            <a:fillRect/>
          </a:stretch>
        </p:blipFill>
        <p:spPr>
          <a:xfrm>
            <a:off x="3095609" y="3212976"/>
            <a:ext cx="276022" cy="205704"/>
          </a:xfrm>
          <a:prstGeom prst="rect">
            <a:avLst/>
          </a:prstGeom>
        </p:spPr>
      </p:pic>
      <p:sp>
        <p:nvSpPr>
          <p:cNvPr id="86" name="pole tekstowe 85"/>
          <p:cNvSpPr txBox="1"/>
          <p:nvPr/>
        </p:nvSpPr>
        <p:spPr>
          <a:xfrm>
            <a:off x="77825" y="3454744"/>
            <a:ext cx="2988105" cy="246221"/>
          </a:xfrm>
          <a:prstGeom prst="rect">
            <a:avLst/>
          </a:prstGeom>
          <a:noFill/>
        </p:spPr>
        <p:txBody>
          <a:bodyPr wrap="square" rtlCol="0">
            <a:spAutoFit/>
          </a:bodyPr>
          <a:lstStyle/>
          <a:p>
            <a:r>
              <a:rPr lang="pl-PL" sz="1000" b="1" dirty="0" err="1">
                <a:solidFill>
                  <a:schemeClr val="tx2">
                    <a:lumMod val="50000"/>
                  </a:schemeClr>
                </a:solidFill>
              </a:rPr>
              <a:t>Additional</a:t>
            </a:r>
            <a:r>
              <a:rPr lang="pl-PL" sz="1000" b="1" dirty="0">
                <a:solidFill>
                  <a:schemeClr val="tx2">
                    <a:lumMod val="50000"/>
                  </a:schemeClr>
                </a:solidFill>
              </a:rPr>
              <a:t> </a:t>
            </a:r>
            <a:r>
              <a:rPr lang="pl-PL" sz="1000" b="1" dirty="0" err="1">
                <a:solidFill>
                  <a:schemeClr val="tx2">
                    <a:lumMod val="50000"/>
                  </a:schemeClr>
                </a:solidFill>
              </a:rPr>
              <a:t>markets</a:t>
            </a:r>
            <a:r>
              <a:rPr lang="pl-PL" sz="1000" b="1" dirty="0">
                <a:solidFill>
                  <a:schemeClr val="tx2">
                    <a:lumMod val="50000"/>
                  </a:schemeClr>
                </a:solidFill>
              </a:rPr>
              <a:t>:</a:t>
            </a:r>
          </a:p>
        </p:txBody>
      </p:sp>
      <p:pic>
        <p:nvPicPr>
          <p:cNvPr id="2" name="Obraz 1"/>
          <p:cNvPicPr>
            <a:picLocks noChangeAspect="1"/>
          </p:cNvPicPr>
          <p:nvPr/>
        </p:nvPicPr>
        <p:blipFill>
          <a:blip r:embed="rId10"/>
          <a:stretch>
            <a:fillRect/>
          </a:stretch>
        </p:blipFill>
        <p:spPr>
          <a:xfrm>
            <a:off x="5969576" y="3740722"/>
            <a:ext cx="500278" cy="107818"/>
          </a:xfrm>
          <a:prstGeom prst="rect">
            <a:avLst/>
          </a:prstGeom>
        </p:spPr>
      </p:pic>
      <p:pic>
        <p:nvPicPr>
          <p:cNvPr id="82" name="Obraz 81"/>
          <p:cNvPicPr>
            <a:picLocks noChangeAspect="1"/>
          </p:cNvPicPr>
          <p:nvPr/>
        </p:nvPicPr>
        <p:blipFill>
          <a:blip r:embed="rId10"/>
          <a:stretch>
            <a:fillRect/>
          </a:stretch>
        </p:blipFill>
        <p:spPr>
          <a:xfrm>
            <a:off x="6819122" y="4781418"/>
            <a:ext cx="500278" cy="107818"/>
          </a:xfrm>
          <a:prstGeom prst="rect">
            <a:avLst/>
          </a:prstGeom>
        </p:spPr>
      </p:pic>
      <p:pic>
        <p:nvPicPr>
          <p:cNvPr id="87" name="Obraz 86"/>
          <p:cNvPicPr>
            <a:picLocks noChangeAspect="1"/>
          </p:cNvPicPr>
          <p:nvPr/>
        </p:nvPicPr>
        <p:blipFill>
          <a:blip r:embed="rId10"/>
          <a:stretch>
            <a:fillRect/>
          </a:stretch>
        </p:blipFill>
        <p:spPr>
          <a:xfrm>
            <a:off x="5032350" y="1379064"/>
            <a:ext cx="500278" cy="107818"/>
          </a:xfrm>
          <a:prstGeom prst="rect">
            <a:avLst/>
          </a:prstGeom>
        </p:spPr>
      </p:pic>
      <p:pic>
        <p:nvPicPr>
          <p:cNvPr id="88" name="Obraz 87"/>
          <p:cNvPicPr>
            <a:picLocks noChangeAspect="1"/>
          </p:cNvPicPr>
          <p:nvPr/>
        </p:nvPicPr>
        <p:blipFill>
          <a:blip r:embed="rId10"/>
          <a:stretch>
            <a:fillRect/>
          </a:stretch>
        </p:blipFill>
        <p:spPr>
          <a:xfrm>
            <a:off x="5626158" y="1384569"/>
            <a:ext cx="500278" cy="107818"/>
          </a:xfrm>
          <a:prstGeom prst="rect">
            <a:avLst/>
          </a:prstGeom>
        </p:spPr>
      </p:pic>
      <p:pic>
        <p:nvPicPr>
          <p:cNvPr id="89" name="Obraz 88"/>
          <p:cNvPicPr>
            <a:picLocks noChangeAspect="1"/>
          </p:cNvPicPr>
          <p:nvPr/>
        </p:nvPicPr>
        <p:blipFill>
          <a:blip r:embed="rId10"/>
          <a:stretch>
            <a:fillRect/>
          </a:stretch>
        </p:blipFill>
        <p:spPr>
          <a:xfrm>
            <a:off x="6995652" y="926997"/>
            <a:ext cx="500278" cy="107818"/>
          </a:xfrm>
          <a:prstGeom prst="rect">
            <a:avLst/>
          </a:prstGeom>
        </p:spPr>
      </p:pic>
      <p:pic>
        <p:nvPicPr>
          <p:cNvPr id="90" name="Obraz 89"/>
          <p:cNvPicPr>
            <a:picLocks noChangeAspect="1"/>
          </p:cNvPicPr>
          <p:nvPr/>
        </p:nvPicPr>
        <p:blipFill>
          <a:blip r:embed="rId10"/>
          <a:stretch>
            <a:fillRect/>
          </a:stretch>
        </p:blipFill>
        <p:spPr>
          <a:xfrm>
            <a:off x="107197" y="5935341"/>
            <a:ext cx="500278" cy="107818"/>
          </a:xfrm>
          <a:prstGeom prst="rect">
            <a:avLst/>
          </a:prstGeom>
        </p:spPr>
      </p:pic>
      <p:sp>
        <p:nvSpPr>
          <p:cNvPr id="91" name="pole tekstowe 90"/>
          <p:cNvSpPr txBox="1"/>
          <p:nvPr/>
        </p:nvSpPr>
        <p:spPr>
          <a:xfrm>
            <a:off x="688296" y="5871211"/>
            <a:ext cx="2664296" cy="369332"/>
          </a:xfrm>
          <a:prstGeom prst="rect">
            <a:avLst/>
          </a:prstGeom>
          <a:noFill/>
        </p:spPr>
        <p:txBody>
          <a:bodyPr wrap="square" rtlCol="0">
            <a:spAutoFit/>
          </a:bodyPr>
          <a:lstStyle/>
          <a:p>
            <a:r>
              <a:rPr lang="pl-PL" sz="900" dirty="0">
                <a:solidFill>
                  <a:schemeClr val="tx2">
                    <a:lumMod val="50000"/>
                  </a:schemeClr>
                </a:solidFill>
              </a:rPr>
              <a:t>Czech Republic, Austria, </a:t>
            </a:r>
            <a:r>
              <a:rPr lang="pl-PL" sz="900" dirty="0" err="1">
                <a:solidFill>
                  <a:schemeClr val="tx2">
                    <a:lumMod val="50000"/>
                  </a:schemeClr>
                </a:solidFill>
              </a:rPr>
              <a:t>Netherlands</a:t>
            </a:r>
            <a:r>
              <a:rPr lang="pl-PL" sz="900" dirty="0">
                <a:solidFill>
                  <a:schemeClr val="tx2">
                    <a:lumMod val="50000"/>
                  </a:schemeClr>
                </a:solidFill>
              </a:rPr>
              <a:t>, </a:t>
            </a:r>
            <a:r>
              <a:rPr lang="pl-PL" sz="900" dirty="0" err="1">
                <a:solidFill>
                  <a:schemeClr val="tx2">
                    <a:lumMod val="50000"/>
                  </a:schemeClr>
                </a:solidFill>
              </a:rPr>
              <a:t>Slovenia</a:t>
            </a:r>
            <a:r>
              <a:rPr lang="pl-PL" sz="900" dirty="0">
                <a:solidFill>
                  <a:schemeClr val="tx2">
                    <a:lumMod val="50000"/>
                  </a:schemeClr>
                </a:solidFill>
              </a:rPr>
              <a:t>, </a:t>
            </a:r>
            <a:r>
              <a:rPr lang="pl-PL" sz="900" dirty="0" err="1">
                <a:solidFill>
                  <a:schemeClr val="tx2">
                    <a:lumMod val="50000"/>
                  </a:schemeClr>
                </a:solidFill>
              </a:rPr>
              <a:t>Croatia</a:t>
            </a:r>
            <a:r>
              <a:rPr lang="pl-PL" sz="900" dirty="0">
                <a:solidFill>
                  <a:schemeClr val="tx2">
                    <a:lumMod val="50000"/>
                  </a:schemeClr>
                </a:solidFill>
              </a:rPr>
              <a:t>, Estonia, </a:t>
            </a:r>
            <a:r>
              <a:rPr lang="pl-PL" sz="900" dirty="0" err="1">
                <a:solidFill>
                  <a:schemeClr val="tx2">
                    <a:lumMod val="50000"/>
                  </a:schemeClr>
                </a:solidFill>
              </a:rPr>
              <a:t>Latvia</a:t>
            </a:r>
            <a:r>
              <a:rPr lang="pl-PL" sz="900" dirty="0">
                <a:solidFill>
                  <a:schemeClr val="tx2">
                    <a:lumMod val="50000"/>
                  </a:schemeClr>
                </a:solidFill>
              </a:rPr>
              <a:t>, Serbia, Montenegro, </a:t>
            </a:r>
            <a:r>
              <a:rPr lang="pl-PL" sz="900" dirty="0" err="1">
                <a:solidFill>
                  <a:schemeClr val="tx2">
                    <a:lumMod val="50000"/>
                  </a:schemeClr>
                </a:solidFill>
              </a:rPr>
              <a:t>Bulgaria</a:t>
            </a:r>
            <a:endParaRPr lang="pl-PL" sz="900" dirty="0">
              <a:solidFill>
                <a:schemeClr val="tx2">
                  <a:lumMod val="50000"/>
                </a:schemeClr>
              </a:solidFill>
            </a:endParaRPr>
          </a:p>
        </p:txBody>
      </p:sp>
      <p:sp>
        <p:nvSpPr>
          <p:cNvPr id="92" name="pole tekstowe 91"/>
          <p:cNvSpPr txBox="1"/>
          <p:nvPr/>
        </p:nvSpPr>
        <p:spPr>
          <a:xfrm>
            <a:off x="655040" y="6339535"/>
            <a:ext cx="7373344" cy="369332"/>
          </a:xfrm>
          <a:prstGeom prst="rect">
            <a:avLst/>
          </a:prstGeom>
          <a:noFill/>
        </p:spPr>
        <p:txBody>
          <a:bodyPr wrap="square" rtlCol="0">
            <a:spAutoFit/>
          </a:bodyPr>
          <a:lstStyle/>
          <a:p>
            <a:r>
              <a:rPr lang="pl-PL" sz="900" dirty="0">
                <a:solidFill>
                  <a:schemeClr val="tx2">
                    <a:lumMod val="50000"/>
                  </a:schemeClr>
                </a:solidFill>
              </a:rPr>
              <a:t>Source: </a:t>
            </a:r>
            <a:r>
              <a:rPr lang="pl-PL" sz="900" dirty="0" err="1">
                <a:solidFill>
                  <a:schemeClr val="tx2">
                    <a:lumMod val="50000"/>
                  </a:schemeClr>
                </a:solidFill>
              </a:rPr>
              <a:t>companies</a:t>
            </a:r>
            <a:r>
              <a:rPr lang="pl-PL" sz="900" dirty="0">
                <a:solidFill>
                  <a:schemeClr val="tx2">
                    <a:lumMod val="50000"/>
                  </a:schemeClr>
                </a:solidFill>
              </a:rPr>
              <a:t>’ </a:t>
            </a:r>
            <a:r>
              <a:rPr lang="pl-PL" sz="900" dirty="0" err="1">
                <a:solidFill>
                  <a:schemeClr val="tx2">
                    <a:lumMod val="50000"/>
                  </a:schemeClr>
                </a:solidFill>
              </a:rPr>
              <a:t>websites</a:t>
            </a:r>
            <a:endParaRPr lang="pl-PL" sz="900" dirty="0">
              <a:solidFill>
                <a:schemeClr val="tx2">
                  <a:lumMod val="50000"/>
                </a:schemeClr>
              </a:solidFill>
            </a:endParaRPr>
          </a:p>
          <a:p>
            <a:r>
              <a:rPr lang="pl-PL" sz="900" dirty="0" err="1">
                <a:solidFill>
                  <a:schemeClr val="tx2">
                    <a:lumMod val="50000"/>
                  </a:schemeClr>
                </a:solidFill>
              </a:rPr>
              <a:t>Listed</a:t>
            </a:r>
            <a:r>
              <a:rPr lang="pl-PL" sz="900" dirty="0">
                <a:solidFill>
                  <a:schemeClr val="tx2">
                    <a:lumMod val="50000"/>
                  </a:schemeClr>
                </a:solidFill>
              </a:rPr>
              <a:t> </a:t>
            </a:r>
            <a:r>
              <a:rPr lang="pl-PL" sz="900" dirty="0" err="1">
                <a:solidFill>
                  <a:schemeClr val="tx2">
                    <a:lumMod val="50000"/>
                  </a:schemeClr>
                </a:solidFill>
              </a:rPr>
              <a:t>companies</a:t>
            </a:r>
            <a:r>
              <a:rPr lang="pl-PL" sz="900" dirty="0">
                <a:solidFill>
                  <a:schemeClr val="tx2">
                    <a:lumMod val="50000"/>
                  </a:schemeClr>
                </a:solidFill>
              </a:rPr>
              <a:t>: </a:t>
            </a:r>
            <a:r>
              <a:rPr lang="pl-PL" sz="900" dirty="0" err="1">
                <a:solidFill>
                  <a:schemeClr val="tx2">
                    <a:lumMod val="50000"/>
                  </a:schemeClr>
                </a:solidFill>
              </a:rPr>
              <a:t>Intrum</a:t>
            </a:r>
            <a:r>
              <a:rPr lang="pl-PL" sz="900" dirty="0">
                <a:solidFill>
                  <a:schemeClr val="tx2">
                    <a:lumMod val="50000"/>
                  </a:schemeClr>
                </a:solidFill>
              </a:rPr>
              <a:t> </a:t>
            </a:r>
            <a:r>
              <a:rPr lang="pl-PL" sz="900" dirty="0" err="1">
                <a:solidFill>
                  <a:schemeClr val="tx2">
                    <a:lumMod val="50000"/>
                  </a:schemeClr>
                </a:solidFill>
              </a:rPr>
              <a:t>Justitia</a:t>
            </a:r>
            <a:r>
              <a:rPr lang="pl-PL" sz="900" dirty="0">
                <a:solidFill>
                  <a:schemeClr val="tx2">
                    <a:lumMod val="50000"/>
                  </a:schemeClr>
                </a:solidFill>
              </a:rPr>
              <a:t>, </a:t>
            </a:r>
            <a:r>
              <a:rPr lang="pl-PL" sz="900" dirty="0" err="1">
                <a:solidFill>
                  <a:schemeClr val="tx2">
                    <a:lumMod val="50000"/>
                  </a:schemeClr>
                </a:solidFill>
              </a:rPr>
              <a:t>Hoist</a:t>
            </a:r>
            <a:r>
              <a:rPr lang="pl-PL" sz="900" dirty="0">
                <a:solidFill>
                  <a:schemeClr val="tx2">
                    <a:lumMod val="50000"/>
                  </a:schemeClr>
                </a:solidFill>
              </a:rPr>
              <a:t> Finance, PRA </a:t>
            </a:r>
            <a:r>
              <a:rPr lang="pl-PL" sz="900" dirty="0" err="1">
                <a:solidFill>
                  <a:schemeClr val="tx2">
                    <a:lumMod val="50000"/>
                  </a:schemeClr>
                </a:solidFill>
              </a:rPr>
              <a:t>Group</a:t>
            </a:r>
            <a:r>
              <a:rPr lang="pl-PL" sz="900" dirty="0">
                <a:solidFill>
                  <a:schemeClr val="tx2">
                    <a:lumMod val="50000"/>
                  </a:schemeClr>
                </a:solidFill>
              </a:rPr>
              <a:t>, Arrow Global, Encore, B2Holding</a:t>
            </a:r>
          </a:p>
        </p:txBody>
      </p:sp>
      <p:sp>
        <p:nvSpPr>
          <p:cNvPr id="93" name="Symbol zastępczy numeru slajdu 2"/>
          <p:cNvSpPr>
            <a:spLocks noGrp="1"/>
          </p:cNvSpPr>
          <p:nvPr>
            <p:ph type="sldNum" sz="quarter" idx="12"/>
          </p:nvPr>
        </p:nvSpPr>
        <p:spPr>
          <a:xfrm>
            <a:off x="8546660" y="6444000"/>
            <a:ext cx="561844" cy="365125"/>
          </a:xfrm>
        </p:spPr>
        <p:txBody>
          <a:bodyPr/>
          <a:lstStyle/>
          <a:p>
            <a:pPr rtl="0"/>
            <a:r>
              <a:rPr lang="pl-PL" dirty="0">
                <a:solidFill>
                  <a:prstClr val="white">
                    <a:lumMod val="50000"/>
                  </a:prstClr>
                </a:solidFill>
              </a:rPr>
              <a:t>53</a:t>
            </a:r>
            <a:endParaRPr dirty="0">
              <a:solidFill>
                <a:prstClr val="white">
                  <a:lumMod val="50000"/>
                </a:prstClr>
              </a:solidFill>
            </a:endParaRPr>
          </a:p>
        </p:txBody>
      </p:sp>
      <p:pic>
        <p:nvPicPr>
          <p:cNvPr id="4" name="Obraz 3"/>
          <p:cNvPicPr>
            <a:picLocks noChangeAspect="1"/>
          </p:cNvPicPr>
          <p:nvPr/>
        </p:nvPicPr>
        <p:blipFill>
          <a:blip r:embed="rId11"/>
          <a:stretch>
            <a:fillRect/>
          </a:stretch>
        </p:blipFill>
        <p:spPr>
          <a:xfrm>
            <a:off x="5524172" y="5358721"/>
            <a:ext cx="723048" cy="153968"/>
          </a:xfrm>
          <a:prstGeom prst="rect">
            <a:avLst/>
          </a:prstGeom>
        </p:spPr>
      </p:pic>
    </p:spTree>
    <p:extLst>
      <p:ext uri="{BB962C8B-B14F-4D97-AF65-F5344CB8AC3E}">
        <p14:creationId xmlns:p14="http://schemas.microsoft.com/office/powerpoint/2010/main" val="859708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a:solidFill>
                  <a:prstClr val="white">
                    <a:lumMod val="50000"/>
                  </a:prstClr>
                </a:solidFill>
              </a:rPr>
              <a:pPr rtl="0"/>
              <a:t>28</a:t>
            </a:fld>
            <a:endParaRPr>
              <a:solidFill>
                <a:prstClr val="white">
                  <a:lumMod val="50000"/>
                </a:prstClr>
              </a:solidFill>
            </a:endParaRPr>
          </a:p>
        </p:txBody>
      </p:sp>
      <p:sp>
        <p:nvSpPr>
          <p:cNvPr id="3" name="Symbol zastępczy tekstu 2"/>
          <p:cNvSpPr>
            <a:spLocks noGrp="1"/>
          </p:cNvSpPr>
          <p:nvPr>
            <p:ph type="body" idx="1"/>
          </p:nvPr>
        </p:nvSpPr>
        <p:spPr>
          <a:xfrm>
            <a:off x="611188" y="404664"/>
            <a:ext cx="7919626" cy="430887"/>
          </a:xfrm>
        </p:spPr>
        <p:txBody>
          <a:bodyPr/>
          <a:lstStyle/>
          <a:p>
            <a:pPr rtl="0"/>
            <a:r>
              <a:rPr dirty="0">
                <a:solidFill>
                  <a:schemeClr val="accent2">
                    <a:lumMod val="75000"/>
                  </a:schemeClr>
                </a:solidFill>
              </a:rPr>
              <a:t>Investor Relations in 2015–2016</a:t>
            </a:r>
          </a:p>
        </p:txBody>
      </p:sp>
      <p:graphicFrame>
        <p:nvGraphicFramePr>
          <p:cNvPr id="16" name="Symbol zastępczy zawartości 15"/>
          <p:cNvGraphicFramePr>
            <a:graphicFrameLocks noGrp="1"/>
          </p:cNvGraphicFramePr>
          <p:nvPr>
            <p:ph sz="half" idx="14"/>
            <p:extLst>
              <p:ext uri="{D42A27DB-BD31-4B8C-83A1-F6EECF244321}">
                <p14:modId xmlns:p14="http://schemas.microsoft.com/office/powerpoint/2010/main" val="2376157958"/>
              </p:ext>
            </p:extLst>
          </p:nvPr>
        </p:nvGraphicFramePr>
        <p:xfrm>
          <a:off x="4697796" y="2287538"/>
          <a:ext cx="3852863" cy="13681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ela 16"/>
          <p:cNvGraphicFramePr>
            <a:graphicFrameLocks noGrp="1"/>
          </p:cNvGraphicFramePr>
          <p:nvPr>
            <p:extLst>
              <p:ext uri="{D42A27DB-BD31-4B8C-83A1-F6EECF244321}">
                <p14:modId xmlns:p14="http://schemas.microsoft.com/office/powerpoint/2010/main" val="2218968701"/>
              </p:ext>
            </p:extLst>
          </p:nvPr>
        </p:nvGraphicFramePr>
        <p:xfrm>
          <a:off x="4788024" y="4209585"/>
          <a:ext cx="3647727" cy="20269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775519">
                  <a:extLst>
                    <a:ext uri="{9D8B030D-6E8A-4147-A177-3AD203B41FA5}">
                      <a16:colId xmlns:a16="http://schemas.microsoft.com/office/drawing/2014/main" val="20002"/>
                    </a:ext>
                  </a:extLst>
                </a:gridCol>
              </a:tblGrid>
              <a:tr h="182967">
                <a:tc>
                  <a:txBody>
                    <a:bodyPr/>
                    <a:lstStyle/>
                    <a:p>
                      <a:pPr algn="ctr" rtl="0"/>
                      <a:r>
                        <a:rPr sz="1000" dirty="0"/>
                        <a:t>Institution</a:t>
                      </a:r>
                    </a:p>
                  </a:txBody>
                  <a:tcPr anchor="ctr">
                    <a:solidFill>
                      <a:schemeClr val="tx2"/>
                    </a:solidFill>
                  </a:tcPr>
                </a:tc>
                <a:tc>
                  <a:txBody>
                    <a:bodyPr/>
                    <a:lstStyle/>
                    <a:p>
                      <a:pPr algn="ctr" rtl="0"/>
                      <a:r>
                        <a:rPr sz="1000" dirty="0"/>
                        <a:t>Analyst</a:t>
                      </a:r>
                    </a:p>
                  </a:txBody>
                  <a:tcPr anchor="ctr">
                    <a:solidFill>
                      <a:schemeClr val="tx2"/>
                    </a:solidFill>
                  </a:tcPr>
                </a:tc>
                <a:tc>
                  <a:txBody>
                    <a:bodyPr/>
                    <a:lstStyle/>
                    <a:p>
                      <a:pPr algn="ctr" rtl="0"/>
                      <a:r>
                        <a:rPr lang="pl-PL" sz="1000" dirty="0" err="1"/>
                        <a:t>Contact</a:t>
                      </a:r>
                      <a:endParaRPr sz="1000" dirty="0"/>
                    </a:p>
                  </a:txBody>
                  <a:tcPr anchor="ctr">
                    <a:solidFill>
                      <a:schemeClr val="tx2"/>
                    </a:solidFill>
                  </a:tcPr>
                </a:tc>
                <a:extLst>
                  <a:ext uri="{0D108BD9-81ED-4DB2-BD59-A6C34878D82A}">
                    <a16:rowId xmlns:a16="http://schemas.microsoft.com/office/drawing/2014/main" val="10000"/>
                  </a:ext>
                </a:extLst>
              </a:tr>
              <a:tr h="148967">
                <a:tc>
                  <a:txBody>
                    <a:bodyPr/>
                    <a:lstStyle/>
                    <a:p>
                      <a:pPr algn="l">
                        <a:lnSpc>
                          <a:spcPct val="130000"/>
                        </a:lnSpc>
                        <a:spcAft>
                          <a:spcPts val="0"/>
                        </a:spcAft>
                      </a:pPr>
                      <a:r>
                        <a:rPr lang="pl-PL" sz="900" b="1" kern="1100" dirty="0">
                          <a:solidFill>
                            <a:schemeClr val="accent2">
                              <a:lumMod val="75000"/>
                            </a:schemeClr>
                          </a:solidFill>
                          <a:effectLst/>
                          <a:latin typeface="+mn-lt"/>
                          <a:ea typeface="Times New Roman"/>
                        </a:rPr>
                        <a:t>DM BDM</a:t>
                      </a:r>
                    </a:p>
                  </a:txBody>
                  <a:tcPr marL="68580" marR="68580" marT="0" marB="0" anchor="ctr">
                    <a:solidFill>
                      <a:srgbClr val="F2F2F2"/>
                    </a:solidFill>
                  </a:tcPr>
                </a:tc>
                <a:tc>
                  <a:txBody>
                    <a:bodyPr/>
                    <a:lstStyle/>
                    <a:p>
                      <a:pPr algn="l">
                        <a:lnSpc>
                          <a:spcPct val="130000"/>
                        </a:lnSpc>
                        <a:spcAft>
                          <a:spcPts val="0"/>
                        </a:spcAft>
                      </a:pPr>
                      <a:r>
                        <a:rPr lang="pl-PL" sz="900" kern="1100" dirty="0">
                          <a:solidFill>
                            <a:schemeClr val="accent2">
                              <a:lumMod val="75000"/>
                            </a:schemeClr>
                          </a:solidFill>
                          <a:effectLst/>
                          <a:latin typeface="+mn-lt"/>
                          <a:ea typeface="Times New Roman"/>
                        </a:rPr>
                        <a:t>Maciej Bobrowski</a:t>
                      </a:r>
                    </a:p>
                  </a:txBody>
                  <a:tcPr marL="68580" marR="68580" marT="0" marB="0" anchor="ctr">
                    <a:solidFill>
                      <a:srgbClr val="F2F2F2"/>
                    </a:solidFill>
                  </a:tcPr>
                </a:tc>
                <a:tc>
                  <a:txBody>
                    <a:bodyPr/>
                    <a:lstStyle/>
                    <a:p>
                      <a:pPr algn="ctr">
                        <a:lnSpc>
                          <a:spcPct val="130000"/>
                        </a:lnSpc>
                        <a:spcAft>
                          <a:spcPts val="0"/>
                        </a:spcAft>
                      </a:pPr>
                      <a:r>
                        <a:rPr lang="pl-PL" sz="900" kern="1100" dirty="0">
                          <a:solidFill>
                            <a:schemeClr val="accent2">
                              <a:lumMod val="75000"/>
                            </a:schemeClr>
                          </a:solidFill>
                          <a:effectLst/>
                          <a:latin typeface="+mn-lt"/>
                          <a:ea typeface="Times New Roman"/>
                          <a:hlinkClick r:id="rId3"/>
                        </a:rPr>
                        <a:t>bobrowski@bdm.pl</a:t>
                      </a:r>
                      <a:endParaRPr lang="pl-PL" sz="900" kern="1100" dirty="0">
                        <a:solidFill>
                          <a:schemeClr val="accent2">
                            <a:lumMod val="75000"/>
                          </a:schemeClr>
                        </a:solidFill>
                        <a:effectLst/>
                        <a:latin typeface="+mn-lt"/>
                        <a:ea typeface="Times New Roman"/>
                      </a:endParaRPr>
                    </a:p>
                  </a:txBody>
                  <a:tcPr marL="68580" marR="68580" marT="0" marB="0" anchor="ctr">
                    <a:solidFill>
                      <a:srgbClr val="F2F2F2"/>
                    </a:solidFill>
                  </a:tcPr>
                </a:tc>
                <a:extLst>
                  <a:ext uri="{0D108BD9-81ED-4DB2-BD59-A6C34878D82A}">
                    <a16:rowId xmlns:a16="http://schemas.microsoft.com/office/drawing/2014/main" val="10001"/>
                  </a:ext>
                </a:extLst>
              </a:tr>
              <a:tr h="148967">
                <a:tc>
                  <a:txBody>
                    <a:bodyPr/>
                    <a:lstStyle/>
                    <a:p>
                      <a:pPr algn="l">
                        <a:lnSpc>
                          <a:spcPct val="130000"/>
                        </a:lnSpc>
                        <a:spcAft>
                          <a:spcPts val="0"/>
                        </a:spcAft>
                      </a:pPr>
                      <a:r>
                        <a:rPr lang="pl-PL" sz="900" b="1" kern="1100" dirty="0">
                          <a:solidFill>
                            <a:schemeClr val="accent2">
                              <a:lumMod val="75000"/>
                            </a:schemeClr>
                          </a:solidFill>
                          <a:effectLst/>
                          <a:latin typeface="+mn-lt"/>
                          <a:ea typeface="Times New Roman"/>
                        </a:rPr>
                        <a:t>DM BZ WBK</a:t>
                      </a:r>
                    </a:p>
                  </a:txBody>
                  <a:tcPr marL="68580" marR="68580" marT="0" marB="0" anchor="ctr">
                    <a:solidFill>
                      <a:schemeClr val="bg1"/>
                    </a:solidFill>
                  </a:tcPr>
                </a:tc>
                <a:tc>
                  <a:txBody>
                    <a:bodyPr/>
                    <a:lstStyle/>
                    <a:p>
                      <a:pPr algn="l">
                        <a:lnSpc>
                          <a:spcPct val="130000"/>
                        </a:lnSpc>
                        <a:spcAft>
                          <a:spcPts val="0"/>
                        </a:spcAft>
                      </a:pPr>
                      <a:r>
                        <a:rPr lang="pl-PL" sz="900" kern="1100" dirty="0">
                          <a:solidFill>
                            <a:schemeClr val="accent2">
                              <a:lumMod val="75000"/>
                            </a:schemeClr>
                          </a:solidFill>
                          <a:effectLst/>
                          <a:latin typeface="+mn-lt"/>
                          <a:ea typeface="Times New Roman"/>
                        </a:rPr>
                        <a:t>Dariusz Górski</a:t>
                      </a:r>
                    </a:p>
                  </a:txBody>
                  <a:tcPr marL="68580" marR="68580" marT="0" marB="0" anchor="ctr">
                    <a:solidFill>
                      <a:schemeClr val="bg1"/>
                    </a:solidFill>
                  </a:tcPr>
                </a:tc>
                <a:tc>
                  <a:txBody>
                    <a:bodyPr/>
                    <a:lstStyle/>
                    <a:p>
                      <a:pPr algn="ctr">
                        <a:lnSpc>
                          <a:spcPct val="130000"/>
                        </a:lnSpc>
                        <a:spcAft>
                          <a:spcPts val="0"/>
                        </a:spcAft>
                      </a:pPr>
                      <a:r>
                        <a:rPr lang="pl-PL" sz="900" kern="1100" dirty="0">
                          <a:solidFill>
                            <a:schemeClr val="accent2">
                              <a:lumMod val="75000"/>
                            </a:schemeClr>
                          </a:solidFill>
                          <a:effectLst/>
                          <a:latin typeface="+mn-lt"/>
                          <a:ea typeface="Times New Roman"/>
                          <a:hlinkClick r:id="rId4"/>
                        </a:rPr>
                        <a:t>dariusz.gorski@bzwbk.pl</a:t>
                      </a:r>
                      <a:endParaRPr lang="pl-PL" sz="900" kern="1100" dirty="0">
                        <a:solidFill>
                          <a:schemeClr val="accent2">
                            <a:lumMod val="75000"/>
                          </a:schemeClr>
                        </a:solidFill>
                        <a:effectLst/>
                        <a:latin typeface="+mn-lt"/>
                        <a:ea typeface="Times New Roman"/>
                      </a:endParaRPr>
                    </a:p>
                  </a:txBody>
                  <a:tcPr marL="68580" marR="68580" marT="0" marB="0" anchor="ctr">
                    <a:solidFill>
                      <a:schemeClr val="bg1"/>
                    </a:solidFill>
                  </a:tcPr>
                </a:tc>
                <a:extLst>
                  <a:ext uri="{0D108BD9-81ED-4DB2-BD59-A6C34878D82A}">
                    <a16:rowId xmlns:a16="http://schemas.microsoft.com/office/drawing/2014/main" val="10002"/>
                  </a:ext>
                </a:extLst>
              </a:tr>
              <a:tr h="148967">
                <a:tc>
                  <a:txBody>
                    <a:bodyPr/>
                    <a:lstStyle/>
                    <a:p>
                      <a:pPr algn="l">
                        <a:lnSpc>
                          <a:spcPct val="130000"/>
                        </a:lnSpc>
                        <a:spcAft>
                          <a:spcPts val="0"/>
                        </a:spcAft>
                      </a:pPr>
                      <a:r>
                        <a:rPr lang="pl-PL" sz="900" b="1" kern="1100" dirty="0" err="1">
                          <a:solidFill>
                            <a:schemeClr val="accent2">
                              <a:lumMod val="75000"/>
                            </a:schemeClr>
                          </a:solidFill>
                          <a:effectLst/>
                          <a:latin typeface="+mn-lt"/>
                          <a:ea typeface="Times New Roman"/>
                        </a:rPr>
                        <a:t>Vestor</a:t>
                      </a:r>
                      <a:r>
                        <a:rPr lang="pl-PL" sz="900" b="1" kern="1100" dirty="0">
                          <a:solidFill>
                            <a:schemeClr val="accent2">
                              <a:lumMod val="75000"/>
                            </a:schemeClr>
                          </a:solidFill>
                          <a:effectLst/>
                          <a:latin typeface="+mn-lt"/>
                          <a:ea typeface="Times New Roman"/>
                        </a:rPr>
                        <a:t> DM</a:t>
                      </a:r>
                    </a:p>
                  </a:txBody>
                  <a:tcPr marL="68580" marR="68580" marT="0" marB="0" anchor="ctr">
                    <a:solidFill>
                      <a:schemeClr val="bg1">
                        <a:lumMod val="95000"/>
                      </a:schemeClr>
                    </a:solidFill>
                  </a:tcPr>
                </a:tc>
                <a:tc>
                  <a:txBody>
                    <a:bodyPr/>
                    <a:lstStyle/>
                    <a:p>
                      <a:pPr algn="l">
                        <a:lnSpc>
                          <a:spcPct val="130000"/>
                        </a:lnSpc>
                        <a:spcAft>
                          <a:spcPts val="0"/>
                        </a:spcAft>
                      </a:pPr>
                      <a:r>
                        <a:rPr lang="pl-PL" sz="900" kern="1100" dirty="0">
                          <a:solidFill>
                            <a:schemeClr val="accent2">
                              <a:lumMod val="75000"/>
                            </a:schemeClr>
                          </a:solidFill>
                          <a:effectLst/>
                          <a:latin typeface="+mn-lt"/>
                          <a:ea typeface="Times New Roman"/>
                        </a:rPr>
                        <a:t>Michał </a:t>
                      </a:r>
                      <a:r>
                        <a:rPr lang="pl-PL" sz="900" kern="1100" dirty="0" err="1">
                          <a:solidFill>
                            <a:schemeClr val="accent2">
                              <a:lumMod val="75000"/>
                            </a:schemeClr>
                          </a:solidFill>
                          <a:effectLst/>
                          <a:latin typeface="+mn-lt"/>
                          <a:ea typeface="Times New Roman"/>
                        </a:rPr>
                        <a:t>Fidelus</a:t>
                      </a:r>
                      <a:endParaRPr lang="pl-PL" sz="900" kern="1100" dirty="0">
                        <a:solidFill>
                          <a:schemeClr val="accent2">
                            <a:lumMod val="75000"/>
                          </a:schemeClr>
                        </a:solidFill>
                        <a:effectLst/>
                        <a:latin typeface="+mn-lt"/>
                        <a:ea typeface="Times New Roman"/>
                      </a:endParaRPr>
                    </a:p>
                  </a:txBody>
                  <a:tcPr marL="68580" marR="68580" marT="0" marB="0" anchor="ctr">
                    <a:solidFill>
                      <a:schemeClr val="bg1">
                        <a:lumMod val="95000"/>
                      </a:schemeClr>
                    </a:solidFill>
                  </a:tcPr>
                </a:tc>
                <a:tc>
                  <a:txBody>
                    <a:bodyPr/>
                    <a:lstStyle/>
                    <a:p>
                      <a:pPr algn="ctr">
                        <a:lnSpc>
                          <a:spcPct val="130000"/>
                        </a:lnSpc>
                        <a:spcAft>
                          <a:spcPts val="0"/>
                        </a:spcAft>
                      </a:pPr>
                      <a:r>
                        <a:rPr lang="pl-PL" sz="900" kern="1100" dirty="0">
                          <a:solidFill>
                            <a:schemeClr val="accent2">
                              <a:lumMod val="75000"/>
                            </a:schemeClr>
                          </a:solidFill>
                          <a:effectLst/>
                          <a:latin typeface="+mn-lt"/>
                          <a:ea typeface="Times New Roman"/>
                          <a:hlinkClick r:id="rId5"/>
                        </a:rPr>
                        <a:t>michal.fidelus@investors.pl</a:t>
                      </a:r>
                      <a:endParaRPr lang="pl-PL" sz="900" kern="1100" dirty="0">
                        <a:solidFill>
                          <a:schemeClr val="accent2">
                            <a:lumMod val="75000"/>
                          </a:schemeClr>
                        </a:solidFill>
                        <a:effectLst/>
                        <a:latin typeface="+mn-lt"/>
                        <a:ea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148967">
                <a:tc>
                  <a:txBody>
                    <a:bodyPr/>
                    <a:lstStyle/>
                    <a:p>
                      <a:pPr algn="l">
                        <a:lnSpc>
                          <a:spcPct val="130000"/>
                        </a:lnSpc>
                        <a:spcAft>
                          <a:spcPts val="0"/>
                        </a:spcAft>
                      </a:pPr>
                      <a:r>
                        <a:rPr lang="pl-PL" sz="900" b="1" kern="1100" dirty="0">
                          <a:solidFill>
                            <a:schemeClr val="accent2">
                              <a:lumMod val="75000"/>
                            </a:schemeClr>
                          </a:solidFill>
                          <a:effectLst/>
                          <a:latin typeface="+mn-lt"/>
                          <a:ea typeface="Times New Roman"/>
                        </a:rPr>
                        <a:t>Erste Group</a:t>
                      </a:r>
                    </a:p>
                  </a:txBody>
                  <a:tcPr marL="68580" marR="68580" marT="0" marB="0" anchor="ctr">
                    <a:noFill/>
                  </a:tcPr>
                </a:tc>
                <a:tc>
                  <a:txBody>
                    <a:bodyPr/>
                    <a:lstStyle/>
                    <a:p>
                      <a:pPr algn="l">
                        <a:lnSpc>
                          <a:spcPct val="130000"/>
                        </a:lnSpc>
                        <a:spcAft>
                          <a:spcPts val="0"/>
                        </a:spcAft>
                      </a:pPr>
                      <a:r>
                        <a:rPr lang="pl-PL" sz="900" kern="1100" dirty="0">
                          <a:solidFill>
                            <a:schemeClr val="accent2">
                              <a:lumMod val="75000"/>
                            </a:schemeClr>
                          </a:solidFill>
                          <a:effectLst/>
                          <a:latin typeface="+mn-lt"/>
                          <a:ea typeface="Times New Roman"/>
                        </a:rPr>
                        <a:t>Mateusz Krupa</a:t>
                      </a:r>
                    </a:p>
                  </a:txBody>
                  <a:tcPr marL="68580" marR="68580" marT="0" marB="0" anchor="ctr">
                    <a:noFill/>
                  </a:tcPr>
                </a:tc>
                <a:tc>
                  <a:txBody>
                    <a:bodyPr/>
                    <a:lstStyle/>
                    <a:p>
                      <a:pPr algn="ctr">
                        <a:lnSpc>
                          <a:spcPct val="130000"/>
                        </a:lnSpc>
                        <a:spcAft>
                          <a:spcPts val="0"/>
                        </a:spcAft>
                      </a:pPr>
                      <a:r>
                        <a:rPr lang="pl-PL" sz="900" kern="1100" dirty="0">
                          <a:solidFill>
                            <a:schemeClr val="accent2">
                              <a:lumMod val="75000"/>
                            </a:schemeClr>
                          </a:solidFill>
                          <a:effectLst/>
                          <a:latin typeface="+mn-lt"/>
                          <a:ea typeface="Times New Roman"/>
                          <a:hlinkClick r:id="rId6"/>
                        </a:rPr>
                        <a:t>mateusz.krupa@erstegroup.com</a:t>
                      </a:r>
                      <a:endParaRPr lang="pl-PL" sz="900" kern="1100" dirty="0">
                        <a:solidFill>
                          <a:schemeClr val="accent2">
                            <a:lumMod val="75000"/>
                          </a:schemeClr>
                        </a:solidFill>
                        <a:effectLst/>
                        <a:latin typeface="+mn-lt"/>
                        <a:ea typeface="Times New Roman"/>
                      </a:endParaRPr>
                    </a:p>
                  </a:txBody>
                  <a:tcPr marL="68580" marR="68580" marT="0" marB="0" anchor="ctr">
                    <a:noFill/>
                  </a:tcPr>
                </a:tc>
                <a:extLst>
                  <a:ext uri="{0D108BD9-81ED-4DB2-BD59-A6C34878D82A}">
                    <a16:rowId xmlns:a16="http://schemas.microsoft.com/office/drawing/2014/main" val="10004"/>
                  </a:ext>
                </a:extLst>
              </a:tr>
              <a:tr h="148967">
                <a:tc>
                  <a:txBody>
                    <a:bodyPr/>
                    <a:lstStyle/>
                    <a:p>
                      <a:pPr algn="l">
                        <a:lnSpc>
                          <a:spcPct val="130000"/>
                        </a:lnSpc>
                        <a:spcAft>
                          <a:spcPts val="0"/>
                        </a:spcAft>
                      </a:pPr>
                      <a:r>
                        <a:rPr lang="pl-PL" sz="900" b="1" kern="1100" dirty="0" err="1">
                          <a:solidFill>
                            <a:schemeClr val="accent2">
                              <a:lumMod val="75000"/>
                            </a:schemeClr>
                          </a:solidFill>
                          <a:effectLst/>
                          <a:latin typeface="+mn-lt"/>
                          <a:ea typeface="Times New Roman"/>
                        </a:rPr>
                        <a:t>Ipopema</a:t>
                      </a:r>
                      <a:endParaRPr lang="pl-PL" sz="900" b="1" kern="1100" dirty="0">
                        <a:solidFill>
                          <a:schemeClr val="accent2">
                            <a:lumMod val="75000"/>
                          </a:schemeClr>
                        </a:solidFill>
                        <a:effectLst/>
                        <a:latin typeface="+mn-lt"/>
                        <a:ea typeface="Times New Roman"/>
                      </a:endParaRPr>
                    </a:p>
                  </a:txBody>
                  <a:tcPr marL="68580" marR="68580" marT="0" marB="0" anchor="ctr">
                    <a:solidFill>
                      <a:schemeClr val="bg1">
                        <a:lumMod val="95000"/>
                      </a:schemeClr>
                    </a:solidFill>
                  </a:tcPr>
                </a:tc>
                <a:tc>
                  <a:txBody>
                    <a:bodyPr/>
                    <a:lstStyle/>
                    <a:p>
                      <a:pPr algn="l">
                        <a:lnSpc>
                          <a:spcPct val="130000"/>
                        </a:lnSpc>
                        <a:spcAft>
                          <a:spcPts val="0"/>
                        </a:spcAft>
                      </a:pPr>
                      <a:r>
                        <a:rPr lang="pl-PL" sz="900" kern="1100" dirty="0">
                          <a:solidFill>
                            <a:schemeClr val="accent2">
                              <a:lumMod val="75000"/>
                            </a:schemeClr>
                          </a:solidFill>
                          <a:effectLst/>
                          <a:latin typeface="+mn-lt"/>
                          <a:ea typeface="Times New Roman"/>
                        </a:rPr>
                        <a:t>Łukasz Jańczak</a:t>
                      </a:r>
                    </a:p>
                  </a:txBody>
                  <a:tcPr marL="68580" marR="68580" marT="0" marB="0" anchor="ctr">
                    <a:solidFill>
                      <a:schemeClr val="bg1">
                        <a:lumMod val="95000"/>
                      </a:schemeClr>
                    </a:solidFill>
                  </a:tcPr>
                </a:tc>
                <a:tc>
                  <a:txBody>
                    <a:bodyPr/>
                    <a:lstStyle/>
                    <a:p>
                      <a:pPr algn="ctr">
                        <a:lnSpc>
                          <a:spcPct val="130000"/>
                        </a:lnSpc>
                        <a:spcAft>
                          <a:spcPts val="0"/>
                        </a:spcAft>
                      </a:pPr>
                      <a:r>
                        <a:rPr lang="pl-PL" sz="900" kern="1100" dirty="0">
                          <a:solidFill>
                            <a:schemeClr val="accent2">
                              <a:lumMod val="75000"/>
                            </a:schemeClr>
                          </a:solidFill>
                          <a:effectLst/>
                          <a:latin typeface="+mn-lt"/>
                          <a:ea typeface="Times New Roman"/>
                          <a:hlinkClick r:id="rId7"/>
                        </a:rPr>
                        <a:t>lukasz.janczak@ipopema.pl</a:t>
                      </a:r>
                      <a:endParaRPr lang="pl-PL" sz="900" kern="1100" dirty="0">
                        <a:solidFill>
                          <a:schemeClr val="accent2">
                            <a:lumMod val="75000"/>
                          </a:schemeClr>
                        </a:solidFill>
                        <a:effectLst/>
                        <a:latin typeface="+mn-lt"/>
                        <a:ea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5"/>
                  </a:ext>
                </a:extLst>
              </a:tr>
              <a:tr h="148967">
                <a:tc>
                  <a:txBody>
                    <a:bodyPr/>
                    <a:lstStyle/>
                    <a:p>
                      <a:pPr algn="l">
                        <a:lnSpc>
                          <a:spcPct val="130000"/>
                        </a:lnSpc>
                        <a:spcAft>
                          <a:spcPts val="0"/>
                        </a:spcAft>
                      </a:pPr>
                      <a:r>
                        <a:rPr lang="pl-PL" sz="900" b="1" kern="1100" dirty="0">
                          <a:solidFill>
                            <a:schemeClr val="accent2">
                              <a:lumMod val="75000"/>
                            </a:schemeClr>
                          </a:solidFill>
                          <a:effectLst/>
                          <a:latin typeface="+mn-lt"/>
                          <a:ea typeface="Times New Roman"/>
                        </a:rPr>
                        <a:t>DM mBanku</a:t>
                      </a:r>
                    </a:p>
                  </a:txBody>
                  <a:tcPr marL="68580" marR="68580" marT="0" marB="0" anchor="ctr">
                    <a:noFill/>
                  </a:tcPr>
                </a:tc>
                <a:tc>
                  <a:txBody>
                    <a:bodyPr/>
                    <a:lstStyle/>
                    <a:p>
                      <a:pPr algn="l">
                        <a:lnSpc>
                          <a:spcPct val="130000"/>
                        </a:lnSpc>
                        <a:spcAft>
                          <a:spcPts val="0"/>
                        </a:spcAft>
                      </a:pPr>
                      <a:r>
                        <a:rPr lang="pl-PL" sz="900" kern="1100" dirty="0">
                          <a:solidFill>
                            <a:schemeClr val="accent2">
                              <a:lumMod val="75000"/>
                            </a:schemeClr>
                          </a:solidFill>
                          <a:effectLst/>
                          <a:latin typeface="+mn-lt"/>
                          <a:ea typeface="Times New Roman"/>
                        </a:rPr>
                        <a:t>Michał Konarski</a:t>
                      </a:r>
                    </a:p>
                  </a:txBody>
                  <a:tcPr marL="68580" marR="68580" marT="0" marB="0" anchor="ctr">
                    <a:noFill/>
                  </a:tcPr>
                </a:tc>
                <a:tc>
                  <a:txBody>
                    <a:bodyPr/>
                    <a:lstStyle/>
                    <a:p>
                      <a:pPr algn="ctr">
                        <a:lnSpc>
                          <a:spcPct val="130000"/>
                        </a:lnSpc>
                        <a:spcAft>
                          <a:spcPts val="0"/>
                        </a:spcAft>
                      </a:pPr>
                      <a:r>
                        <a:rPr lang="pl-PL" sz="900" kern="1100" dirty="0">
                          <a:solidFill>
                            <a:schemeClr val="accent2">
                              <a:lumMod val="75000"/>
                            </a:schemeClr>
                          </a:solidFill>
                          <a:effectLst/>
                          <a:latin typeface="+mn-lt"/>
                          <a:ea typeface="Times New Roman"/>
                          <a:hlinkClick r:id="rId8"/>
                        </a:rPr>
                        <a:t>michal.konarski@dibre.com.pl</a:t>
                      </a:r>
                      <a:endParaRPr lang="pl-PL" sz="900" kern="1100" dirty="0">
                        <a:solidFill>
                          <a:schemeClr val="accent2">
                            <a:lumMod val="75000"/>
                          </a:schemeClr>
                        </a:solidFill>
                        <a:effectLst/>
                        <a:latin typeface="+mn-lt"/>
                        <a:ea typeface="Times New Roman"/>
                      </a:endParaRPr>
                    </a:p>
                  </a:txBody>
                  <a:tcPr marL="68580" marR="68580" marT="0" marB="0" anchor="ctr">
                    <a:noFill/>
                  </a:tcPr>
                </a:tc>
                <a:extLst>
                  <a:ext uri="{0D108BD9-81ED-4DB2-BD59-A6C34878D82A}">
                    <a16:rowId xmlns:a16="http://schemas.microsoft.com/office/drawing/2014/main" val="10006"/>
                  </a:ext>
                </a:extLst>
              </a:tr>
              <a:tr h="148967">
                <a:tc>
                  <a:txBody>
                    <a:bodyPr/>
                    <a:lstStyle/>
                    <a:p>
                      <a:pPr algn="l">
                        <a:lnSpc>
                          <a:spcPct val="130000"/>
                        </a:lnSpc>
                        <a:spcAft>
                          <a:spcPts val="0"/>
                        </a:spcAft>
                      </a:pPr>
                      <a:r>
                        <a:rPr lang="pl-PL" sz="900" b="1" kern="1100" dirty="0">
                          <a:solidFill>
                            <a:schemeClr val="accent2">
                              <a:lumMod val="75000"/>
                            </a:schemeClr>
                          </a:solidFill>
                          <a:effectLst/>
                          <a:latin typeface="+mn-lt"/>
                          <a:ea typeface="Times New Roman"/>
                        </a:rPr>
                        <a:t>DM PKO BP</a:t>
                      </a:r>
                    </a:p>
                  </a:txBody>
                  <a:tcPr marL="68580" marR="68580" marT="0" marB="0" anchor="ctr">
                    <a:solidFill>
                      <a:schemeClr val="bg1">
                        <a:lumMod val="95000"/>
                      </a:schemeClr>
                    </a:solidFill>
                  </a:tcPr>
                </a:tc>
                <a:tc>
                  <a:txBody>
                    <a:bodyPr/>
                    <a:lstStyle/>
                    <a:p>
                      <a:pPr algn="l">
                        <a:lnSpc>
                          <a:spcPct val="130000"/>
                        </a:lnSpc>
                        <a:spcAft>
                          <a:spcPts val="0"/>
                        </a:spcAft>
                      </a:pPr>
                      <a:r>
                        <a:rPr lang="pl-PL" sz="900" kern="1100" dirty="0">
                          <a:solidFill>
                            <a:schemeClr val="accent2">
                              <a:lumMod val="75000"/>
                            </a:schemeClr>
                          </a:solidFill>
                          <a:effectLst/>
                          <a:latin typeface="+mn-lt"/>
                          <a:ea typeface="Times New Roman"/>
                        </a:rPr>
                        <a:t>Jaromir Szortyka</a:t>
                      </a:r>
                    </a:p>
                  </a:txBody>
                  <a:tcPr marL="68580" marR="68580" marT="0" marB="0" anchor="ctr">
                    <a:solidFill>
                      <a:schemeClr val="bg1">
                        <a:lumMod val="95000"/>
                      </a:schemeClr>
                    </a:solidFill>
                  </a:tcPr>
                </a:tc>
                <a:tc>
                  <a:txBody>
                    <a:bodyPr/>
                    <a:lstStyle/>
                    <a:p>
                      <a:pPr algn="ctr">
                        <a:lnSpc>
                          <a:spcPct val="130000"/>
                        </a:lnSpc>
                        <a:spcAft>
                          <a:spcPts val="0"/>
                        </a:spcAft>
                      </a:pPr>
                      <a:r>
                        <a:rPr lang="pl-PL" sz="900" kern="1100" dirty="0">
                          <a:solidFill>
                            <a:schemeClr val="accent2">
                              <a:lumMod val="75000"/>
                            </a:schemeClr>
                          </a:solidFill>
                          <a:effectLst/>
                          <a:latin typeface="+mn-lt"/>
                          <a:ea typeface="Times New Roman"/>
                          <a:hlinkClick r:id="rId9"/>
                        </a:rPr>
                        <a:t>Jaromir.szortyka@pkobp.pl</a:t>
                      </a:r>
                      <a:endParaRPr lang="pl-PL" sz="900" kern="1100" dirty="0">
                        <a:solidFill>
                          <a:schemeClr val="accent2">
                            <a:lumMod val="75000"/>
                          </a:schemeClr>
                        </a:solidFill>
                        <a:effectLst/>
                        <a:latin typeface="+mn-lt"/>
                        <a:ea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7"/>
                  </a:ext>
                </a:extLst>
              </a:tr>
              <a:tr h="148967">
                <a:tc>
                  <a:txBody>
                    <a:bodyPr/>
                    <a:lstStyle/>
                    <a:p>
                      <a:pPr algn="l">
                        <a:lnSpc>
                          <a:spcPct val="130000"/>
                        </a:lnSpc>
                        <a:spcAft>
                          <a:spcPts val="0"/>
                        </a:spcAft>
                      </a:pPr>
                      <a:r>
                        <a:rPr lang="pl-PL" sz="900" b="1" kern="1100" dirty="0" err="1">
                          <a:solidFill>
                            <a:schemeClr val="accent2">
                              <a:lumMod val="75000"/>
                            </a:schemeClr>
                          </a:solidFill>
                          <a:effectLst/>
                          <a:latin typeface="+mn-lt"/>
                          <a:ea typeface="Times New Roman"/>
                        </a:rPr>
                        <a:t>Trigon</a:t>
                      </a:r>
                      <a:r>
                        <a:rPr lang="pl-PL" sz="900" b="1" kern="1100" dirty="0">
                          <a:solidFill>
                            <a:schemeClr val="accent2">
                              <a:lumMod val="75000"/>
                            </a:schemeClr>
                          </a:solidFill>
                          <a:effectLst/>
                          <a:latin typeface="+mn-lt"/>
                          <a:ea typeface="Times New Roman"/>
                        </a:rPr>
                        <a:t> DM</a:t>
                      </a:r>
                    </a:p>
                  </a:txBody>
                  <a:tcPr marL="68580" marR="68580" marT="0" marB="0" anchor="ctr">
                    <a:noFill/>
                  </a:tcPr>
                </a:tc>
                <a:tc>
                  <a:txBody>
                    <a:bodyPr/>
                    <a:lstStyle/>
                    <a:p>
                      <a:pPr algn="l">
                        <a:lnSpc>
                          <a:spcPct val="130000"/>
                        </a:lnSpc>
                        <a:spcAft>
                          <a:spcPts val="0"/>
                        </a:spcAft>
                      </a:pPr>
                      <a:r>
                        <a:rPr lang="pl-PL" sz="900" kern="1100" dirty="0">
                          <a:solidFill>
                            <a:schemeClr val="accent2">
                              <a:lumMod val="75000"/>
                            </a:schemeClr>
                          </a:solidFill>
                          <a:effectLst/>
                          <a:latin typeface="+mn-lt"/>
                          <a:ea typeface="Times New Roman"/>
                        </a:rPr>
                        <a:t>Grzegorz Kujawski</a:t>
                      </a:r>
                    </a:p>
                  </a:txBody>
                  <a:tcPr marL="68580" marR="68580" marT="0" marB="0" anchor="ctr">
                    <a:noFill/>
                  </a:tcPr>
                </a:tc>
                <a:tc>
                  <a:txBody>
                    <a:bodyPr/>
                    <a:lstStyle/>
                    <a:p>
                      <a:pPr algn="ctr">
                        <a:lnSpc>
                          <a:spcPct val="130000"/>
                        </a:lnSpc>
                        <a:spcAft>
                          <a:spcPts val="0"/>
                        </a:spcAft>
                      </a:pPr>
                      <a:r>
                        <a:rPr lang="pl-PL" sz="900" kern="1100" dirty="0">
                          <a:solidFill>
                            <a:schemeClr val="accent2">
                              <a:lumMod val="75000"/>
                            </a:schemeClr>
                          </a:solidFill>
                          <a:effectLst/>
                          <a:latin typeface="+mn-lt"/>
                          <a:ea typeface="Times New Roman"/>
                          <a:hlinkClick r:id="rId10"/>
                        </a:rPr>
                        <a:t>grzegorz.kujawski@trigon.pl</a:t>
                      </a:r>
                      <a:endParaRPr lang="pl-PL" sz="900" kern="1100" dirty="0">
                        <a:solidFill>
                          <a:schemeClr val="accent2">
                            <a:lumMod val="75000"/>
                          </a:schemeClr>
                        </a:solidFill>
                        <a:effectLst/>
                        <a:latin typeface="+mn-lt"/>
                        <a:ea typeface="Times New Roman"/>
                      </a:endParaRPr>
                    </a:p>
                  </a:txBody>
                  <a:tcPr marL="68580" marR="68580" marT="0" marB="0" anchor="ctr">
                    <a:noFill/>
                  </a:tcPr>
                </a:tc>
                <a:extLst>
                  <a:ext uri="{0D108BD9-81ED-4DB2-BD59-A6C34878D82A}">
                    <a16:rowId xmlns:a16="http://schemas.microsoft.com/office/drawing/2014/main" val="10008"/>
                  </a:ext>
                </a:extLst>
              </a:tr>
              <a:tr h="148967">
                <a:tc>
                  <a:txBody>
                    <a:bodyPr/>
                    <a:lstStyle/>
                    <a:p>
                      <a:pPr algn="l">
                        <a:lnSpc>
                          <a:spcPct val="130000"/>
                        </a:lnSpc>
                        <a:spcAft>
                          <a:spcPts val="0"/>
                        </a:spcAft>
                      </a:pPr>
                      <a:r>
                        <a:rPr lang="pl-PL" sz="900" b="1" kern="1100" dirty="0">
                          <a:solidFill>
                            <a:schemeClr val="accent2">
                              <a:lumMod val="75000"/>
                            </a:schemeClr>
                          </a:solidFill>
                          <a:effectLst/>
                          <a:latin typeface="+mn-lt"/>
                          <a:ea typeface="Times New Roman"/>
                        </a:rPr>
                        <a:t>Wood &amp; Co.</a:t>
                      </a:r>
                    </a:p>
                  </a:txBody>
                  <a:tcPr marL="68580" marR="68580" marT="0" marB="0" anchor="ctr">
                    <a:solidFill>
                      <a:schemeClr val="bg1">
                        <a:lumMod val="95000"/>
                      </a:schemeClr>
                    </a:solidFill>
                  </a:tcPr>
                </a:tc>
                <a:tc>
                  <a:txBody>
                    <a:bodyPr/>
                    <a:lstStyle/>
                    <a:p>
                      <a:pPr algn="l">
                        <a:lnSpc>
                          <a:spcPct val="130000"/>
                        </a:lnSpc>
                        <a:spcAft>
                          <a:spcPts val="0"/>
                        </a:spcAft>
                      </a:pPr>
                      <a:r>
                        <a:rPr lang="pl-PL" sz="900" kern="1100" dirty="0">
                          <a:solidFill>
                            <a:schemeClr val="accent2">
                              <a:lumMod val="75000"/>
                            </a:schemeClr>
                          </a:solidFill>
                          <a:effectLst/>
                          <a:latin typeface="+mn-lt"/>
                          <a:ea typeface="Times New Roman"/>
                        </a:rPr>
                        <a:t>Jerzy Kosiński</a:t>
                      </a:r>
                    </a:p>
                  </a:txBody>
                  <a:tcPr marL="68580" marR="68580" marT="0" marB="0" anchor="ctr">
                    <a:solidFill>
                      <a:schemeClr val="bg1">
                        <a:lumMod val="95000"/>
                      </a:schemeClr>
                    </a:solidFill>
                  </a:tcPr>
                </a:tc>
                <a:tc>
                  <a:txBody>
                    <a:bodyPr/>
                    <a:lstStyle/>
                    <a:p>
                      <a:pPr algn="ctr">
                        <a:lnSpc>
                          <a:spcPct val="130000"/>
                        </a:lnSpc>
                        <a:spcAft>
                          <a:spcPts val="0"/>
                        </a:spcAft>
                      </a:pPr>
                      <a:r>
                        <a:rPr lang="pl-PL" sz="900" kern="1100" dirty="0">
                          <a:solidFill>
                            <a:schemeClr val="accent2">
                              <a:lumMod val="75000"/>
                            </a:schemeClr>
                          </a:solidFill>
                          <a:effectLst/>
                          <a:latin typeface="+mn-lt"/>
                          <a:ea typeface="Times New Roman"/>
                          <a:hlinkClick r:id="rId11"/>
                        </a:rPr>
                        <a:t>jerzy.kosinski@wood.com</a:t>
                      </a:r>
                      <a:endParaRPr lang="pl-PL" sz="900" kern="1100" dirty="0">
                        <a:solidFill>
                          <a:schemeClr val="accent2">
                            <a:lumMod val="75000"/>
                          </a:schemeClr>
                        </a:solidFill>
                        <a:effectLst/>
                        <a:latin typeface="+mn-lt"/>
                        <a:ea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9"/>
                  </a:ext>
                </a:extLst>
              </a:tr>
              <a:tr h="148967">
                <a:tc>
                  <a:txBody>
                    <a:bodyPr/>
                    <a:lstStyle/>
                    <a:p>
                      <a:pPr algn="l">
                        <a:lnSpc>
                          <a:spcPct val="130000"/>
                        </a:lnSpc>
                        <a:spcAft>
                          <a:spcPts val="0"/>
                        </a:spcAft>
                      </a:pPr>
                      <a:r>
                        <a:rPr lang="pl-PL" sz="900" b="1" kern="1100" dirty="0">
                          <a:solidFill>
                            <a:schemeClr val="accent2">
                              <a:lumMod val="75000"/>
                            </a:schemeClr>
                          </a:solidFill>
                          <a:effectLst/>
                          <a:latin typeface="+mn-lt"/>
                          <a:ea typeface="Times New Roman"/>
                        </a:rPr>
                        <a:t>DM BDM</a:t>
                      </a:r>
                    </a:p>
                  </a:txBody>
                  <a:tcPr marL="68580" marR="68580" marT="0" marB="0" anchor="ctr">
                    <a:noFill/>
                  </a:tcPr>
                </a:tc>
                <a:tc>
                  <a:txBody>
                    <a:bodyPr/>
                    <a:lstStyle/>
                    <a:p>
                      <a:pPr algn="l">
                        <a:lnSpc>
                          <a:spcPct val="130000"/>
                        </a:lnSpc>
                        <a:spcAft>
                          <a:spcPts val="0"/>
                        </a:spcAft>
                      </a:pPr>
                      <a:r>
                        <a:rPr lang="pl-PL" sz="900" kern="1100" dirty="0">
                          <a:solidFill>
                            <a:schemeClr val="accent2">
                              <a:lumMod val="75000"/>
                            </a:schemeClr>
                          </a:solidFill>
                          <a:effectLst/>
                          <a:latin typeface="+mn-lt"/>
                          <a:ea typeface="Times New Roman"/>
                        </a:rPr>
                        <a:t>Maciej Bobrowski</a:t>
                      </a:r>
                    </a:p>
                  </a:txBody>
                  <a:tcPr marL="68580" marR="68580" marT="0" marB="0" anchor="ctr">
                    <a:noFill/>
                  </a:tcPr>
                </a:tc>
                <a:tc>
                  <a:txBody>
                    <a:bodyPr/>
                    <a:lstStyle/>
                    <a:p>
                      <a:pPr algn="ctr">
                        <a:lnSpc>
                          <a:spcPct val="130000"/>
                        </a:lnSpc>
                        <a:spcAft>
                          <a:spcPts val="0"/>
                        </a:spcAft>
                      </a:pPr>
                      <a:r>
                        <a:rPr lang="pl-PL" sz="900" kern="1100" dirty="0">
                          <a:solidFill>
                            <a:schemeClr val="accent2">
                              <a:lumMod val="75000"/>
                            </a:schemeClr>
                          </a:solidFill>
                          <a:effectLst/>
                          <a:latin typeface="+mn-lt"/>
                          <a:ea typeface="Times New Roman"/>
                          <a:hlinkClick r:id="rId3"/>
                        </a:rPr>
                        <a:t>bobrowski@bdm.pl</a:t>
                      </a:r>
                      <a:endParaRPr lang="pl-PL" sz="900" kern="1100" dirty="0">
                        <a:solidFill>
                          <a:schemeClr val="accent2">
                            <a:lumMod val="75000"/>
                          </a:schemeClr>
                        </a:solidFill>
                        <a:effectLst/>
                        <a:latin typeface="+mn-lt"/>
                        <a:ea typeface="Times New Roman"/>
                      </a:endParaRPr>
                    </a:p>
                  </a:txBody>
                  <a:tcPr marL="68580" marR="68580" marT="0" marB="0" anchor="ctr">
                    <a:noFill/>
                  </a:tcPr>
                </a:tc>
                <a:extLst>
                  <a:ext uri="{0D108BD9-81ED-4DB2-BD59-A6C34878D82A}">
                    <a16:rowId xmlns:a16="http://schemas.microsoft.com/office/drawing/2014/main" val="10010"/>
                  </a:ext>
                </a:extLst>
              </a:tr>
            </a:tbl>
          </a:graphicData>
        </a:graphic>
      </p:graphicFrame>
      <p:sp>
        <p:nvSpPr>
          <p:cNvPr id="18" name="pole tekstowe 17"/>
          <p:cNvSpPr txBox="1"/>
          <p:nvPr/>
        </p:nvSpPr>
        <p:spPr>
          <a:xfrm>
            <a:off x="4788024" y="3933057"/>
            <a:ext cx="3672408" cy="276999"/>
          </a:xfrm>
          <a:prstGeom prst="rect">
            <a:avLst/>
          </a:prstGeom>
          <a:noFill/>
        </p:spPr>
        <p:txBody>
          <a:bodyPr wrap="square" rtlCol="0">
            <a:spAutoFit/>
          </a:bodyPr>
          <a:lstStyle/>
          <a:p>
            <a:pPr algn="ctr" rtl="0"/>
            <a:r>
              <a:rPr sz="1200" b="1">
                <a:solidFill>
                  <a:srgbClr val="007CB1">
                    <a:lumMod val="75000"/>
                  </a:srgbClr>
                </a:solidFill>
              </a:rPr>
              <a:t>Sell-side analysts covering Company stock</a:t>
            </a:r>
          </a:p>
        </p:txBody>
      </p:sp>
      <p:graphicFrame>
        <p:nvGraphicFramePr>
          <p:cNvPr id="9" name="Tabela 8"/>
          <p:cNvGraphicFramePr>
            <a:graphicFrameLocks noGrp="1"/>
          </p:cNvGraphicFramePr>
          <p:nvPr>
            <p:extLst>
              <p:ext uri="{D42A27DB-BD31-4B8C-83A1-F6EECF244321}">
                <p14:modId xmlns:p14="http://schemas.microsoft.com/office/powerpoint/2010/main" val="671919722"/>
              </p:ext>
            </p:extLst>
          </p:nvPr>
        </p:nvGraphicFramePr>
        <p:xfrm>
          <a:off x="4788024" y="1371036"/>
          <a:ext cx="3647728" cy="912798"/>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767408">
                  <a:extLst>
                    <a:ext uri="{9D8B030D-6E8A-4147-A177-3AD203B41FA5}">
                      <a16:colId xmlns:a16="http://schemas.microsoft.com/office/drawing/2014/main" val="20003"/>
                    </a:ext>
                  </a:extLst>
                </a:gridCol>
              </a:tblGrid>
              <a:tr h="232337">
                <a:tc>
                  <a:txBody>
                    <a:bodyPr/>
                    <a:lstStyle/>
                    <a:p>
                      <a:pPr algn="ctr" rtl="0"/>
                      <a:r>
                        <a:rPr sz="1000" dirty="0"/>
                        <a:t>Date</a:t>
                      </a:r>
                    </a:p>
                  </a:txBody>
                  <a:tcPr anchor="ctr">
                    <a:solidFill>
                      <a:schemeClr val="tx2"/>
                    </a:solidFill>
                  </a:tcPr>
                </a:tc>
                <a:tc>
                  <a:txBody>
                    <a:bodyPr/>
                    <a:lstStyle/>
                    <a:p>
                      <a:pPr algn="ctr" rtl="0"/>
                      <a:r>
                        <a:rPr sz="1000"/>
                        <a:t>Institution</a:t>
                      </a:r>
                    </a:p>
                  </a:txBody>
                  <a:tcPr anchor="ctr">
                    <a:solidFill>
                      <a:schemeClr val="tx2"/>
                    </a:solidFill>
                  </a:tcPr>
                </a:tc>
                <a:tc>
                  <a:txBody>
                    <a:bodyPr/>
                    <a:lstStyle/>
                    <a:p>
                      <a:pPr algn="ctr" rtl="0"/>
                      <a:r>
                        <a:rPr sz="900"/>
                        <a:t>Recommendation</a:t>
                      </a:r>
                    </a:p>
                  </a:txBody>
                  <a:tcPr anchor="ctr">
                    <a:solidFill>
                      <a:schemeClr val="tx2"/>
                    </a:solidFill>
                  </a:tcPr>
                </a:tc>
                <a:tc>
                  <a:txBody>
                    <a:bodyPr/>
                    <a:lstStyle/>
                    <a:p>
                      <a:pPr algn="ctr" rtl="0"/>
                      <a:r>
                        <a:rPr sz="1000"/>
                        <a:t>TP</a:t>
                      </a:r>
                    </a:p>
                  </a:txBody>
                  <a:tcPr anchor="ctr">
                    <a:solidFill>
                      <a:schemeClr val="tx2"/>
                    </a:solidFill>
                  </a:tcPr>
                </a:tc>
                <a:extLst>
                  <a:ext uri="{0D108BD9-81ED-4DB2-BD59-A6C34878D82A}">
                    <a16:rowId xmlns:a16="http://schemas.microsoft.com/office/drawing/2014/main" val="10000"/>
                  </a:ext>
                </a:extLst>
              </a:tr>
              <a:tr h="222986">
                <a:tc>
                  <a:txBody>
                    <a:bodyPr/>
                    <a:lstStyle/>
                    <a:p>
                      <a:pPr algn="l" rtl="0">
                        <a:lnSpc>
                          <a:spcPct val="130000"/>
                        </a:lnSpc>
                        <a:spcAft>
                          <a:spcPts val="0"/>
                        </a:spcAft>
                      </a:pPr>
                      <a:r>
                        <a:rPr lang="pl-PL" sz="1000" b="0" kern="1100" dirty="0">
                          <a:solidFill>
                            <a:schemeClr val="accent2">
                              <a:lumMod val="75000"/>
                            </a:schemeClr>
                          </a:solidFill>
                          <a:effectLst/>
                          <a:latin typeface="+mn-lt"/>
                          <a:ea typeface="Times New Roman"/>
                        </a:rPr>
                        <a:t>Sep </a:t>
                      </a:r>
                      <a:r>
                        <a:rPr sz="1000" b="0" kern="1100" dirty="0">
                          <a:solidFill>
                            <a:schemeClr val="accent2">
                              <a:lumMod val="75000"/>
                            </a:schemeClr>
                          </a:solidFill>
                          <a:effectLst/>
                          <a:latin typeface="+mn-lt"/>
                          <a:ea typeface="Times New Roman"/>
                        </a:rPr>
                        <a:t>2016</a:t>
                      </a:r>
                    </a:p>
                  </a:txBody>
                  <a:tcPr marL="68580" marR="68580" marT="0" marB="0" anchor="ctr">
                    <a:solidFill>
                      <a:schemeClr val="bg1"/>
                    </a:solidFill>
                  </a:tcPr>
                </a:tc>
                <a:tc>
                  <a:txBody>
                    <a:bodyPr/>
                    <a:lstStyle/>
                    <a:p>
                      <a:pPr algn="l" rtl="0">
                        <a:lnSpc>
                          <a:spcPct val="130000"/>
                        </a:lnSpc>
                        <a:spcAft>
                          <a:spcPts val="0"/>
                        </a:spcAft>
                      </a:pPr>
                      <a:r>
                        <a:rPr lang="pl-PL" sz="1000" b="0" kern="1100" baseline="0" dirty="0">
                          <a:solidFill>
                            <a:schemeClr val="accent2">
                              <a:lumMod val="75000"/>
                            </a:schemeClr>
                          </a:solidFill>
                          <a:effectLst/>
                          <a:latin typeface="+mn-lt"/>
                          <a:ea typeface="Times New Roman"/>
                        </a:rPr>
                        <a:t>WOOD</a:t>
                      </a:r>
                      <a:endParaRPr sz="1000" b="0" kern="1100" baseline="0" dirty="0">
                        <a:solidFill>
                          <a:schemeClr val="accent2">
                            <a:lumMod val="75000"/>
                          </a:schemeClr>
                        </a:solidFill>
                        <a:effectLst/>
                        <a:latin typeface="+mn-lt"/>
                        <a:ea typeface="Times New Roman"/>
                      </a:endParaRPr>
                    </a:p>
                  </a:txBody>
                  <a:tcPr marL="68580" marR="68580" marT="0" marB="0" anchor="ctr">
                    <a:solidFill>
                      <a:schemeClr val="bg1"/>
                    </a:solidFill>
                  </a:tcPr>
                </a:tc>
                <a:tc>
                  <a:txBody>
                    <a:bodyPr/>
                    <a:lstStyle/>
                    <a:p>
                      <a:pPr algn="ctr" rtl="0">
                        <a:lnSpc>
                          <a:spcPct val="130000"/>
                        </a:lnSpc>
                        <a:spcAft>
                          <a:spcPts val="0"/>
                        </a:spcAft>
                      </a:pPr>
                      <a:r>
                        <a:rPr lang="pl-PL" sz="1000" i="1" kern="1100" dirty="0" err="1">
                          <a:solidFill>
                            <a:schemeClr val="accent2">
                              <a:lumMod val="75000"/>
                            </a:schemeClr>
                          </a:solidFill>
                          <a:effectLst/>
                          <a:latin typeface="+mn-lt"/>
                          <a:ea typeface="Times New Roman"/>
                        </a:rPr>
                        <a:t>hold</a:t>
                      </a:r>
                      <a:endParaRPr sz="1000" i="1" kern="1100" dirty="0">
                        <a:solidFill>
                          <a:schemeClr val="accent2">
                            <a:lumMod val="75000"/>
                          </a:schemeClr>
                        </a:solidFill>
                        <a:effectLst/>
                        <a:latin typeface="+mn-lt"/>
                        <a:ea typeface="Times New Roman"/>
                      </a:endParaRPr>
                    </a:p>
                  </a:txBody>
                  <a:tcPr marL="68580" marR="68580" marT="0" marB="0" anchor="ctr">
                    <a:solidFill>
                      <a:schemeClr val="bg1"/>
                    </a:solidFill>
                  </a:tcPr>
                </a:tc>
                <a:tc>
                  <a:txBody>
                    <a:bodyPr/>
                    <a:lstStyle/>
                    <a:p>
                      <a:pPr algn="r" rtl="0">
                        <a:lnSpc>
                          <a:spcPct val="130000"/>
                        </a:lnSpc>
                        <a:spcAft>
                          <a:spcPts val="0"/>
                        </a:spcAft>
                      </a:pPr>
                      <a:r>
                        <a:rPr sz="1000" kern="1100" dirty="0">
                          <a:solidFill>
                            <a:schemeClr val="accent2">
                              <a:lumMod val="75000"/>
                            </a:schemeClr>
                          </a:solidFill>
                          <a:effectLst/>
                          <a:latin typeface="+mn-lt"/>
                          <a:ea typeface="Times New Roman"/>
                        </a:rPr>
                        <a:t>PLN 2</a:t>
                      </a:r>
                      <a:r>
                        <a:rPr lang="pl-PL" sz="1000" kern="1100" dirty="0">
                          <a:solidFill>
                            <a:schemeClr val="accent2">
                              <a:lumMod val="75000"/>
                            </a:schemeClr>
                          </a:solidFill>
                          <a:effectLst/>
                          <a:latin typeface="+mn-lt"/>
                          <a:ea typeface="Times New Roman"/>
                        </a:rPr>
                        <a:t>62</a:t>
                      </a:r>
                      <a:r>
                        <a:rPr sz="1000" kern="1100" dirty="0">
                          <a:solidFill>
                            <a:schemeClr val="accent2">
                              <a:lumMod val="75000"/>
                            </a:schemeClr>
                          </a:solidFill>
                          <a:effectLst/>
                          <a:latin typeface="+mn-lt"/>
                          <a:ea typeface="Times New Roman"/>
                        </a:rPr>
                        <a:t>.</a:t>
                      </a:r>
                      <a:r>
                        <a:rPr lang="pl-PL" sz="1000" kern="1100" dirty="0">
                          <a:solidFill>
                            <a:schemeClr val="accent2">
                              <a:lumMod val="75000"/>
                            </a:schemeClr>
                          </a:solidFill>
                          <a:effectLst/>
                          <a:latin typeface="+mn-lt"/>
                          <a:ea typeface="Times New Roman"/>
                        </a:rPr>
                        <a:t>00</a:t>
                      </a:r>
                      <a:endParaRPr sz="1000" kern="1100" dirty="0">
                        <a:solidFill>
                          <a:schemeClr val="accent2">
                            <a:lumMod val="75000"/>
                          </a:schemeClr>
                        </a:solidFill>
                        <a:effectLst/>
                        <a:latin typeface="+mn-lt"/>
                        <a:ea typeface="Times New Roman"/>
                      </a:endParaRPr>
                    </a:p>
                  </a:txBody>
                  <a:tcPr marL="68580" marR="68580" marT="0" marB="0" anchor="ctr">
                    <a:solidFill>
                      <a:schemeClr val="bg1"/>
                    </a:solidFill>
                  </a:tcPr>
                </a:tc>
                <a:extLst>
                  <a:ext uri="{0D108BD9-81ED-4DB2-BD59-A6C34878D82A}">
                    <a16:rowId xmlns:a16="http://schemas.microsoft.com/office/drawing/2014/main" val="10001"/>
                  </a:ext>
                </a:extLst>
              </a:tr>
              <a:tr h="222986">
                <a:tc>
                  <a:txBody>
                    <a:bodyPr/>
                    <a:lstStyle/>
                    <a:p>
                      <a:pPr algn="l" rtl="0">
                        <a:lnSpc>
                          <a:spcPct val="130000"/>
                        </a:lnSpc>
                        <a:spcAft>
                          <a:spcPts val="0"/>
                        </a:spcAft>
                      </a:pPr>
                      <a:r>
                        <a:rPr sz="1000" b="0" kern="1100" dirty="0">
                          <a:solidFill>
                            <a:schemeClr val="accent2">
                              <a:lumMod val="75000"/>
                            </a:schemeClr>
                          </a:solidFill>
                          <a:effectLst/>
                          <a:latin typeface="+mn-lt"/>
                          <a:ea typeface="Times New Roman"/>
                        </a:rPr>
                        <a:t>June 2016</a:t>
                      </a:r>
                    </a:p>
                  </a:txBody>
                  <a:tcPr marL="68580" marR="68580" marT="0" marB="0" anchor="ctr">
                    <a:solidFill>
                      <a:srgbClr val="F2F2F2"/>
                    </a:solidFill>
                  </a:tcPr>
                </a:tc>
                <a:tc>
                  <a:txBody>
                    <a:bodyPr/>
                    <a:lstStyle/>
                    <a:p>
                      <a:pPr algn="l" rtl="0">
                        <a:lnSpc>
                          <a:spcPct val="130000"/>
                        </a:lnSpc>
                        <a:spcAft>
                          <a:spcPts val="0"/>
                        </a:spcAft>
                      </a:pPr>
                      <a:r>
                        <a:rPr sz="1000" b="0" kern="1100" dirty="0">
                          <a:solidFill>
                            <a:schemeClr val="accent2">
                              <a:lumMod val="75000"/>
                            </a:schemeClr>
                          </a:solidFill>
                          <a:effectLst/>
                          <a:latin typeface="+mn-lt"/>
                          <a:ea typeface="Times New Roman"/>
                        </a:rPr>
                        <a:t>DM</a:t>
                      </a:r>
                      <a:r>
                        <a:rPr sz="1000" b="0" kern="1100" baseline="0" dirty="0">
                          <a:solidFill>
                            <a:schemeClr val="accent2">
                              <a:lumMod val="75000"/>
                            </a:schemeClr>
                          </a:solidFill>
                          <a:effectLst/>
                          <a:latin typeface="+mn-lt"/>
                          <a:ea typeface="Times New Roman"/>
                        </a:rPr>
                        <a:t> </a:t>
                      </a:r>
                      <a:r>
                        <a:rPr sz="1000" b="0" kern="1100" baseline="0" dirty="0" err="1">
                          <a:solidFill>
                            <a:schemeClr val="accent2">
                              <a:lumMod val="75000"/>
                            </a:schemeClr>
                          </a:solidFill>
                          <a:effectLst/>
                          <a:latin typeface="+mn-lt"/>
                          <a:ea typeface="Times New Roman"/>
                        </a:rPr>
                        <a:t>mBanku</a:t>
                      </a:r>
                      <a:endParaRPr sz="1000" b="0" kern="1100" baseline="0" dirty="0">
                        <a:solidFill>
                          <a:schemeClr val="accent2">
                            <a:lumMod val="75000"/>
                          </a:schemeClr>
                        </a:solidFill>
                        <a:effectLst/>
                        <a:latin typeface="+mn-lt"/>
                        <a:ea typeface="Times New Roman"/>
                      </a:endParaRPr>
                    </a:p>
                  </a:txBody>
                  <a:tcPr marL="68580" marR="68580" marT="0" marB="0" anchor="ctr">
                    <a:solidFill>
                      <a:srgbClr val="F2F2F2"/>
                    </a:solidFill>
                  </a:tcPr>
                </a:tc>
                <a:tc>
                  <a:txBody>
                    <a:bodyPr/>
                    <a:lstStyle/>
                    <a:p>
                      <a:pPr algn="ctr" rtl="0">
                        <a:lnSpc>
                          <a:spcPct val="130000"/>
                        </a:lnSpc>
                        <a:spcAft>
                          <a:spcPts val="0"/>
                        </a:spcAft>
                      </a:pPr>
                      <a:r>
                        <a:rPr sz="1000" i="1" kern="1100" dirty="0">
                          <a:solidFill>
                            <a:schemeClr val="accent2">
                              <a:lumMod val="75000"/>
                            </a:schemeClr>
                          </a:solidFill>
                          <a:effectLst/>
                          <a:latin typeface="+mn-lt"/>
                          <a:ea typeface="Times New Roman"/>
                        </a:rPr>
                        <a:t>accumulate</a:t>
                      </a:r>
                    </a:p>
                  </a:txBody>
                  <a:tcPr marL="68580" marR="68580" marT="0" marB="0" anchor="ctr">
                    <a:solidFill>
                      <a:srgbClr val="F2F2F2"/>
                    </a:solidFill>
                  </a:tcPr>
                </a:tc>
                <a:tc>
                  <a:txBody>
                    <a:bodyPr/>
                    <a:lstStyle/>
                    <a:p>
                      <a:pPr algn="r" rtl="0">
                        <a:lnSpc>
                          <a:spcPct val="130000"/>
                        </a:lnSpc>
                        <a:spcAft>
                          <a:spcPts val="0"/>
                        </a:spcAft>
                      </a:pPr>
                      <a:r>
                        <a:rPr sz="1000" kern="1100">
                          <a:solidFill>
                            <a:schemeClr val="accent2">
                              <a:lumMod val="75000"/>
                            </a:schemeClr>
                          </a:solidFill>
                          <a:effectLst/>
                          <a:latin typeface="+mn-lt"/>
                          <a:ea typeface="Times New Roman"/>
                        </a:rPr>
                        <a:t>PLN 211.44</a:t>
                      </a:r>
                    </a:p>
                  </a:txBody>
                  <a:tcPr marL="68580" marR="68580" marT="0" marB="0" anchor="ctr">
                    <a:solidFill>
                      <a:srgbClr val="F2F2F2"/>
                    </a:solidFill>
                  </a:tcPr>
                </a:tc>
                <a:extLst>
                  <a:ext uri="{0D108BD9-81ED-4DB2-BD59-A6C34878D82A}">
                    <a16:rowId xmlns:a16="http://schemas.microsoft.com/office/drawing/2014/main" val="10002"/>
                  </a:ext>
                </a:extLst>
              </a:tr>
              <a:tr h="222986">
                <a:tc>
                  <a:txBody>
                    <a:bodyPr/>
                    <a:lstStyle/>
                    <a:p>
                      <a:pPr algn="l" rtl="0">
                        <a:lnSpc>
                          <a:spcPct val="130000"/>
                        </a:lnSpc>
                        <a:spcAft>
                          <a:spcPts val="0"/>
                        </a:spcAft>
                      </a:pPr>
                      <a:r>
                        <a:rPr sz="1000" b="0" kern="1100">
                          <a:solidFill>
                            <a:schemeClr val="accent2">
                              <a:lumMod val="75000"/>
                            </a:schemeClr>
                          </a:solidFill>
                          <a:effectLst/>
                          <a:latin typeface="+mn-lt"/>
                          <a:ea typeface="Times New Roman"/>
                        </a:rPr>
                        <a:t>June 2016</a:t>
                      </a:r>
                    </a:p>
                  </a:txBody>
                  <a:tcPr marL="68580" marR="68580" marT="0" marB="0" anchor="ctr">
                    <a:solidFill>
                      <a:schemeClr val="bg1"/>
                    </a:solidFill>
                  </a:tcPr>
                </a:tc>
                <a:tc>
                  <a:txBody>
                    <a:bodyPr/>
                    <a:lstStyle/>
                    <a:p>
                      <a:pPr algn="l" rtl="0">
                        <a:lnSpc>
                          <a:spcPct val="130000"/>
                        </a:lnSpc>
                        <a:spcAft>
                          <a:spcPts val="0"/>
                        </a:spcAft>
                      </a:pPr>
                      <a:r>
                        <a:rPr sz="1000" b="0" kern="1100">
                          <a:solidFill>
                            <a:schemeClr val="accent2">
                              <a:lumMod val="75000"/>
                            </a:schemeClr>
                          </a:solidFill>
                          <a:effectLst/>
                          <a:latin typeface="+mn-lt"/>
                          <a:ea typeface="Times New Roman"/>
                        </a:rPr>
                        <a:t>DM BDM</a:t>
                      </a:r>
                    </a:p>
                  </a:txBody>
                  <a:tcPr marL="68580" marR="68580" marT="0" marB="0" anchor="ctr">
                    <a:solidFill>
                      <a:schemeClr val="bg1"/>
                    </a:solidFill>
                  </a:tcPr>
                </a:tc>
                <a:tc>
                  <a:txBody>
                    <a:bodyPr/>
                    <a:lstStyle/>
                    <a:p>
                      <a:pPr algn="ctr" rtl="0">
                        <a:lnSpc>
                          <a:spcPct val="130000"/>
                        </a:lnSpc>
                        <a:spcAft>
                          <a:spcPts val="0"/>
                        </a:spcAft>
                      </a:pPr>
                      <a:r>
                        <a:rPr sz="1000" i="1" kern="1100" dirty="0">
                          <a:solidFill>
                            <a:schemeClr val="accent2">
                              <a:lumMod val="75000"/>
                            </a:schemeClr>
                          </a:solidFill>
                          <a:effectLst/>
                          <a:latin typeface="+mn-lt"/>
                          <a:ea typeface="Times New Roman"/>
                        </a:rPr>
                        <a:t>accumulate</a:t>
                      </a:r>
                    </a:p>
                  </a:txBody>
                  <a:tcPr marL="68580" marR="68580" marT="0" marB="0" anchor="ctr">
                    <a:solidFill>
                      <a:schemeClr val="bg1"/>
                    </a:solidFill>
                  </a:tcPr>
                </a:tc>
                <a:tc>
                  <a:txBody>
                    <a:bodyPr/>
                    <a:lstStyle/>
                    <a:p>
                      <a:pPr algn="r" rtl="0">
                        <a:lnSpc>
                          <a:spcPct val="130000"/>
                        </a:lnSpc>
                        <a:spcAft>
                          <a:spcPts val="0"/>
                        </a:spcAft>
                      </a:pPr>
                      <a:r>
                        <a:rPr sz="1000" kern="1100" dirty="0">
                          <a:solidFill>
                            <a:schemeClr val="accent2">
                              <a:lumMod val="75000"/>
                            </a:schemeClr>
                          </a:solidFill>
                          <a:effectLst/>
                          <a:latin typeface="+mn-lt"/>
                          <a:ea typeface="Times New Roman"/>
                        </a:rPr>
                        <a:t>PLN 215.40</a:t>
                      </a:r>
                    </a:p>
                  </a:txBody>
                  <a:tcPr marL="68580" marR="68580" marT="0" marB="0" anchor="ctr">
                    <a:solidFill>
                      <a:schemeClr val="bg1"/>
                    </a:solidFill>
                  </a:tcPr>
                </a:tc>
                <a:extLst>
                  <a:ext uri="{0D108BD9-81ED-4DB2-BD59-A6C34878D82A}">
                    <a16:rowId xmlns:a16="http://schemas.microsoft.com/office/drawing/2014/main" val="10003"/>
                  </a:ext>
                </a:extLst>
              </a:tr>
            </a:tbl>
          </a:graphicData>
        </a:graphic>
      </p:graphicFrame>
      <p:sp>
        <p:nvSpPr>
          <p:cNvPr id="10" name="pole tekstowe 9"/>
          <p:cNvSpPr txBox="1"/>
          <p:nvPr/>
        </p:nvSpPr>
        <p:spPr>
          <a:xfrm>
            <a:off x="4788024" y="1094038"/>
            <a:ext cx="3672408" cy="276999"/>
          </a:xfrm>
          <a:prstGeom prst="rect">
            <a:avLst/>
          </a:prstGeom>
          <a:noFill/>
        </p:spPr>
        <p:txBody>
          <a:bodyPr wrap="square" rtlCol="0">
            <a:spAutoFit/>
          </a:bodyPr>
          <a:lstStyle/>
          <a:p>
            <a:pPr algn="ctr" rtl="0"/>
            <a:r>
              <a:rPr sz="1200" b="1">
                <a:solidFill>
                  <a:srgbClr val="007CB1">
                    <a:lumMod val="75000"/>
                  </a:srgbClr>
                </a:solidFill>
              </a:rPr>
              <a:t>Most recent stock recommendations </a:t>
            </a:r>
          </a:p>
        </p:txBody>
      </p:sp>
      <p:sp>
        <p:nvSpPr>
          <p:cNvPr id="11" name="Prostokąt 10"/>
          <p:cNvSpPr/>
          <p:nvPr/>
        </p:nvSpPr>
        <p:spPr>
          <a:xfrm>
            <a:off x="755576" y="6493688"/>
            <a:ext cx="2746038" cy="200055"/>
          </a:xfrm>
          <a:prstGeom prst="rect">
            <a:avLst/>
          </a:prstGeom>
          <a:solidFill>
            <a:schemeClr val="bg1"/>
          </a:solidFill>
        </p:spPr>
        <p:txBody>
          <a:bodyPr wrap="square">
            <a:spAutoFit/>
          </a:bodyPr>
          <a:lstStyle/>
          <a:p>
            <a:pPr rtl="0"/>
            <a:r>
              <a:rPr sz="700">
                <a:solidFill>
                  <a:srgbClr val="3F3F3F"/>
                </a:solidFill>
              </a:rPr>
              <a:t>* 'Hold' or 'neutral'</a:t>
            </a:r>
          </a:p>
        </p:txBody>
      </p:sp>
      <p:sp>
        <p:nvSpPr>
          <p:cNvPr id="12" name="pole tekstowe 11"/>
          <p:cNvSpPr txBox="1"/>
          <p:nvPr/>
        </p:nvSpPr>
        <p:spPr>
          <a:xfrm>
            <a:off x="338503" y="1094038"/>
            <a:ext cx="4223971" cy="4503797"/>
          </a:xfrm>
          <a:prstGeom prst="rect">
            <a:avLst/>
          </a:prstGeom>
          <a:noFill/>
        </p:spPr>
        <p:txBody>
          <a:bodyPr wrap="square" rtlCol="0">
            <a:spAutoFit/>
          </a:bodyPr>
          <a:lstStyle/>
          <a:p>
            <a:pPr algn="ctr" rtl="0">
              <a:lnSpc>
                <a:spcPts val="1100"/>
              </a:lnSpc>
            </a:pPr>
            <a:r>
              <a:rPr sz="1200" b="1" dirty="0">
                <a:solidFill>
                  <a:srgbClr val="007CB1">
                    <a:lumMod val="75000"/>
                  </a:srgbClr>
                </a:solidFill>
              </a:rPr>
              <a:t>Selected IR plans for 2016</a:t>
            </a:r>
          </a:p>
          <a:p>
            <a:pPr rtl="0">
              <a:lnSpc>
                <a:spcPts val="1650"/>
              </a:lnSpc>
              <a:spcBef>
                <a:spcPts val="400"/>
              </a:spcBef>
            </a:pPr>
            <a:r>
              <a:rPr sz="1000" b="1" dirty="0">
                <a:solidFill>
                  <a:schemeClr val="bg1">
                    <a:lumMod val="50000"/>
                  </a:schemeClr>
                </a:solidFill>
              </a:rPr>
              <a:t>March 9th−10th </a:t>
            </a:r>
            <a:r>
              <a:rPr lang="pl-PL" sz="1000" b="1" dirty="0">
                <a:solidFill>
                  <a:schemeClr val="bg1">
                    <a:lumMod val="50000"/>
                  </a:schemeClr>
                </a:solidFill>
              </a:rPr>
              <a:t>		</a:t>
            </a:r>
            <a:r>
              <a:rPr sz="1000" dirty="0">
                <a:solidFill>
                  <a:schemeClr val="bg1">
                    <a:lumMod val="50000"/>
                  </a:schemeClr>
                </a:solidFill>
              </a:rPr>
              <a:t>Roadshow in Germany and </a:t>
            </a:r>
            <a:r>
              <a:rPr lang="pl-PL" sz="1000" dirty="0">
                <a:solidFill>
                  <a:schemeClr val="bg1">
                    <a:lumMod val="50000"/>
                  </a:schemeClr>
                </a:solidFill>
              </a:rPr>
              <a:t>			</a:t>
            </a:r>
            <a:r>
              <a:rPr sz="1000" dirty="0">
                <a:solidFill>
                  <a:schemeClr val="bg1">
                    <a:lumMod val="50000"/>
                  </a:schemeClr>
                </a:solidFill>
              </a:rPr>
              <a:t>Scandinavia (Frankfurt, Stockholm)</a:t>
            </a:r>
          </a:p>
          <a:p>
            <a:pPr rtl="0">
              <a:lnSpc>
                <a:spcPts val="1650"/>
              </a:lnSpc>
              <a:spcBef>
                <a:spcPts val="400"/>
              </a:spcBef>
            </a:pPr>
            <a:r>
              <a:rPr sz="1000" b="1" dirty="0">
                <a:solidFill>
                  <a:schemeClr val="bg1">
                    <a:lumMod val="50000"/>
                  </a:schemeClr>
                </a:solidFill>
              </a:rPr>
              <a:t>March 11th</a:t>
            </a:r>
            <a:r>
              <a:rPr sz="1000" dirty="0">
                <a:solidFill>
                  <a:schemeClr val="bg1">
                    <a:lumMod val="50000"/>
                  </a:schemeClr>
                </a:solidFill>
              </a:rPr>
              <a:t> </a:t>
            </a:r>
            <a:r>
              <a:rPr lang="pl-PL" sz="1000" dirty="0">
                <a:solidFill>
                  <a:schemeClr val="bg1">
                    <a:lumMod val="50000"/>
                  </a:schemeClr>
                </a:solidFill>
              </a:rPr>
              <a:t>		</a:t>
            </a:r>
            <a:r>
              <a:rPr sz="1000" dirty="0">
                <a:solidFill>
                  <a:schemeClr val="bg1">
                    <a:lumMod val="50000"/>
                  </a:schemeClr>
                </a:solidFill>
              </a:rPr>
              <a:t>Carnegie Debt Purchase Seminar 2016 </a:t>
            </a:r>
            <a:r>
              <a:rPr lang="pl-PL" sz="1000" dirty="0">
                <a:solidFill>
                  <a:schemeClr val="bg1">
                    <a:lumMod val="50000"/>
                  </a:schemeClr>
                </a:solidFill>
              </a:rPr>
              <a:t>		</a:t>
            </a:r>
            <a:r>
              <a:rPr sz="1000" dirty="0">
                <a:solidFill>
                  <a:schemeClr val="bg1">
                    <a:lumMod val="50000"/>
                  </a:schemeClr>
                </a:solidFill>
              </a:rPr>
              <a:t>(Stockholm)</a:t>
            </a:r>
          </a:p>
          <a:p>
            <a:pPr rtl="0">
              <a:lnSpc>
                <a:spcPts val="1650"/>
              </a:lnSpc>
              <a:spcBef>
                <a:spcPts val="400"/>
              </a:spcBef>
            </a:pPr>
            <a:r>
              <a:rPr sz="1000" b="1" dirty="0">
                <a:solidFill>
                  <a:schemeClr val="bg1">
                    <a:lumMod val="50000"/>
                  </a:schemeClr>
                </a:solidFill>
              </a:rPr>
              <a:t>March 15th−17th</a:t>
            </a:r>
            <a:r>
              <a:rPr sz="1000" dirty="0">
                <a:solidFill>
                  <a:schemeClr val="bg1">
                    <a:lumMod val="50000"/>
                  </a:schemeClr>
                </a:solidFill>
              </a:rPr>
              <a:t> </a:t>
            </a:r>
            <a:r>
              <a:rPr lang="pl-PL" sz="1000" dirty="0">
                <a:solidFill>
                  <a:schemeClr val="bg1">
                    <a:lumMod val="50000"/>
                  </a:schemeClr>
                </a:solidFill>
              </a:rPr>
              <a:t>	</a:t>
            </a:r>
            <a:r>
              <a:rPr sz="1000" dirty="0" err="1">
                <a:solidFill>
                  <a:schemeClr val="bg1">
                    <a:lumMod val="50000"/>
                  </a:schemeClr>
                </a:solidFill>
              </a:rPr>
              <a:t>PKO</a:t>
            </a:r>
            <a:r>
              <a:rPr sz="1000" dirty="0">
                <a:solidFill>
                  <a:schemeClr val="bg1">
                    <a:lumMod val="50000"/>
                  </a:schemeClr>
                </a:solidFill>
              </a:rPr>
              <a:t> BP Polish Capital Market 2016 </a:t>
            </a:r>
            <a:r>
              <a:rPr lang="pl-PL" sz="1000" dirty="0">
                <a:solidFill>
                  <a:schemeClr val="bg1">
                    <a:lumMod val="50000"/>
                  </a:schemeClr>
                </a:solidFill>
              </a:rPr>
              <a:t>			</a:t>
            </a:r>
            <a:r>
              <a:rPr sz="1000" dirty="0">
                <a:solidFill>
                  <a:schemeClr val="bg1">
                    <a:lumMod val="50000"/>
                  </a:schemeClr>
                </a:solidFill>
              </a:rPr>
              <a:t>Conference (London)</a:t>
            </a:r>
          </a:p>
          <a:p>
            <a:pPr rtl="0">
              <a:lnSpc>
                <a:spcPts val="1650"/>
              </a:lnSpc>
              <a:spcBef>
                <a:spcPts val="400"/>
              </a:spcBef>
            </a:pPr>
            <a:r>
              <a:rPr sz="1000" b="1" dirty="0">
                <a:solidFill>
                  <a:schemeClr val="bg1">
                    <a:lumMod val="50000"/>
                  </a:schemeClr>
                </a:solidFill>
              </a:rPr>
              <a:t>May 16th </a:t>
            </a:r>
            <a:r>
              <a:rPr lang="pl-PL" sz="1000" b="1" dirty="0">
                <a:solidFill>
                  <a:schemeClr val="bg1">
                    <a:lumMod val="50000"/>
                  </a:schemeClr>
                </a:solidFill>
              </a:rPr>
              <a:t>		</a:t>
            </a:r>
            <a:r>
              <a:rPr sz="1000" dirty="0">
                <a:solidFill>
                  <a:schemeClr val="bg1">
                    <a:lumMod val="50000"/>
                  </a:schemeClr>
                </a:solidFill>
              </a:rPr>
              <a:t>Poland Conference (</a:t>
            </a:r>
            <a:r>
              <a:rPr sz="1000" dirty="0" err="1">
                <a:solidFill>
                  <a:schemeClr val="bg1">
                    <a:lumMod val="50000"/>
                  </a:schemeClr>
                </a:solidFill>
              </a:rPr>
              <a:t>Auerbach</a:t>
            </a:r>
            <a:r>
              <a:rPr sz="1000" dirty="0">
                <a:solidFill>
                  <a:schemeClr val="bg1">
                    <a:lumMod val="50000"/>
                  </a:schemeClr>
                </a:solidFill>
              </a:rPr>
              <a:t>, </a:t>
            </a:r>
            <a:r>
              <a:rPr sz="1000" dirty="0" err="1">
                <a:solidFill>
                  <a:schemeClr val="bg1">
                    <a:lumMod val="50000"/>
                  </a:schemeClr>
                </a:solidFill>
              </a:rPr>
              <a:t>IPOPEMA</a:t>
            </a:r>
            <a:r>
              <a:rPr sz="1000" dirty="0">
                <a:solidFill>
                  <a:schemeClr val="bg1">
                    <a:lumMod val="50000"/>
                  </a:schemeClr>
                </a:solidFill>
              </a:rPr>
              <a:t>) </a:t>
            </a:r>
            <a:r>
              <a:rPr lang="pl-PL" sz="1000" dirty="0">
                <a:solidFill>
                  <a:schemeClr val="bg1">
                    <a:lumMod val="50000"/>
                  </a:schemeClr>
                </a:solidFill>
              </a:rPr>
              <a:t>		</a:t>
            </a:r>
            <a:r>
              <a:rPr sz="1000" dirty="0">
                <a:solidFill>
                  <a:schemeClr val="bg1">
                    <a:lumMod val="50000"/>
                  </a:schemeClr>
                </a:solidFill>
              </a:rPr>
              <a:t>in New York</a:t>
            </a:r>
          </a:p>
          <a:p>
            <a:pPr rtl="0">
              <a:lnSpc>
                <a:spcPts val="1650"/>
              </a:lnSpc>
              <a:spcBef>
                <a:spcPts val="400"/>
              </a:spcBef>
            </a:pPr>
            <a:r>
              <a:rPr sz="1000" b="1" dirty="0">
                <a:solidFill>
                  <a:schemeClr val="bg1">
                    <a:lumMod val="50000"/>
                  </a:schemeClr>
                </a:solidFill>
              </a:rPr>
              <a:t>June 1st-2nd </a:t>
            </a:r>
            <a:r>
              <a:rPr lang="pl-PL" sz="1000" b="1" dirty="0">
                <a:solidFill>
                  <a:schemeClr val="bg1">
                    <a:lumMod val="50000"/>
                  </a:schemeClr>
                </a:solidFill>
              </a:rPr>
              <a:t>		</a:t>
            </a:r>
            <a:r>
              <a:rPr sz="1000" dirty="0">
                <a:solidFill>
                  <a:schemeClr val="bg1">
                    <a:lumMod val="50000"/>
                  </a:schemeClr>
                </a:solidFill>
              </a:rPr>
              <a:t>Wood Emerging Europe Financials </a:t>
            </a:r>
            <a:r>
              <a:rPr lang="pl-PL" sz="1000" dirty="0">
                <a:solidFill>
                  <a:schemeClr val="bg1">
                    <a:lumMod val="50000"/>
                  </a:schemeClr>
                </a:solidFill>
              </a:rPr>
              <a:t>			</a:t>
            </a:r>
            <a:r>
              <a:rPr sz="1000" dirty="0">
                <a:solidFill>
                  <a:schemeClr val="bg1">
                    <a:lumMod val="50000"/>
                  </a:schemeClr>
                </a:solidFill>
              </a:rPr>
              <a:t>Conference in Warsaw</a:t>
            </a:r>
          </a:p>
          <a:p>
            <a:pPr rtl="0">
              <a:lnSpc>
                <a:spcPts val="1650"/>
              </a:lnSpc>
              <a:spcBef>
                <a:spcPts val="400"/>
              </a:spcBef>
            </a:pPr>
            <a:r>
              <a:rPr sz="1000" b="1" dirty="0">
                <a:solidFill>
                  <a:schemeClr val="bg1">
                    <a:lumMod val="50000"/>
                  </a:schemeClr>
                </a:solidFill>
              </a:rPr>
              <a:t>June 3rd-5th</a:t>
            </a:r>
            <a:r>
              <a:rPr sz="1000" dirty="0">
                <a:solidFill>
                  <a:schemeClr val="bg1">
                    <a:lumMod val="50000"/>
                  </a:schemeClr>
                </a:solidFill>
              </a:rPr>
              <a:t> </a:t>
            </a:r>
            <a:r>
              <a:rPr lang="pl-PL" sz="1000" dirty="0">
                <a:solidFill>
                  <a:schemeClr val="bg1">
                    <a:lumMod val="50000"/>
                  </a:schemeClr>
                </a:solidFill>
              </a:rPr>
              <a:t>		</a:t>
            </a:r>
            <a:r>
              <a:rPr sz="1000" dirty="0">
                <a:solidFill>
                  <a:schemeClr val="bg1">
                    <a:lumMod val="50000"/>
                  </a:schemeClr>
                </a:solidFill>
              </a:rPr>
              <a:t>Wall Street 20 Conference of the Polish </a:t>
            </a:r>
            <a:r>
              <a:rPr lang="pl-PL" sz="1000" dirty="0">
                <a:solidFill>
                  <a:schemeClr val="bg1">
                    <a:lumMod val="50000"/>
                  </a:schemeClr>
                </a:solidFill>
              </a:rPr>
              <a:t>		</a:t>
            </a:r>
            <a:r>
              <a:rPr sz="1000" dirty="0">
                <a:solidFill>
                  <a:schemeClr val="bg1">
                    <a:lumMod val="50000"/>
                  </a:schemeClr>
                </a:solidFill>
              </a:rPr>
              <a:t>Association of Retail Investors</a:t>
            </a:r>
          </a:p>
          <a:p>
            <a:pPr rtl="0">
              <a:lnSpc>
                <a:spcPts val="1650"/>
              </a:lnSpc>
              <a:spcBef>
                <a:spcPts val="400"/>
              </a:spcBef>
            </a:pPr>
            <a:r>
              <a:rPr sz="1000" b="1" dirty="0">
                <a:solidFill>
                  <a:schemeClr val="bg1">
                    <a:lumMod val="50000"/>
                  </a:schemeClr>
                </a:solidFill>
              </a:rPr>
              <a:t>September 14th-16th</a:t>
            </a:r>
            <a:r>
              <a:rPr sz="1000" dirty="0">
                <a:solidFill>
                  <a:schemeClr val="bg1">
                    <a:lumMod val="50000"/>
                  </a:schemeClr>
                </a:solidFill>
              </a:rPr>
              <a:t> </a:t>
            </a:r>
            <a:r>
              <a:rPr lang="pl-PL" sz="1000" dirty="0">
                <a:solidFill>
                  <a:schemeClr val="bg1">
                    <a:lumMod val="50000"/>
                  </a:schemeClr>
                </a:solidFill>
              </a:rPr>
              <a:t>	</a:t>
            </a:r>
            <a:r>
              <a:rPr sz="1000" dirty="0">
                <a:solidFill>
                  <a:schemeClr val="bg1">
                    <a:lumMod val="50000"/>
                  </a:schemeClr>
                </a:solidFill>
              </a:rPr>
              <a:t>Roadshow in the USA </a:t>
            </a:r>
          </a:p>
          <a:p>
            <a:pPr rtl="0">
              <a:lnSpc>
                <a:spcPts val="1650"/>
              </a:lnSpc>
              <a:spcBef>
                <a:spcPts val="400"/>
              </a:spcBef>
            </a:pPr>
            <a:r>
              <a:rPr sz="1000" b="1" dirty="0">
                <a:solidFill>
                  <a:schemeClr val="bg1">
                    <a:lumMod val="50000"/>
                  </a:schemeClr>
                </a:solidFill>
              </a:rPr>
              <a:t>September 20th</a:t>
            </a:r>
            <a:r>
              <a:rPr sz="1000" dirty="0">
                <a:solidFill>
                  <a:schemeClr val="bg1">
                    <a:lumMod val="50000"/>
                  </a:schemeClr>
                </a:solidFill>
              </a:rPr>
              <a:t> </a:t>
            </a:r>
            <a:r>
              <a:rPr lang="pl-PL" sz="1000" dirty="0">
                <a:solidFill>
                  <a:schemeClr val="bg1">
                    <a:lumMod val="50000"/>
                  </a:schemeClr>
                </a:solidFill>
              </a:rPr>
              <a:t>		</a:t>
            </a:r>
            <a:r>
              <a:rPr sz="1000" dirty="0" err="1">
                <a:solidFill>
                  <a:schemeClr val="bg1">
                    <a:lumMod val="50000"/>
                  </a:schemeClr>
                </a:solidFill>
              </a:rPr>
              <a:t>Societe</a:t>
            </a:r>
            <a:r>
              <a:rPr sz="1000" dirty="0">
                <a:solidFill>
                  <a:schemeClr val="bg1">
                    <a:lumMod val="50000"/>
                  </a:schemeClr>
                </a:solidFill>
              </a:rPr>
              <a:t> </a:t>
            </a:r>
            <a:r>
              <a:rPr sz="1000" dirty="0" err="1">
                <a:solidFill>
                  <a:schemeClr val="bg1">
                    <a:lumMod val="50000"/>
                  </a:schemeClr>
                </a:solidFill>
              </a:rPr>
              <a:t>Generale</a:t>
            </a:r>
            <a:r>
              <a:rPr sz="1000" dirty="0">
                <a:solidFill>
                  <a:schemeClr val="bg1">
                    <a:lumMod val="50000"/>
                  </a:schemeClr>
                </a:solidFill>
              </a:rPr>
              <a:t> Conference in Paris</a:t>
            </a:r>
          </a:p>
          <a:p>
            <a:pPr rtl="0">
              <a:lnSpc>
                <a:spcPts val="1650"/>
              </a:lnSpc>
              <a:spcBef>
                <a:spcPts val="400"/>
              </a:spcBef>
            </a:pPr>
            <a:r>
              <a:rPr sz="1000" b="1" dirty="0">
                <a:solidFill>
                  <a:schemeClr val="bg1">
                    <a:lumMod val="50000"/>
                  </a:schemeClr>
                </a:solidFill>
              </a:rPr>
              <a:t>September 21st-22nd</a:t>
            </a:r>
            <a:r>
              <a:rPr sz="1000" dirty="0">
                <a:solidFill>
                  <a:schemeClr val="bg1">
                    <a:lumMod val="50000"/>
                  </a:schemeClr>
                </a:solidFill>
              </a:rPr>
              <a:t> </a:t>
            </a:r>
            <a:r>
              <a:rPr lang="pl-PL" sz="1000" dirty="0">
                <a:solidFill>
                  <a:schemeClr val="bg1">
                    <a:lumMod val="50000"/>
                  </a:schemeClr>
                </a:solidFill>
              </a:rPr>
              <a:t>	</a:t>
            </a:r>
            <a:r>
              <a:rPr sz="1000" dirty="0">
                <a:solidFill>
                  <a:schemeClr val="bg1">
                    <a:lumMod val="50000"/>
                  </a:schemeClr>
                </a:solidFill>
              </a:rPr>
              <a:t>Roadshow in London</a:t>
            </a:r>
          </a:p>
          <a:p>
            <a:pPr rtl="0">
              <a:lnSpc>
                <a:spcPts val="1650"/>
              </a:lnSpc>
              <a:spcBef>
                <a:spcPts val="400"/>
              </a:spcBef>
            </a:pPr>
            <a:r>
              <a:rPr sz="1000" b="1" dirty="0">
                <a:solidFill>
                  <a:schemeClr val="bg1">
                    <a:lumMod val="50000"/>
                  </a:schemeClr>
                </a:solidFill>
              </a:rPr>
              <a:t>October 13th-14th</a:t>
            </a:r>
            <a:r>
              <a:rPr sz="1000" dirty="0">
                <a:solidFill>
                  <a:schemeClr val="bg1">
                    <a:lumMod val="50000"/>
                  </a:schemeClr>
                </a:solidFill>
              </a:rPr>
              <a:t> </a:t>
            </a:r>
            <a:r>
              <a:rPr lang="pl-PL" sz="1000" dirty="0">
                <a:solidFill>
                  <a:schemeClr val="bg1">
                    <a:lumMod val="50000"/>
                  </a:schemeClr>
                </a:solidFill>
              </a:rPr>
              <a:t>	</a:t>
            </a:r>
            <a:r>
              <a:rPr sz="1000" dirty="0" err="1">
                <a:solidFill>
                  <a:schemeClr val="bg1">
                    <a:lumMod val="50000"/>
                  </a:schemeClr>
                </a:solidFill>
              </a:rPr>
              <a:t>ERSTE</a:t>
            </a:r>
            <a:r>
              <a:rPr sz="1000" dirty="0">
                <a:solidFill>
                  <a:schemeClr val="bg1">
                    <a:lumMod val="50000"/>
                  </a:schemeClr>
                </a:solidFill>
              </a:rPr>
              <a:t> Conference in </a:t>
            </a:r>
            <a:r>
              <a:rPr sz="1000" dirty="0" err="1">
                <a:solidFill>
                  <a:schemeClr val="bg1">
                    <a:lumMod val="50000"/>
                  </a:schemeClr>
                </a:solidFill>
              </a:rPr>
              <a:t>Stegersbach</a:t>
            </a:r>
            <a:endParaRPr sz="1000" dirty="0">
              <a:solidFill>
                <a:schemeClr val="bg1">
                  <a:lumMod val="50000"/>
                </a:schemeClr>
              </a:solidFill>
            </a:endParaRPr>
          </a:p>
          <a:p>
            <a:pPr rtl="0">
              <a:lnSpc>
                <a:spcPts val="1650"/>
              </a:lnSpc>
              <a:spcBef>
                <a:spcPts val="400"/>
              </a:spcBef>
            </a:pPr>
            <a:r>
              <a:rPr sz="1000" b="1" dirty="0">
                <a:solidFill>
                  <a:schemeClr val="tx2">
                    <a:lumMod val="75000"/>
                  </a:schemeClr>
                </a:solidFill>
              </a:rPr>
              <a:t>November </a:t>
            </a:r>
            <a:r>
              <a:rPr lang="pl-PL" sz="1000" b="1" dirty="0">
                <a:solidFill>
                  <a:schemeClr val="tx2">
                    <a:lumMod val="75000"/>
                  </a:schemeClr>
                </a:solidFill>
              </a:rPr>
              <a:t>30</a:t>
            </a:r>
            <a:r>
              <a:rPr sz="1000" b="1" dirty="0" err="1">
                <a:solidFill>
                  <a:schemeClr val="tx2">
                    <a:lumMod val="75000"/>
                  </a:schemeClr>
                </a:solidFill>
              </a:rPr>
              <a:t>th</a:t>
            </a:r>
            <a:r>
              <a:rPr sz="1000" b="1" dirty="0">
                <a:solidFill>
                  <a:schemeClr val="tx2">
                    <a:lumMod val="75000"/>
                  </a:schemeClr>
                </a:solidFill>
              </a:rPr>
              <a:t>-</a:t>
            </a:r>
            <a:r>
              <a:rPr lang="pl-PL" sz="1000" b="1" dirty="0" err="1">
                <a:solidFill>
                  <a:schemeClr val="tx2">
                    <a:lumMod val="75000"/>
                  </a:schemeClr>
                </a:solidFill>
              </a:rPr>
              <a:t>December</a:t>
            </a:r>
            <a:r>
              <a:rPr lang="pl-PL" sz="1000" b="1" dirty="0">
                <a:solidFill>
                  <a:schemeClr val="tx2">
                    <a:lumMod val="75000"/>
                  </a:schemeClr>
                </a:solidFill>
              </a:rPr>
              <a:t> 1st</a:t>
            </a:r>
            <a:r>
              <a:rPr sz="1000" dirty="0">
                <a:solidFill>
                  <a:schemeClr val="tx2">
                    <a:lumMod val="75000"/>
                  </a:schemeClr>
                </a:solidFill>
              </a:rPr>
              <a:t> </a:t>
            </a:r>
            <a:r>
              <a:rPr lang="pl-PL" sz="1000" dirty="0">
                <a:solidFill>
                  <a:schemeClr val="tx2">
                    <a:lumMod val="75000"/>
                  </a:schemeClr>
                </a:solidFill>
              </a:rPr>
              <a:t>	</a:t>
            </a:r>
            <a:r>
              <a:rPr sz="1000" dirty="0" err="1">
                <a:solidFill>
                  <a:schemeClr val="tx2">
                    <a:lumMod val="75000"/>
                  </a:schemeClr>
                </a:solidFill>
              </a:rPr>
              <a:t>WOOD’s</a:t>
            </a:r>
            <a:r>
              <a:rPr sz="1000" dirty="0">
                <a:solidFill>
                  <a:schemeClr val="tx2">
                    <a:lumMod val="75000"/>
                  </a:schemeClr>
                </a:solidFill>
              </a:rPr>
              <a:t> Winter in Prague</a:t>
            </a:r>
          </a:p>
        </p:txBody>
      </p:sp>
      <p:sp>
        <p:nvSpPr>
          <p:cNvPr id="14" name="Prostokąt 13"/>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4716016" y="3549056"/>
            <a:ext cx="3744416" cy="400110"/>
          </a:xfrm>
          <a:prstGeom prst="rect">
            <a:avLst/>
          </a:prstGeom>
          <a:noFill/>
        </p:spPr>
        <p:txBody>
          <a:bodyPr wrap="square" rtlCol="0">
            <a:spAutoFit/>
          </a:bodyPr>
          <a:lstStyle/>
          <a:p>
            <a:pPr rtl="0"/>
            <a:r>
              <a:rPr sz="1000" b="1" dirty="0">
                <a:solidFill>
                  <a:schemeClr val="tx2">
                    <a:lumMod val="75000"/>
                  </a:schemeClr>
                </a:solidFill>
              </a:rPr>
              <a:t>For more details, </a:t>
            </a:r>
            <a:r>
              <a:rPr lang="pl-PL" sz="1000" b="1" dirty="0" err="1">
                <a:solidFill>
                  <a:schemeClr val="tx2">
                    <a:lumMod val="75000"/>
                  </a:schemeClr>
                </a:solidFill>
              </a:rPr>
              <a:t>visit</a:t>
            </a:r>
            <a:r>
              <a:rPr sz="1000" b="1" dirty="0">
                <a:solidFill>
                  <a:schemeClr val="tx2">
                    <a:lumMod val="75000"/>
                  </a:schemeClr>
                </a:solidFill>
              </a:rPr>
              <a:t>:</a:t>
            </a:r>
            <a:r>
              <a:rPr sz="1000" dirty="0">
                <a:solidFill>
                  <a:schemeClr val="tx2">
                    <a:lumMod val="75000"/>
                  </a:schemeClr>
                </a:solidFill>
              </a:rPr>
              <a:t> </a:t>
            </a:r>
            <a:br>
              <a:rPr lang="pl-PL" sz="1000" dirty="0">
                <a:solidFill>
                  <a:schemeClr val="tx2">
                    <a:lumMod val="75000"/>
                  </a:schemeClr>
                </a:solidFill>
              </a:rPr>
            </a:br>
            <a:r>
              <a:rPr sz="1000" u="sng" dirty="0">
                <a:solidFill>
                  <a:schemeClr val="accent1"/>
                </a:solidFill>
              </a:rPr>
              <a:t>pl.kruk.eu/</a:t>
            </a:r>
            <a:r>
              <a:rPr sz="1000" u="sng" dirty="0" err="1">
                <a:solidFill>
                  <a:schemeClr val="accent1"/>
                </a:solidFill>
              </a:rPr>
              <a:t>relacje-inwestorskie</a:t>
            </a:r>
            <a:r>
              <a:rPr sz="1000" u="sng" dirty="0">
                <a:solidFill>
                  <a:schemeClr val="accent1"/>
                </a:solidFill>
              </a:rPr>
              <a:t>/</a:t>
            </a:r>
            <a:r>
              <a:rPr sz="1000" u="sng" dirty="0" err="1">
                <a:solidFill>
                  <a:schemeClr val="accent1"/>
                </a:solidFill>
              </a:rPr>
              <a:t>raporty</a:t>
            </a:r>
            <a:r>
              <a:rPr sz="1000" u="sng" dirty="0">
                <a:solidFill>
                  <a:schemeClr val="accent1"/>
                </a:solidFill>
              </a:rPr>
              <a:t>/</a:t>
            </a:r>
            <a:r>
              <a:rPr sz="1000" u="sng" dirty="0" err="1">
                <a:solidFill>
                  <a:schemeClr val="accent1"/>
                </a:solidFill>
              </a:rPr>
              <a:t>raporty-analityczne</a:t>
            </a:r>
            <a:r>
              <a:rPr sz="1000" dirty="0">
                <a:solidFill>
                  <a:schemeClr val="accent1"/>
                </a:solidFill>
              </a:rPr>
              <a:t> </a:t>
            </a:r>
          </a:p>
        </p:txBody>
      </p:sp>
    </p:spTree>
    <p:extLst>
      <p:ext uri="{BB962C8B-B14F-4D97-AF65-F5344CB8AC3E}">
        <p14:creationId xmlns:p14="http://schemas.microsoft.com/office/powerpoint/2010/main" val="4220287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rtl="0"/>
            <a:fld id="{81382561-DA1C-4162-B7C8-DCD3404CF350}" type="slidenum">
              <a:rPr>
                <a:solidFill>
                  <a:prstClr val="white">
                    <a:lumMod val="50000"/>
                  </a:prstClr>
                </a:solidFill>
              </a:rPr>
              <a:pPr rtl="0"/>
              <a:t>29</a:t>
            </a:fld>
            <a:endParaRPr dirty="0">
              <a:solidFill>
                <a:prstClr val="white">
                  <a:lumMod val="50000"/>
                </a:prstClr>
              </a:solidFill>
            </a:endParaRPr>
          </a:p>
        </p:txBody>
      </p:sp>
      <p:sp>
        <p:nvSpPr>
          <p:cNvPr id="7" name="Symbol zastępczy tekstu 2"/>
          <p:cNvSpPr>
            <a:spLocks noGrp="1"/>
          </p:cNvSpPr>
          <p:nvPr>
            <p:ph type="body" idx="1"/>
          </p:nvPr>
        </p:nvSpPr>
        <p:spPr>
          <a:xfrm>
            <a:off x="611560" y="404664"/>
            <a:ext cx="7921252" cy="430887"/>
          </a:xfrm>
        </p:spPr>
        <p:txBody>
          <a:bodyPr/>
          <a:lstStyle/>
          <a:p>
            <a:r>
              <a:rPr lang="pl-PL" dirty="0" err="1">
                <a:solidFill>
                  <a:srgbClr val="006089"/>
                </a:solidFill>
              </a:rPr>
              <a:t>Disclaimer</a:t>
            </a:r>
            <a:endParaRPr dirty="0">
              <a:solidFill>
                <a:srgbClr val="006089"/>
              </a:solidFill>
            </a:endParaRPr>
          </a:p>
        </p:txBody>
      </p:sp>
      <p:sp>
        <p:nvSpPr>
          <p:cNvPr id="9" name="Prostokąt 8"/>
          <p:cNvSpPr/>
          <p:nvPr/>
        </p:nvSpPr>
        <p:spPr>
          <a:xfrm>
            <a:off x="685800" y="6444000"/>
            <a:ext cx="2438400" cy="28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 name="pole tekstowe 1"/>
          <p:cNvSpPr txBox="1"/>
          <p:nvPr/>
        </p:nvSpPr>
        <p:spPr>
          <a:xfrm>
            <a:off x="685800" y="1484784"/>
            <a:ext cx="8134672" cy="2693045"/>
          </a:xfrm>
          <a:prstGeom prst="rect">
            <a:avLst/>
          </a:prstGeom>
          <a:noFill/>
        </p:spPr>
        <p:txBody>
          <a:bodyPr wrap="square" rtlCol="0">
            <a:spAutoFit/>
          </a:bodyPr>
          <a:lstStyle/>
          <a:p>
            <a:r>
              <a:rPr lang="en-US" sz="1300" dirty="0">
                <a:solidFill>
                  <a:schemeClr val="tx1">
                    <a:lumMod val="75000"/>
                  </a:schemeClr>
                </a:solidFill>
              </a:rPr>
              <a:t>This presentation has not been prepared in connection with any public share or bond offering of KRUK S.A. The</a:t>
            </a:r>
            <a:r>
              <a:rPr lang="pl-PL" sz="1300" dirty="0">
                <a:solidFill>
                  <a:schemeClr val="tx1">
                    <a:lumMod val="75000"/>
                  </a:schemeClr>
                </a:solidFill>
              </a:rPr>
              <a:t> </a:t>
            </a:r>
            <a:r>
              <a:rPr lang="en-US" sz="1300" dirty="0">
                <a:solidFill>
                  <a:schemeClr val="tx1">
                    <a:lumMod val="75000"/>
                  </a:schemeClr>
                </a:solidFill>
              </a:rPr>
              <a:t>presentation is for information purposes only and as such should not be treated as an invitation, proposal or offer</a:t>
            </a:r>
            <a:r>
              <a:rPr lang="pl-PL" sz="1300" dirty="0">
                <a:solidFill>
                  <a:schemeClr val="tx1">
                    <a:lumMod val="75000"/>
                  </a:schemeClr>
                </a:solidFill>
              </a:rPr>
              <a:t> </a:t>
            </a:r>
            <a:r>
              <a:rPr lang="en-US" sz="1300" dirty="0">
                <a:solidFill>
                  <a:schemeClr val="tx1">
                    <a:lumMod val="75000"/>
                  </a:schemeClr>
                </a:solidFill>
              </a:rPr>
              <a:t>to purchase any financial instruments. Investing in KRUK S.A. shares and bonds involves risks inherent in such</a:t>
            </a:r>
          </a:p>
          <a:p>
            <a:r>
              <a:rPr lang="pl-PL" sz="1300" dirty="0" err="1">
                <a:solidFill>
                  <a:schemeClr val="tx1">
                    <a:lumMod val="75000"/>
                  </a:schemeClr>
                </a:solidFill>
              </a:rPr>
              <a:t>financial</a:t>
            </a:r>
            <a:r>
              <a:rPr lang="pl-PL" sz="1300" dirty="0">
                <a:solidFill>
                  <a:schemeClr val="tx1">
                    <a:lumMod val="75000"/>
                  </a:schemeClr>
                </a:solidFill>
              </a:rPr>
              <a:t> </a:t>
            </a:r>
            <a:r>
              <a:rPr lang="pl-PL" sz="1300" dirty="0" err="1">
                <a:solidFill>
                  <a:schemeClr val="tx1">
                    <a:lumMod val="75000"/>
                  </a:schemeClr>
                </a:solidFill>
              </a:rPr>
              <a:t>instruments</a:t>
            </a:r>
            <a:r>
              <a:rPr lang="pl-PL" sz="1300" dirty="0">
                <a:solidFill>
                  <a:schemeClr val="tx1">
                    <a:lumMod val="75000"/>
                  </a:schemeClr>
                </a:solidFill>
              </a:rPr>
              <a:t>.</a:t>
            </a:r>
          </a:p>
          <a:p>
            <a:endParaRPr lang="pl-PL" sz="1300" dirty="0">
              <a:solidFill>
                <a:schemeClr val="tx1">
                  <a:lumMod val="75000"/>
                </a:schemeClr>
              </a:solidFill>
            </a:endParaRPr>
          </a:p>
          <a:p>
            <a:r>
              <a:rPr lang="en-US" sz="1300" dirty="0">
                <a:solidFill>
                  <a:schemeClr val="tx1">
                    <a:lumMod val="75000"/>
                  </a:schemeClr>
                </a:solidFill>
              </a:rPr>
              <a:t>To the best of KRUK S.A.'s knowledge, the information contained in this presentation is consistent with the</a:t>
            </a:r>
            <a:r>
              <a:rPr lang="pl-PL" sz="1300" dirty="0">
                <a:solidFill>
                  <a:schemeClr val="tx1">
                    <a:lumMod val="75000"/>
                  </a:schemeClr>
                </a:solidFill>
              </a:rPr>
              <a:t> </a:t>
            </a:r>
            <a:r>
              <a:rPr lang="en-US" sz="1300" dirty="0">
                <a:solidFill>
                  <a:schemeClr val="tx1">
                    <a:lumMod val="75000"/>
                  </a:schemeClr>
                </a:solidFill>
              </a:rPr>
              <a:t>Company's financial statements available at http://en.kruk.eu/en/for-investors/reports/interim-reports/, which are</a:t>
            </a:r>
            <a:r>
              <a:rPr lang="pl-PL" sz="1300" dirty="0">
                <a:solidFill>
                  <a:schemeClr val="tx1">
                    <a:lumMod val="75000"/>
                  </a:schemeClr>
                </a:solidFill>
              </a:rPr>
              <a:t> </a:t>
            </a:r>
            <a:r>
              <a:rPr lang="en-US" sz="1300" dirty="0">
                <a:solidFill>
                  <a:schemeClr val="tx1">
                    <a:lumMod val="75000"/>
                  </a:schemeClr>
                </a:solidFill>
              </a:rPr>
              <a:t>the only source of binding financial and non-financial information on KRUK S.A. The information presented herein</a:t>
            </a:r>
            <a:r>
              <a:rPr lang="pl-PL" sz="1300" dirty="0">
                <a:solidFill>
                  <a:schemeClr val="tx1">
                    <a:lumMod val="75000"/>
                  </a:schemeClr>
                </a:solidFill>
              </a:rPr>
              <a:t> </a:t>
            </a:r>
            <a:r>
              <a:rPr lang="en-US" sz="1300" dirty="0">
                <a:solidFill>
                  <a:schemeClr val="tx1">
                    <a:lumMod val="75000"/>
                  </a:schemeClr>
                </a:solidFill>
              </a:rPr>
              <a:t>should not be construed as a representation or warranty concerning the Company's future performance and</a:t>
            </a:r>
            <a:r>
              <a:rPr lang="pl-PL" sz="1300" dirty="0">
                <a:solidFill>
                  <a:schemeClr val="tx1">
                    <a:lumMod val="75000"/>
                  </a:schemeClr>
                </a:solidFill>
              </a:rPr>
              <a:t> </a:t>
            </a:r>
            <a:r>
              <a:rPr lang="pl-PL" sz="1300" dirty="0" err="1">
                <a:solidFill>
                  <a:schemeClr val="tx1">
                    <a:lumMod val="75000"/>
                  </a:schemeClr>
                </a:solidFill>
              </a:rPr>
              <a:t>results</a:t>
            </a:r>
            <a:r>
              <a:rPr lang="pl-PL" sz="1300" dirty="0">
                <a:solidFill>
                  <a:schemeClr val="tx1">
                    <a:lumMod val="75000"/>
                  </a:schemeClr>
                </a:solidFill>
              </a:rPr>
              <a:t> of </a:t>
            </a:r>
            <a:r>
              <a:rPr lang="pl-PL" sz="1300" dirty="0" err="1">
                <a:solidFill>
                  <a:schemeClr val="tx1">
                    <a:lumMod val="75000"/>
                  </a:schemeClr>
                </a:solidFill>
              </a:rPr>
              <a:t>operations</a:t>
            </a:r>
            <a:r>
              <a:rPr lang="pl-PL" sz="1300" dirty="0">
                <a:solidFill>
                  <a:schemeClr val="tx1">
                    <a:lumMod val="75000"/>
                  </a:schemeClr>
                </a:solidFill>
              </a:rPr>
              <a:t>.</a:t>
            </a:r>
          </a:p>
          <a:p>
            <a:endParaRPr lang="pl-PL" sz="1300" dirty="0">
              <a:solidFill>
                <a:schemeClr val="tx1">
                  <a:lumMod val="75000"/>
                </a:schemeClr>
              </a:solidFill>
            </a:endParaRPr>
          </a:p>
          <a:p>
            <a:r>
              <a:rPr lang="en-US" sz="1300" dirty="0">
                <a:solidFill>
                  <a:schemeClr val="tx1">
                    <a:lumMod val="75000"/>
                  </a:schemeClr>
                </a:solidFill>
              </a:rPr>
              <a:t>Neither KRUK S.A. nor any of the parties acting on its behalf shall be liable for any losses resulting from improper</a:t>
            </a:r>
          </a:p>
          <a:p>
            <a:r>
              <a:rPr lang="en-US" sz="1300" dirty="0">
                <a:solidFill>
                  <a:schemeClr val="tx1">
                    <a:lumMod val="75000"/>
                  </a:schemeClr>
                </a:solidFill>
              </a:rPr>
              <a:t>use of this presentation or any information contained herein.</a:t>
            </a:r>
            <a:endParaRPr lang="pl-PL" sz="1300" dirty="0">
              <a:solidFill>
                <a:schemeClr val="tx1">
                  <a:lumMod val="75000"/>
                </a:schemeClr>
              </a:solidFill>
            </a:endParaRPr>
          </a:p>
        </p:txBody>
      </p:sp>
      <p:pic>
        <p:nvPicPr>
          <p:cNvPr id="19" name="Obraz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213" y="4437112"/>
            <a:ext cx="1663946" cy="1224136"/>
          </a:xfrm>
          <a:prstGeom prst="rect">
            <a:avLst/>
          </a:prstGeom>
        </p:spPr>
      </p:pic>
    </p:spTree>
    <p:extLst>
      <p:ext uri="{BB962C8B-B14F-4D97-AF65-F5344CB8AC3E}">
        <p14:creationId xmlns:p14="http://schemas.microsoft.com/office/powerpoint/2010/main" val="204941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67007" y="1012319"/>
            <a:ext cx="4220308" cy="4967648"/>
          </a:xfrm>
          <a:prstGeom prst="rect">
            <a:avLst/>
          </a:prstGeom>
          <a:solidFill>
            <a:schemeClr val="bg1">
              <a:lumMod val="95000"/>
            </a:schemeClr>
          </a:solidFill>
        </p:spPr>
        <p:txBody>
          <a:bodyPr>
            <a:normAutofit/>
          </a:bodyPr>
          <a:lstStyle/>
          <a:p>
            <a:pPr marL="180000" indent="-180000">
              <a:spcBef>
                <a:spcPct val="20000"/>
              </a:spcBef>
              <a:buClr>
                <a:srgbClr val="FF6600"/>
              </a:buClr>
              <a:buFont typeface="Wingdings" panose="05000000000000000000" pitchFamily="2" charset="2"/>
              <a:buChar char="§"/>
            </a:pPr>
            <a:r>
              <a:rPr lang="en-GB" sz="800" dirty="0"/>
              <a:t>HQ in Wrocław, Poland</a:t>
            </a:r>
          </a:p>
          <a:p>
            <a:pPr marL="180000" indent="-180000">
              <a:spcBef>
                <a:spcPct val="20000"/>
              </a:spcBef>
              <a:buClr>
                <a:srgbClr val="FF6600"/>
              </a:buClr>
              <a:buFont typeface="Wingdings" panose="05000000000000000000" pitchFamily="2" charset="2"/>
              <a:buChar char="§"/>
            </a:pPr>
            <a:r>
              <a:rPr lang="en-GB" sz="800" dirty="0"/>
              <a:t>Currently invested in 6 countries</a:t>
            </a:r>
          </a:p>
        </p:txBody>
      </p:sp>
      <p:graphicFrame>
        <p:nvGraphicFramePr>
          <p:cNvPr id="157" name="Chart 156"/>
          <p:cNvGraphicFramePr/>
          <p:nvPr>
            <p:extLst/>
          </p:nvPr>
        </p:nvGraphicFramePr>
        <p:xfrm>
          <a:off x="4788024" y="1765961"/>
          <a:ext cx="2319007" cy="1509498"/>
        </p:xfrm>
        <a:graphic>
          <a:graphicData uri="http://schemas.openxmlformats.org/drawingml/2006/chart">
            <c:chart xmlns:c="http://schemas.openxmlformats.org/drawingml/2006/chart" xmlns:r="http://schemas.openxmlformats.org/officeDocument/2006/relationships" r:id="rId2"/>
          </a:graphicData>
        </a:graphic>
      </p:graphicFrame>
      <p:sp>
        <p:nvSpPr>
          <p:cNvPr id="3" name="Symbol zastępczy numeru slajdu 2"/>
          <p:cNvSpPr>
            <a:spLocks noGrp="1"/>
          </p:cNvSpPr>
          <p:nvPr>
            <p:ph type="sldNum" sz="quarter" idx="12"/>
          </p:nvPr>
        </p:nvSpPr>
        <p:spPr/>
        <p:txBody>
          <a:bodyPr/>
          <a:lstStyle/>
          <a:p>
            <a:pPr rtl="0"/>
            <a:fld id="{81382561-DA1C-4162-B7C8-DCD3404CF350}" type="slidenum">
              <a:rPr>
                <a:solidFill>
                  <a:prstClr val="white">
                    <a:lumMod val="50000"/>
                  </a:prstClr>
                </a:solidFill>
              </a:rPr>
              <a:pPr rtl="0"/>
              <a:t>3</a:t>
            </a:fld>
            <a:endParaRPr dirty="0">
              <a:solidFill>
                <a:prstClr val="white">
                  <a:lumMod val="50000"/>
                </a:prstClr>
              </a:solidFill>
            </a:endParaRPr>
          </a:p>
        </p:txBody>
      </p:sp>
      <p:sp>
        <p:nvSpPr>
          <p:cNvPr id="20" name="Prostokąt 19"/>
          <p:cNvSpPr/>
          <p:nvPr/>
        </p:nvSpPr>
        <p:spPr>
          <a:xfrm>
            <a:off x="685800" y="6444000"/>
            <a:ext cx="2438400" cy="28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grpSp>
        <p:nvGrpSpPr>
          <p:cNvPr id="39" name="Group 38"/>
          <p:cNvGrpSpPr>
            <a:grpSpLocks noChangeAspect="1"/>
          </p:cNvGrpSpPr>
          <p:nvPr/>
        </p:nvGrpSpPr>
        <p:grpSpPr>
          <a:xfrm>
            <a:off x="5597401" y="1461353"/>
            <a:ext cx="3389389" cy="4465218"/>
            <a:chOff x="7834313" y="1412875"/>
            <a:chExt cx="1778000" cy="2162175"/>
          </a:xfrm>
          <a:solidFill>
            <a:schemeClr val="accent3">
              <a:lumMod val="20000"/>
              <a:lumOff val="80000"/>
            </a:schemeClr>
          </a:solidFill>
        </p:grpSpPr>
        <p:sp>
          <p:nvSpPr>
            <p:cNvPr id="40" name="Freeform 321"/>
            <p:cNvSpPr>
              <a:spLocks/>
            </p:cNvSpPr>
            <p:nvPr/>
          </p:nvSpPr>
          <p:spPr bwMode="auto">
            <a:xfrm>
              <a:off x="8870950" y="2462213"/>
              <a:ext cx="369888" cy="314325"/>
            </a:xfrm>
            <a:custGeom>
              <a:avLst/>
              <a:gdLst>
                <a:gd name="T0" fmla="*/ 26 w 832"/>
                <a:gd name="T1" fmla="*/ 160 h 709"/>
                <a:gd name="T2" fmla="*/ 96 w 832"/>
                <a:gd name="T3" fmla="*/ 104 h 709"/>
                <a:gd name="T4" fmla="*/ 194 w 832"/>
                <a:gd name="T5" fmla="*/ 44 h 709"/>
                <a:gd name="T6" fmla="*/ 270 w 832"/>
                <a:gd name="T7" fmla="*/ 4 h 709"/>
                <a:gd name="T8" fmla="*/ 308 w 832"/>
                <a:gd name="T9" fmla="*/ 14 h 709"/>
                <a:gd name="T10" fmla="*/ 332 w 832"/>
                <a:gd name="T11" fmla="*/ 56 h 709"/>
                <a:gd name="T12" fmla="*/ 392 w 832"/>
                <a:gd name="T13" fmla="*/ 46 h 709"/>
                <a:gd name="T14" fmla="*/ 392 w 832"/>
                <a:gd name="T15" fmla="*/ 48 h 709"/>
                <a:gd name="T16" fmla="*/ 388 w 832"/>
                <a:gd name="T17" fmla="*/ 64 h 709"/>
                <a:gd name="T18" fmla="*/ 414 w 832"/>
                <a:gd name="T19" fmla="*/ 38 h 709"/>
                <a:gd name="T20" fmla="*/ 538 w 832"/>
                <a:gd name="T21" fmla="*/ 36 h 709"/>
                <a:gd name="T22" fmla="*/ 624 w 832"/>
                <a:gd name="T23" fmla="*/ 18 h 709"/>
                <a:gd name="T24" fmla="*/ 670 w 832"/>
                <a:gd name="T25" fmla="*/ 16 h 709"/>
                <a:gd name="T26" fmla="*/ 702 w 832"/>
                <a:gd name="T27" fmla="*/ 58 h 709"/>
                <a:gd name="T28" fmla="*/ 750 w 832"/>
                <a:gd name="T29" fmla="*/ 150 h 709"/>
                <a:gd name="T30" fmla="*/ 726 w 832"/>
                <a:gd name="T31" fmla="*/ 237 h 709"/>
                <a:gd name="T32" fmla="*/ 738 w 832"/>
                <a:gd name="T33" fmla="*/ 277 h 709"/>
                <a:gd name="T34" fmla="*/ 764 w 832"/>
                <a:gd name="T35" fmla="*/ 331 h 709"/>
                <a:gd name="T36" fmla="*/ 762 w 832"/>
                <a:gd name="T37" fmla="*/ 359 h 709"/>
                <a:gd name="T38" fmla="*/ 778 w 832"/>
                <a:gd name="T39" fmla="*/ 389 h 709"/>
                <a:gd name="T40" fmla="*/ 826 w 832"/>
                <a:gd name="T41" fmla="*/ 437 h 709"/>
                <a:gd name="T42" fmla="*/ 816 w 832"/>
                <a:gd name="T43" fmla="*/ 453 h 709"/>
                <a:gd name="T44" fmla="*/ 822 w 832"/>
                <a:gd name="T45" fmla="*/ 501 h 709"/>
                <a:gd name="T46" fmla="*/ 774 w 832"/>
                <a:gd name="T47" fmla="*/ 555 h 709"/>
                <a:gd name="T48" fmla="*/ 742 w 832"/>
                <a:gd name="T49" fmla="*/ 635 h 709"/>
                <a:gd name="T50" fmla="*/ 766 w 832"/>
                <a:gd name="T51" fmla="*/ 681 h 709"/>
                <a:gd name="T52" fmla="*/ 738 w 832"/>
                <a:gd name="T53" fmla="*/ 689 h 709"/>
                <a:gd name="T54" fmla="*/ 682 w 832"/>
                <a:gd name="T55" fmla="*/ 661 h 709"/>
                <a:gd name="T56" fmla="*/ 610 w 832"/>
                <a:gd name="T57" fmla="*/ 661 h 709"/>
                <a:gd name="T58" fmla="*/ 578 w 832"/>
                <a:gd name="T59" fmla="*/ 669 h 709"/>
                <a:gd name="T60" fmla="*/ 532 w 832"/>
                <a:gd name="T61" fmla="*/ 703 h 709"/>
                <a:gd name="T62" fmla="*/ 484 w 832"/>
                <a:gd name="T63" fmla="*/ 677 h 709"/>
                <a:gd name="T64" fmla="*/ 448 w 832"/>
                <a:gd name="T65" fmla="*/ 689 h 709"/>
                <a:gd name="T66" fmla="*/ 420 w 832"/>
                <a:gd name="T67" fmla="*/ 677 h 709"/>
                <a:gd name="T68" fmla="*/ 396 w 832"/>
                <a:gd name="T69" fmla="*/ 643 h 709"/>
                <a:gd name="T70" fmla="*/ 366 w 832"/>
                <a:gd name="T71" fmla="*/ 623 h 709"/>
                <a:gd name="T72" fmla="*/ 320 w 832"/>
                <a:gd name="T73" fmla="*/ 613 h 709"/>
                <a:gd name="T74" fmla="*/ 320 w 832"/>
                <a:gd name="T75" fmla="*/ 601 h 709"/>
                <a:gd name="T76" fmla="*/ 290 w 832"/>
                <a:gd name="T77" fmla="*/ 593 h 709"/>
                <a:gd name="T78" fmla="*/ 250 w 832"/>
                <a:gd name="T79" fmla="*/ 577 h 709"/>
                <a:gd name="T80" fmla="*/ 230 w 832"/>
                <a:gd name="T81" fmla="*/ 621 h 709"/>
                <a:gd name="T82" fmla="*/ 206 w 832"/>
                <a:gd name="T83" fmla="*/ 593 h 709"/>
                <a:gd name="T84" fmla="*/ 200 w 832"/>
                <a:gd name="T85" fmla="*/ 551 h 709"/>
                <a:gd name="T86" fmla="*/ 170 w 832"/>
                <a:gd name="T87" fmla="*/ 553 h 709"/>
                <a:gd name="T88" fmla="*/ 110 w 832"/>
                <a:gd name="T89" fmla="*/ 531 h 709"/>
                <a:gd name="T90" fmla="*/ 80 w 832"/>
                <a:gd name="T91" fmla="*/ 515 h 709"/>
                <a:gd name="T92" fmla="*/ 62 w 832"/>
                <a:gd name="T93" fmla="*/ 455 h 709"/>
                <a:gd name="T94" fmla="*/ 58 w 832"/>
                <a:gd name="T95" fmla="*/ 403 h 709"/>
                <a:gd name="T96" fmla="*/ 42 w 832"/>
                <a:gd name="T97" fmla="*/ 355 h 709"/>
                <a:gd name="T98" fmla="*/ 46 w 832"/>
                <a:gd name="T99" fmla="*/ 321 h 709"/>
                <a:gd name="T100" fmla="*/ 0 w 832"/>
                <a:gd name="T101" fmla="*/ 273 h 709"/>
                <a:gd name="T102" fmla="*/ 22 w 832"/>
                <a:gd name="T103" fmla="*/ 225 h 7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2"/>
                <a:gd name="T157" fmla="*/ 0 h 709"/>
                <a:gd name="T158" fmla="*/ 832 w 832"/>
                <a:gd name="T159" fmla="*/ 709 h 7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2" h="709">
                  <a:moveTo>
                    <a:pt x="0" y="152"/>
                  </a:moveTo>
                  <a:lnTo>
                    <a:pt x="10" y="158"/>
                  </a:lnTo>
                  <a:lnTo>
                    <a:pt x="26" y="160"/>
                  </a:lnTo>
                  <a:lnTo>
                    <a:pt x="14" y="142"/>
                  </a:lnTo>
                  <a:lnTo>
                    <a:pt x="46" y="124"/>
                  </a:lnTo>
                  <a:lnTo>
                    <a:pt x="96" y="104"/>
                  </a:lnTo>
                  <a:lnTo>
                    <a:pt x="144" y="86"/>
                  </a:lnTo>
                  <a:lnTo>
                    <a:pt x="166" y="52"/>
                  </a:lnTo>
                  <a:lnTo>
                    <a:pt x="194" y="44"/>
                  </a:lnTo>
                  <a:lnTo>
                    <a:pt x="222" y="20"/>
                  </a:lnTo>
                  <a:lnTo>
                    <a:pt x="244" y="14"/>
                  </a:lnTo>
                  <a:lnTo>
                    <a:pt x="270" y="4"/>
                  </a:lnTo>
                  <a:lnTo>
                    <a:pt x="298" y="0"/>
                  </a:lnTo>
                  <a:lnTo>
                    <a:pt x="306" y="6"/>
                  </a:lnTo>
                  <a:lnTo>
                    <a:pt x="308" y="14"/>
                  </a:lnTo>
                  <a:lnTo>
                    <a:pt x="318" y="28"/>
                  </a:lnTo>
                  <a:lnTo>
                    <a:pt x="322" y="44"/>
                  </a:lnTo>
                  <a:lnTo>
                    <a:pt x="332" y="56"/>
                  </a:lnTo>
                  <a:lnTo>
                    <a:pt x="352" y="60"/>
                  </a:lnTo>
                  <a:lnTo>
                    <a:pt x="376" y="56"/>
                  </a:lnTo>
                  <a:lnTo>
                    <a:pt x="392" y="46"/>
                  </a:lnTo>
                  <a:lnTo>
                    <a:pt x="398" y="36"/>
                  </a:lnTo>
                  <a:lnTo>
                    <a:pt x="400" y="38"/>
                  </a:lnTo>
                  <a:lnTo>
                    <a:pt x="392" y="48"/>
                  </a:lnTo>
                  <a:lnTo>
                    <a:pt x="384" y="54"/>
                  </a:lnTo>
                  <a:lnTo>
                    <a:pt x="380" y="60"/>
                  </a:lnTo>
                  <a:lnTo>
                    <a:pt x="388" y="64"/>
                  </a:lnTo>
                  <a:lnTo>
                    <a:pt x="398" y="54"/>
                  </a:lnTo>
                  <a:lnTo>
                    <a:pt x="406" y="44"/>
                  </a:lnTo>
                  <a:lnTo>
                    <a:pt x="414" y="38"/>
                  </a:lnTo>
                  <a:lnTo>
                    <a:pt x="436" y="36"/>
                  </a:lnTo>
                  <a:lnTo>
                    <a:pt x="484" y="36"/>
                  </a:lnTo>
                  <a:lnTo>
                    <a:pt x="538" y="36"/>
                  </a:lnTo>
                  <a:lnTo>
                    <a:pt x="570" y="30"/>
                  </a:lnTo>
                  <a:lnTo>
                    <a:pt x="598" y="24"/>
                  </a:lnTo>
                  <a:lnTo>
                    <a:pt x="624" y="18"/>
                  </a:lnTo>
                  <a:lnTo>
                    <a:pt x="640" y="6"/>
                  </a:lnTo>
                  <a:lnTo>
                    <a:pt x="650" y="4"/>
                  </a:lnTo>
                  <a:lnTo>
                    <a:pt x="670" y="16"/>
                  </a:lnTo>
                  <a:lnTo>
                    <a:pt x="682" y="18"/>
                  </a:lnTo>
                  <a:lnTo>
                    <a:pt x="696" y="34"/>
                  </a:lnTo>
                  <a:lnTo>
                    <a:pt x="702" y="58"/>
                  </a:lnTo>
                  <a:lnTo>
                    <a:pt x="716" y="86"/>
                  </a:lnTo>
                  <a:lnTo>
                    <a:pt x="732" y="120"/>
                  </a:lnTo>
                  <a:lnTo>
                    <a:pt x="750" y="150"/>
                  </a:lnTo>
                  <a:lnTo>
                    <a:pt x="766" y="205"/>
                  </a:lnTo>
                  <a:lnTo>
                    <a:pt x="740" y="227"/>
                  </a:lnTo>
                  <a:lnTo>
                    <a:pt x="726" y="237"/>
                  </a:lnTo>
                  <a:lnTo>
                    <a:pt x="720" y="261"/>
                  </a:lnTo>
                  <a:lnTo>
                    <a:pt x="720" y="277"/>
                  </a:lnTo>
                  <a:lnTo>
                    <a:pt x="738" y="277"/>
                  </a:lnTo>
                  <a:lnTo>
                    <a:pt x="754" y="287"/>
                  </a:lnTo>
                  <a:lnTo>
                    <a:pt x="762" y="299"/>
                  </a:lnTo>
                  <a:lnTo>
                    <a:pt x="764" y="331"/>
                  </a:lnTo>
                  <a:lnTo>
                    <a:pt x="758" y="335"/>
                  </a:lnTo>
                  <a:lnTo>
                    <a:pt x="758" y="345"/>
                  </a:lnTo>
                  <a:lnTo>
                    <a:pt x="762" y="359"/>
                  </a:lnTo>
                  <a:lnTo>
                    <a:pt x="770" y="359"/>
                  </a:lnTo>
                  <a:lnTo>
                    <a:pt x="778" y="375"/>
                  </a:lnTo>
                  <a:lnTo>
                    <a:pt x="778" y="389"/>
                  </a:lnTo>
                  <a:lnTo>
                    <a:pt x="798" y="405"/>
                  </a:lnTo>
                  <a:lnTo>
                    <a:pt x="798" y="413"/>
                  </a:lnTo>
                  <a:lnTo>
                    <a:pt x="826" y="437"/>
                  </a:lnTo>
                  <a:lnTo>
                    <a:pt x="826" y="443"/>
                  </a:lnTo>
                  <a:lnTo>
                    <a:pt x="816" y="445"/>
                  </a:lnTo>
                  <a:lnTo>
                    <a:pt x="816" y="453"/>
                  </a:lnTo>
                  <a:lnTo>
                    <a:pt x="830" y="465"/>
                  </a:lnTo>
                  <a:lnTo>
                    <a:pt x="832" y="485"/>
                  </a:lnTo>
                  <a:lnTo>
                    <a:pt x="822" y="501"/>
                  </a:lnTo>
                  <a:lnTo>
                    <a:pt x="806" y="505"/>
                  </a:lnTo>
                  <a:lnTo>
                    <a:pt x="794" y="525"/>
                  </a:lnTo>
                  <a:lnTo>
                    <a:pt x="774" y="555"/>
                  </a:lnTo>
                  <a:lnTo>
                    <a:pt x="756" y="589"/>
                  </a:lnTo>
                  <a:lnTo>
                    <a:pt x="740" y="621"/>
                  </a:lnTo>
                  <a:lnTo>
                    <a:pt x="742" y="635"/>
                  </a:lnTo>
                  <a:lnTo>
                    <a:pt x="750" y="653"/>
                  </a:lnTo>
                  <a:lnTo>
                    <a:pt x="754" y="673"/>
                  </a:lnTo>
                  <a:lnTo>
                    <a:pt x="766" y="681"/>
                  </a:lnTo>
                  <a:lnTo>
                    <a:pt x="764" y="689"/>
                  </a:lnTo>
                  <a:lnTo>
                    <a:pt x="748" y="689"/>
                  </a:lnTo>
                  <a:lnTo>
                    <a:pt x="738" y="689"/>
                  </a:lnTo>
                  <a:lnTo>
                    <a:pt x="724" y="681"/>
                  </a:lnTo>
                  <a:lnTo>
                    <a:pt x="702" y="681"/>
                  </a:lnTo>
                  <a:lnTo>
                    <a:pt x="682" y="661"/>
                  </a:lnTo>
                  <a:lnTo>
                    <a:pt x="656" y="653"/>
                  </a:lnTo>
                  <a:lnTo>
                    <a:pt x="642" y="661"/>
                  </a:lnTo>
                  <a:lnTo>
                    <a:pt x="610" y="661"/>
                  </a:lnTo>
                  <a:lnTo>
                    <a:pt x="610" y="675"/>
                  </a:lnTo>
                  <a:lnTo>
                    <a:pt x="592" y="681"/>
                  </a:lnTo>
                  <a:lnTo>
                    <a:pt x="578" y="669"/>
                  </a:lnTo>
                  <a:lnTo>
                    <a:pt x="552" y="675"/>
                  </a:lnTo>
                  <a:lnTo>
                    <a:pt x="532" y="689"/>
                  </a:lnTo>
                  <a:lnTo>
                    <a:pt x="532" y="703"/>
                  </a:lnTo>
                  <a:lnTo>
                    <a:pt x="506" y="709"/>
                  </a:lnTo>
                  <a:lnTo>
                    <a:pt x="506" y="685"/>
                  </a:lnTo>
                  <a:lnTo>
                    <a:pt x="484" y="677"/>
                  </a:lnTo>
                  <a:lnTo>
                    <a:pt x="472" y="659"/>
                  </a:lnTo>
                  <a:lnTo>
                    <a:pt x="454" y="673"/>
                  </a:lnTo>
                  <a:lnTo>
                    <a:pt x="448" y="689"/>
                  </a:lnTo>
                  <a:lnTo>
                    <a:pt x="436" y="689"/>
                  </a:lnTo>
                  <a:lnTo>
                    <a:pt x="434" y="677"/>
                  </a:lnTo>
                  <a:lnTo>
                    <a:pt x="420" y="677"/>
                  </a:lnTo>
                  <a:lnTo>
                    <a:pt x="418" y="659"/>
                  </a:lnTo>
                  <a:lnTo>
                    <a:pt x="406" y="657"/>
                  </a:lnTo>
                  <a:lnTo>
                    <a:pt x="396" y="643"/>
                  </a:lnTo>
                  <a:lnTo>
                    <a:pt x="396" y="635"/>
                  </a:lnTo>
                  <a:lnTo>
                    <a:pt x="384" y="627"/>
                  </a:lnTo>
                  <a:lnTo>
                    <a:pt x="366" y="623"/>
                  </a:lnTo>
                  <a:lnTo>
                    <a:pt x="346" y="617"/>
                  </a:lnTo>
                  <a:lnTo>
                    <a:pt x="328" y="627"/>
                  </a:lnTo>
                  <a:lnTo>
                    <a:pt x="320" y="613"/>
                  </a:lnTo>
                  <a:lnTo>
                    <a:pt x="312" y="611"/>
                  </a:lnTo>
                  <a:lnTo>
                    <a:pt x="312" y="605"/>
                  </a:lnTo>
                  <a:lnTo>
                    <a:pt x="320" y="601"/>
                  </a:lnTo>
                  <a:lnTo>
                    <a:pt x="320" y="585"/>
                  </a:lnTo>
                  <a:lnTo>
                    <a:pt x="310" y="593"/>
                  </a:lnTo>
                  <a:lnTo>
                    <a:pt x="290" y="593"/>
                  </a:lnTo>
                  <a:lnTo>
                    <a:pt x="280" y="587"/>
                  </a:lnTo>
                  <a:lnTo>
                    <a:pt x="260" y="575"/>
                  </a:lnTo>
                  <a:lnTo>
                    <a:pt x="250" y="577"/>
                  </a:lnTo>
                  <a:lnTo>
                    <a:pt x="250" y="587"/>
                  </a:lnTo>
                  <a:lnTo>
                    <a:pt x="260" y="597"/>
                  </a:lnTo>
                  <a:lnTo>
                    <a:pt x="230" y="621"/>
                  </a:lnTo>
                  <a:lnTo>
                    <a:pt x="220" y="611"/>
                  </a:lnTo>
                  <a:lnTo>
                    <a:pt x="218" y="603"/>
                  </a:lnTo>
                  <a:lnTo>
                    <a:pt x="206" y="593"/>
                  </a:lnTo>
                  <a:lnTo>
                    <a:pt x="190" y="583"/>
                  </a:lnTo>
                  <a:lnTo>
                    <a:pt x="208" y="561"/>
                  </a:lnTo>
                  <a:lnTo>
                    <a:pt x="200" y="551"/>
                  </a:lnTo>
                  <a:lnTo>
                    <a:pt x="188" y="553"/>
                  </a:lnTo>
                  <a:lnTo>
                    <a:pt x="174" y="557"/>
                  </a:lnTo>
                  <a:lnTo>
                    <a:pt x="170" y="553"/>
                  </a:lnTo>
                  <a:lnTo>
                    <a:pt x="156" y="547"/>
                  </a:lnTo>
                  <a:lnTo>
                    <a:pt x="124" y="541"/>
                  </a:lnTo>
                  <a:lnTo>
                    <a:pt x="110" y="531"/>
                  </a:lnTo>
                  <a:lnTo>
                    <a:pt x="110" y="521"/>
                  </a:lnTo>
                  <a:lnTo>
                    <a:pt x="102" y="515"/>
                  </a:lnTo>
                  <a:lnTo>
                    <a:pt x="80" y="515"/>
                  </a:lnTo>
                  <a:lnTo>
                    <a:pt x="88" y="483"/>
                  </a:lnTo>
                  <a:lnTo>
                    <a:pt x="76" y="461"/>
                  </a:lnTo>
                  <a:lnTo>
                    <a:pt x="62" y="455"/>
                  </a:lnTo>
                  <a:lnTo>
                    <a:pt x="60" y="433"/>
                  </a:lnTo>
                  <a:lnTo>
                    <a:pt x="48" y="417"/>
                  </a:lnTo>
                  <a:lnTo>
                    <a:pt x="58" y="403"/>
                  </a:lnTo>
                  <a:lnTo>
                    <a:pt x="54" y="373"/>
                  </a:lnTo>
                  <a:lnTo>
                    <a:pt x="52" y="361"/>
                  </a:lnTo>
                  <a:lnTo>
                    <a:pt x="42" y="355"/>
                  </a:lnTo>
                  <a:lnTo>
                    <a:pt x="40" y="341"/>
                  </a:lnTo>
                  <a:lnTo>
                    <a:pt x="46" y="333"/>
                  </a:lnTo>
                  <a:lnTo>
                    <a:pt x="46" y="321"/>
                  </a:lnTo>
                  <a:lnTo>
                    <a:pt x="24" y="305"/>
                  </a:lnTo>
                  <a:lnTo>
                    <a:pt x="6" y="287"/>
                  </a:lnTo>
                  <a:lnTo>
                    <a:pt x="0" y="273"/>
                  </a:lnTo>
                  <a:lnTo>
                    <a:pt x="18" y="259"/>
                  </a:lnTo>
                  <a:lnTo>
                    <a:pt x="18" y="247"/>
                  </a:lnTo>
                  <a:lnTo>
                    <a:pt x="22" y="225"/>
                  </a:lnTo>
                  <a:lnTo>
                    <a:pt x="4" y="169"/>
                  </a:lnTo>
                  <a:lnTo>
                    <a:pt x="0" y="152"/>
                  </a:lnTo>
                  <a:close/>
                </a:path>
              </a:pathLst>
            </a:custGeom>
            <a:solidFill>
              <a:schemeClr val="accent1"/>
            </a:solidFill>
            <a:ln w="6350">
              <a:solidFill>
                <a:srgbClr val="FFFFFF"/>
              </a:solidFill>
              <a:prstDash val="solid"/>
              <a:round/>
              <a:headEnd/>
              <a:tailEnd/>
            </a:ln>
          </p:spPr>
          <p:txBody>
            <a:bodyPr/>
            <a:lstStyle/>
            <a:p>
              <a:endParaRPr lang="en-US" dirty="0"/>
            </a:p>
          </p:txBody>
        </p:sp>
        <p:sp>
          <p:nvSpPr>
            <p:cNvPr id="41" name="Freeform 322"/>
            <p:cNvSpPr>
              <a:spLocks/>
            </p:cNvSpPr>
            <p:nvPr/>
          </p:nvSpPr>
          <p:spPr bwMode="auto">
            <a:xfrm>
              <a:off x="8577263" y="2471738"/>
              <a:ext cx="333375" cy="439737"/>
            </a:xfrm>
            <a:custGeom>
              <a:avLst/>
              <a:gdLst>
                <a:gd name="T0" fmla="*/ 140 w 745"/>
                <a:gd name="T1" fmla="*/ 847 h 987"/>
                <a:gd name="T2" fmla="*/ 120 w 745"/>
                <a:gd name="T3" fmla="*/ 745 h 987"/>
                <a:gd name="T4" fmla="*/ 64 w 745"/>
                <a:gd name="T5" fmla="*/ 739 h 987"/>
                <a:gd name="T6" fmla="*/ 34 w 745"/>
                <a:gd name="T7" fmla="*/ 675 h 987"/>
                <a:gd name="T8" fmla="*/ 12 w 745"/>
                <a:gd name="T9" fmla="*/ 633 h 987"/>
                <a:gd name="T10" fmla="*/ 24 w 745"/>
                <a:gd name="T11" fmla="*/ 549 h 987"/>
                <a:gd name="T12" fmla="*/ 20 w 745"/>
                <a:gd name="T13" fmla="*/ 483 h 987"/>
                <a:gd name="T14" fmla="*/ 14 w 745"/>
                <a:gd name="T15" fmla="*/ 391 h 987"/>
                <a:gd name="T16" fmla="*/ 72 w 745"/>
                <a:gd name="T17" fmla="*/ 365 h 987"/>
                <a:gd name="T18" fmla="*/ 80 w 745"/>
                <a:gd name="T19" fmla="*/ 291 h 987"/>
                <a:gd name="T20" fmla="*/ 124 w 745"/>
                <a:gd name="T21" fmla="*/ 211 h 987"/>
                <a:gd name="T22" fmla="*/ 110 w 745"/>
                <a:gd name="T23" fmla="*/ 177 h 987"/>
                <a:gd name="T24" fmla="*/ 162 w 745"/>
                <a:gd name="T25" fmla="*/ 157 h 987"/>
                <a:gd name="T26" fmla="*/ 194 w 745"/>
                <a:gd name="T27" fmla="*/ 197 h 987"/>
                <a:gd name="T28" fmla="*/ 208 w 745"/>
                <a:gd name="T29" fmla="*/ 173 h 987"/>
                <a:gd name="T30" fmla="*/ 226 w 745"/>
                <a:gd name="T31" fmla="*/ 138 h 987"/>
                <a:gd name="T32" fmla="*/ 260 w 745"/>
                <a:gd name="T33" fmla="*/ 142 h 987"/>
                <a:gd name="T34" fmla="*/ 248 w 745"/>
                <a:gd name="T35" fmla="*/ 124 h 987"/>
                <a:gd name="T36" fmla="*/ 246 w 745"/>
                <a:gd name="T37" fmla="*/ 100 h 987"/>
                <a:gd name="T38" fmla="*/ 252 w 745"/>
                <a:gd name="T39" fmla="*/ 68 h 987"/>
                <a:gd name="T40" fmla="*/ 230 w 745"/>
                <a:gd name="T41" fmla="*/ 8 h 987"/>
                <a:gd name="T42" fmla="*/ 293 w 745"/>
                <a:gd name="T43" fmla="*/ 16 h 987"/>
                <a:gd name="T44" fmla="*/ 335 w 745"/>
                <a:gd name="T45" fmla="*/ 32 h 987"/>
                <a:gd name="T46" fmla="*/ 367 w 745"/>
                <a:gd name="T47" fmla="*/ 66 h 987"/>
                <a:gd name="T48" fmla="*/ 413 w 745"/>
                <a:gd name="T49" fmla="*/ 56 h 987"/>
                <a:gd name="T50" fmla="*/ 429 w 745"/>
                <a:gd name="T51" fmla="*/ 70 h 987"/>
                <a:gd name="T52" fmla="*/ 397 w 745"/>
                <a:gd name="T53" fmla="*/ 120 h 987"/>
                <a:gd name="T54" fmla="*/ 455 w 745"/>
                <a:gd name="T55" fmla="*/ 108 h 987"/>
                <a:gd name="T56" fmla="*/ 525 w 745"/>
                <a:gd name="T57" fmla="*/ 58 h 987"/>
                <a:gd name="T58" fmla="*/ 587 w 745"/>
                <a:gd name="T59" fmla="*/ 86 h 987"/>
                <a:gd name="T60" fmla="*/ 629 w 745"/>
                <a:gd name="T61" fmla="*/ 110 h 987"/>
                <a:gd name="T62" fmla="*/ 661 w 745"/>
                <a:gd name="T63" fmla="*/ 145 h 987"/>
                <a:gd name="T64" fmla="*/ 657 w 745"/>
                <a:gd name="T65" fmla="*/ 249 h 987"/>
                <a:gd name="T66" fmla="*/ 697 w 745"/>
                <a:gd name="T67" fmla="*/ 317 h 987"/>
                <a:gd name="T68" fmla="*/ 705 w 745"/>
                <a:gd name="T69" fmla="*/ 393 h 987"/>
                <a:gd name="T70" fmla="*/ 741 w 745"/>
                <a:gd name="T71" fmla="*/ 475 h 987"/>
                <a:gd name="T72" fmla="*/ 713 w 745"/>
                <a:gd name="T73" fmla="*/ 511 h 987"/>
                <a:gd name="T74" fmla="*/ 687 w 745"/>
                <a:gd name="T75" fmla="*/ 513 h 987"/>
                <a:gd name="T76" fmla="*/ 621 w 745"/>
                <a:gd name="T77" fmla="*/ 551 h 987"/>
                <a:gd name="T78" fmla="*/ 547 w 745"/>
                <a:gd name="T79" fmla="*/ 581 h 987"/>
                <a:gd name="T80" fmla="*/ 515 w 745"/>
                <a:gd name="T81" fmla="*/ 605 h 987"/>
                <a:gd name="T82" fmla="*/ 545 w 745"/>
                <a:gd name="T83" fmla="*/ 655 h 987"/>
                <a:gd name="T84" fmla="*/ 587 w 745"/>
                <a:gd name="T85" fmla="*/ 719 h 987"/>
                <a:gd name="T86" fmla="*/ 625 w 745"/>
                <a:gd name="T87" fmla="*/ 757 h 987"/>
                <a:gd name="T88" fmla="*/ 661 w 745"/>
                <a:gd name="T89" fmla="*/ 811 h 987"/>
                <a:gd name="T90" fmla="*/ 575 w 745"/>
                <a:gd name="T91" fmla="*/ 873 h 987"/>
                <a:gd name="T92" fmla="*/ 609 w 745"/>
                <a:gd name="T93" fmla="*/ 933 h 987"/>
                <a:gd name="T94" fmla="*/ 573 w 745"/>
                <a:gd name="T95" fmla="*/ 929 h 987"/>
                <a:gd name="T96" fmla="*/ 481 w 745"/>
                <a:gd name="T97" fmla="*/ 945 h 987"/>
                <a:gd name="T98" fmla="*/ 375 w 745"/>
                <a:gd name="T99" fmla="*/ 973 h 987"/>
                <a:gd name="T100" fmla="*/ 319 w 745"/>
                <a:gd name="T101" fmla="*/ 949 h 987"/>
                <a:gd name="T102" fmla="*/ 240 w 745"/>
                <a:gd name="T103" fmla="*/ 939 h 987"/>
                <a:gd name="T104" fmla="*/ 198 w 745"/>
                <a:gd name="T105" fmla="*/ 949 h 987"/>
                <a:gd name="T106" fmla="*/ 122 w 745"/>
                <a:gd name="T107" fmla="*/ 939 h 9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5"/>
                <a:gd name="T163" fmla="*/ 0 h 987"/>
                <a:gd name="T164" fmla="*/ 745 w 745"/>
                <a:gd name="T165" fmla="*/ 987 h 9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5" h="987">
                  <a:moveTo>
                    <a:pt x="122" y="939"/>
                  </a:moveTo>
                  <a:lnTo>
                    <a:pt x="120" y="911"/>
                  </a:lnTo>
                  <a:lnTo>
                    <a:pt x="130" y="893"/>
                  </a:lnTo>
                  <a:lnTo>
                    <a:pt x="124" y="879"/>
                  </a:lnTo>
                  <a:lnTo>
                    <a:pt x="140" y="847"/>
                  </a:lnTo>
                  <a:lnTo>
                    <a:pt x="146" y="813"/>
                  </a:lnTo>
                  <a:lnTo>
                    <a:pt x="184" y="769"/>
                  </a:lnTo>
                  <a:lnTo>
                    <a:pt x="160" y="757"/>
                  </a:lnTo>
                  <a:lnTo>
                    <a:pt x="132" y="757"/>
                  </a:lnTo>
                  <a:lnTo>
                    <a:pt x="120" y="745"/>
                  </a:lnTo>
                  <a:lnTo>
                    <a:pt x="100" y="749"/>
                  </a:lnTo>
                  <a:lnTo>
                    <a:pt x="82" y="745"/>
                  </a:lnTo>
                  <a:lnTo>
                    <a:pt x="82" y="737"/>
                  </a:lnTo>
                  <a:lnTo>
                    <a:pt x="68" y="733"/>
                  </a:lnTo>
                  <a:lnTo>
                    <a:pt x="64" y="739"/>
                  </a:lnTo>
                  <a:lnTo>
                    <a:pt x="46" y="719"/>
                  </a:lnTo>
                  <a:lnTo>
                    <a:pt x="44" y="703"/>
                  </a:lnTo>
                  <a:lnTo>
                    <a:pt x="28" y="695"/>
                  </a:lnTo>
                  <a:lnTo>
                    <a:pt x="28" y="683"/>
                  </a:lnTo>
                  <a:lnTo>
                    <a:pt x="34" y="675"/>
                  </a:lnTo>
                  <a:lnTo>
                    <a:pt x="44" y="665"/>
                  </a:lnTo>
                  <a:lnTo>
                    <a:pt x="42" y="657"/>
                  </a:lnTo>
                  <a:lnTo>
                    <a:pt x="32" y="653"/>
                  </a:lnTo>
                  <a:lnTo>
                    <a:pt x="22" y="645"/>
                  </a:lnTo>
                  <a:lnTo>
                    <a:pt x="12" y="633"/>
                  </a:lnTo>
                  <a:lnTo>
                    <a:pt x="14" y="609"/>
                  </a:lnTo>
                  <a:lnTo>
                    <a:pt x="34" y="591"/>
                  </a:lnTo>
                  <a:lnTo>
                    <a:pt x="36" y="569"/>
                  </a:lnTo>
                  <a:lnTo>
                    <a:pt x="20" y="563"/>
                  </a:lnTo>
                  <a:lnTo>
                    <a:pt x="24" y="549"/>
                  </a:lnTo>
                  <a:lnTo>
                    <a:pt x="8" y="529"/>
                  </a:lnTo>
                  <a:lnTo>
                    <a:pt x="12" y="513"/>
                  </a:lnTo>
                  <a:lnTo>
                    <a:pt x="4" y="503"/>
                  </a:lnTo>
                  <a:lnTo>
                    <a:pt x="0" y="495"/>
                  </a:lnTo>
                  <a:lnTo>
                    <a:pt x="20" y="483"/>
                  </a:lnTo>
                  <a:lnTo>
                    <a:pt x="16" y="471"/>
                  </a:lnTo>
                  <a:lnTo>
                    <a:pt x="28" y="457"/>
                  </a:lnTo>
                  <a:lnTo>
                    <a:pt x="28" y="431"/>
                  </a:lnTo>
                  <a:lnTo>
                    <a:pt x="18" y="419"/>
                  </a:lnTo>
                  <a:lnTo>
                    <a:pt x="14" y="391"/>
                  </a:lnTo>
                  <a:lnTo>
                    <a:pt x="26" y="387"/>
                  </a:lnTo>
                  <a:lnTo>
                    <a:pt x="58" y="389"/>
                  </a:lnTo>
                  <a:lnTo>
                    <a:pt x="76" y="387"/>
                  </a:lnTo>
                  <a:lnTo>
                    <a:pt x="82" y="379"/>
                  </a:lnTo>
                  <a:lnTo>
                    <a:pt x="72" y="365"/>
                  </a:lnTo>
                  <a:lnTo>
                    <a:pt x="84" y="361"/>
                  </a:lnTo>
                  <a:lnTo>
                    <a:pt x="96" y="343"/>
                  </a:lnTo>
                  <a:lnTo>
                    <a:pt x="100" y="323"/>
                  </a:lnTo>
                  <a:lnTo>
                    <a:pt x="74" y="313"/>
                  </a:lnTo>
                  <a:lnTo>
                    <a:pt x="80" y="291"/>
                  </a:lnTo>
                  <a:lnTo>
                    <a:pt x="102" y="291"/>
                  </a:lnTo>
                  <a:lnTo>
                    <a:pt x="104" y="269"/>
                  </a:lnTo>
                  <a:lnTo>
                    <a:pt x="116" y="253"/>
                  </a:lnTo>
                  <a:lnTo>
                    <a:pt x="116" y="217"/>
                  </a:lnTo>
                  <a:lnTo>
                    <a:pt x="124" y="211"/>
                  </a:lnTo>
                  <a:lnTo>
                    <a:pt x="120" y="205"/>
                  </a:lnTo>
                  <a:lnTo>
                    <a:pt x="114" y="205"/>
                  </a:lnTo>
                  <a:lnTo>
                    <a:pt x="106" y="201"/>
                  </a:lnTo>
                  <a:lnTo>
                    <a:pt x="106" y="189"/>
                  </a:lnTo>
                  <a:lnTo>
                    <a:pt x="110" y="177"/>
                  </a:lnTo>
                  <a:lnTo>
                    <a:pt x="116" y="167"/>
                  </a:lnTo>
                  <a:lnTo>
                    <a:pt x="124" y="159"/>
                  </a:lnTo>
                  <a:lnTo>
                    <a:pt x="132" y="159"/>
                  </a:lnTo>
                  <a:lnTo>
                    <a:pt x="150" y="159"/>
                  </a:lnTo>
                  <a:lnTo>
                    <a:pt x="162" y="157"/>
                  </a:lnTo>
                  <a:lnTo>
                    <a:pt x="182" y="159"/>
                  </a:lnTo>
                  <a:lnTo>
                    <a:pt x="186" y="167"/>
                  </a:lnTo>
                  <a:lnTo>
                    <a:pt x="190" y="179"/>
                  </a:lnTo>
                  <a:lnTo>
                    <a:pt x="184" y="191"/>
                  </a:lnTo>
                  <a:lnTo>
                    <a:pt x="194" y="197"/>
                  </a:lnTo>
                  <a:lnTo>
                    <a:pt x="202" y="193"/>
                  </a:lnTo>
                  <a:lnTo>
                    <a:pt x="202" y="183"/>
                  </a:lnTo>
                  <a:lnTo>
                    <a:pt x="198" y="177"/>
                  </a:lnTo>
                  <a:lnTo>
                    <a:pt x="202" y="171"/>
                  </a:lnTo>
                  <a:lnTo>
                    <a:pt x="208" y="173"/>
                  </a:lnTo>
                  <a:lnTo>
                    <a:pt x="214" y="181"/>
                  </a:lnTo>
                  <a:lnTo>
                    <a:pt x="224" y="183"/>
                  </a:lnTo>
                  <a:lnTo>
                    <a:pt x="220" y="163"/>
                  </a:lnTo>
                  <a:lnTo>
                    <a:pt x="220" y="153"/>
                  </a:lnTo>
                  <a:lnTo>
                    <a:pt x="226" y="138"/>
                  </a:lnTo>
                  <a:lnTo>
                    <a:pt x="232" y="134"/>
                  </a:lnTo>
                  <a:lnTo>
                    <a:pt x="240" y="140"/>
                  </a:lnTo>
                  <a:lnTo>
                    <a:pt x="246" y="145"/>
                  </a:lnTo>
                  <a:lnTo>
                    <a:pt x="256" y="147"/>
                  </a:lnTo>
                  <a:lnTo>
                    <a:pt x="260" y="142"/>
                  </a:lnTo>
                  <a:lnTo>
                    <a:pt x="262" y="140"/>
                  </a:lnTo>
                  <a:lnTo>
                    <a:pt x="262" y="138"/>
                  </a:lnTo>
                  <a:lnTo>
                    <a:pt x="258" y="134"/>
                  </a:lnTo>
                  <a:lnTo>
                    <a:pt x="254" y="130"/>
                  </a:lnTo>
                  <a:lnTo>
                    <a:pt x="248" y="124"/>
                  </a:lnTo>
                  <a:lnTo>
                    <a:pt x="248" y="118"/>
                  </a:lnTo>
                  <a:lnTo>
                    <a:pt x="254" y="116"/>
                  </a:lnTo>
                  <a:lnTo>
                    <a:pt x="258" y="114"/>
                  </a:lnTo>
                  <a:lnTo>
                    <a:pt x="258" y="104"/>
                  </a:lnTo>
                  <a:lnTo>
                    <a:pt x="246" y="100"/>
                  </a:lnTo>
                  <a:lnTo>
                    <a:pt x="246" y="86"/>
                  </a:lnTo>
                  <a:lnTo>
                    <a:pt x="228" y="82"/>
                  </a:lnTo>
                  <a:lnTo>
                    <a:pt x="230" y="72"/>
                  </a:lnTo>
                  <a:lnTo>
                    <a:pt x="236" y="66"/>
                  </a:lnTo>
                  <a:lnTo>
                    <a:pt x="252" y="68"/>
                  </a:lnTo>
                  <a:lnTo>
                    <a:pt x="256" y="54"/>
                  </a:lnTo>
                  <a:lnTo>
                    <a:pt x="250" y="40"/>
                  </a:lnTo>
                  <a:lnTo>
                    <a:pt x="240" y="28"/>
                  </a:lnTo>
                  <a:lnTo>
                    <a:pt x="232" y="18"/>
                  </a:lnTo>
                  <a:lnTo>
                    <a:pt x="230" y="8"/>
                  </a:lnTo>
                  <a:lnTo>
                    <a:pt x="232" y="0"/>
                  </a:lnTo>
                  <a:lnTo>
                    <a:pt x="254" y="2"/>
                  </a:lnTo>
                  <a:lnTo>
                    <a:pt x="268" y="8"/>
                  </a:lnTo>
                  <a:lnTo>
                    <a:pt x="278" y="16"/>
                  </a:lnTo>
                  <a:lnTo>
                    <a:pt x="293" y="16"/>
                  </a:lnTo>
                  <a:lnTo>
                    <a:pt x="301" y="2"/>
                  </a:lnTo>
                  <a:lnTo>
                    <a:pt x="313" y="14"/>
                  </a:lnTo>
                  <a:lnTo>
                    <a:pt x="327" y="16"/>
                  </a:lnTo>
                  <a:lnTo>
                    <a:pt x="333" y="20"/>
                  </a:lnTo>
                  <a:lnTo>
                    <a:pt x="335" y="32"/>
                  </a:lnTo>
                  <a:lnTo>
                    <a:pt x="337" y="52"/>
                  </a:lnTo>
                  <a:lnTo>
                    <a:pt x="335" y="58"/>
                  </a:lnTo>
                  <a:lnTo>
                    <a:pt x="347" y="60"/>
                  </a:lnTo>
                  <a:lnTo>
                    <a:pt x="353" y="68"/>
                  </a:lnTo>
                  <a:lnTo>
                    <a:pt x="367" y="66"/>
                  </a:lnTo>
                  <a:lnTo>
                    <a:pt x="385" y="80"/>
                  </a:lnTo>
                  <a:lnTo>
                    <a:pt x="403" y="74"/>
                  </a:lnTo>
                  <a:lnTo>
                    <a:pt x="417" y="66"/>
                  </a:lnTo>
                  <a:lnTo>
                    <a:pt x="413" y="62"/>
                  </a:lnTo>
                  <a:lnTo>
                    <a:pt x="413" y="56"/>
                  </a:lnTo>
                  <a:lnTo>
                    <a:pt x="419" y="52"/>
                  </a:lnTo>
                  <a:lnTo>
                    <a:pt x="425" y="54"/>
                  </a:lnTo>
                  <a:lnTo>
                    <a:pt x="431" y="58"/>
                  </a:lnTo>
                  <a:lnTo>
                    <a:pt x="431" y="66"/>
                  </a:lnTo>
                  <a:lnTo>
                    <a:pt x="429" y="70"/>
                  </a:lnTo>
                  <a:lnTo>
                    <a:pt x="419" y="68"/>
                  </a:lnTo>
                  <a:lnTo>
                    <a:pt x="415" y="94"/>
                  </a:lnTo>
                  <a:lnTo>
                    <a:pt x="405" y="106"/>
                  </a:lnTo>
                  <a:lnTo>
                    <a:pt x="393" y="110"/>
                  </a:lnTo>
                  <a:lnTo>
                    <a:pt x="397" y="120"/>
                  </a:lnTo>
                  <a:lnTo>
                    <a:pt x="405" y="126"/>
                  </a:lnTo>
                  <a:lnTo>
                    <a:pt x="423" y="122"/>
                  </a:lnTo>
                  <a:lnTo>
                    <a:pt x="433" y="128"/>
                  </a:lnTo>
                  <a:lnTo>
                    <a:pt x="447" y="128"/>
                  </a:lnTo>
                  <a:lnTo>
                    <a:pt x="455" y="108"/>
                  </a:lnTo>
                  <a:lnTo>
                    <a:pt x="465" y="98"/>
                  </a:lnTo>
                  <a:lnTo>
                    <a:pt x="491" y="96"/>
                  </a:lnTo>
                  <a:lnTo>
                    <a:pt x="511" y="82"/>
                  </a:lnTo>
                  <a:lnTo>
                    <a:pt x="519" y="68"/>
                  </a:lnTo>
                  <a:lnTo>
                    <a:pt x="525" y="58"/>
                  </a:lnTo>
                  <a:lnTo>
                    <a:pt x="543" y="60"/>
                  </a:lnTo>
                  <a:lnTo>
                    <a:pt x="559" y="66"/>
                  </a:lnTo>
                  <a:lnTo>
                    <a:pt x="569" y="70"/>
                  </a:lnTo>
                  <a:lnTo>
                    <a:pt x="573" y="80"/>
                  </a:lnTo>
                  <a:lnTo>
                    <a:pt x="587" y="86"/>
                  </a:lnTo>
                  <a:lnTo>
                    <a:pt x="589" y="94"/>
                  </a:lnTo>
                  <a:lnTo>
                    <a:pt x="599" y="102"/>
                  </a:lnTo>
                  <a:lnTo>
                    <a:pt x="619" y="90"/>
                  </a:lnTo>
                  <a:lnTo>
                    <a:pt x="625" y="96"/>
                  </a:lnTo>
                  <a:lnTo>
                    <a:pt x="629" y="110"/>
                  </a:lnTo>
                  <a:lnTo>
                    <a:pt x="629" y="118"/>
                  </a:lnTo>
                  <a:lnTo>
                    <a:pt x="643" y="118"/>
                  </a:lnTo>
                  <a:lnTo>
                    <a:pt x="651" y="116"/>
                  </a:lnTo>
                  <a:lnTo>
                    <a:pt x="657" y="128"/>
                  </a:lnTo>
                  <a:lnTo>
                    <a:pt x="661" y="145"/>
                  </a:lnTo>
                  <a:lnTo>
                    <a:pt x="667" y="163"/>
                  </a:lnTo>
                  <a:lnTo>
                    <a:pt x="679" y="201"/>
                  </a:lnTo>
                  <a:lnTo>
                    <a:pt x="675" y="225"/>
                  </a:lnTo>
                  <a:lnTo>
                    <a:pt x="675" y="235"/>
                  </a:lnTo>
                  <a:lnTo>
                    <a:pt x="657" y="249"/>
                  </a:lnTo>
                  <a:lnTo>
                    <a:pt x="663" y="263"/>
                  </a:lnTo>
                  <a:lnTo>
                    <a:pt x="681" y="281"/>
                  </a:lnTo>
                  <a:lnTo>
                    <a:pt x="703" y="297"/>
                  </a:lnTo>
                  <a:lnTo>
                    <a:pt x="703" y="309"/>
                  </a:lnTo>
                  <a:lnTo>
                    <a:pt x="697" y="317"/>
                  </a:lnTo>
                  <a:lnTo>
                    <a:pt x="699" y="331"/>
                  </a:lnTo>
                  <a:lnTo>
                    <a:pt x="709" y="337"/>
                  </a:lnTo>
                  <a:lnTo>
                    <a:pt x="711" y="359"/>
                  </a:lnTo>
                  <a:lnTo>
                    <a:pt x="715" y="379"/>
                  </a:lnTo>
                  <a:lnTo>
                    <a:pt x="705" y="393"/>
                  </a:lnTo>
                  <a:lnTo>
                    <a:pt x="717" y="409"/>
                  </a:lnTo>
                  <a:lnTo>
                    <a:pt x="719" y="431"/>
                  </a:lnTo>
                  <a:lnTo>
                    <a:pt x="733" y="437"/>
                  </a:lnTo>
                  <a:lnTo>
                    <a:pt x="745" y="459"/>
                  </a:lnTo>
                  <a:lnTo>
                    <a:pt x="741" y="475"/>
                  </a:lnTo>
                  <a:lnTo>
                    <a:pt x="737" y="489"/>
                  </a:lnTo>
                  <a:lnTo>
                    <a:pt x="735" y="503"/>
                  </a:lnTo>
                  <a:lnTo>
                    <a:pt x="727" y="517"/>
                  </a:lnTo>
                  <a:lnTo>
                    <a:pt x="719" y="519"/>
                  </a:lnTo>
                  <a:lnTo>
                    <a:pt x="713" y="511"/>
                  </a:lnTo>
                  <a:lnTo>
                    <a:pt x="707" y="497"/>
                  </a:lnTo>
                  <a:lnTo>
                    <a:pt x="701" y="491"/>
                  </a:lnTo>
                  <a:lnTo>
                    <a:pt x="683" y="495"/>
                  </a:lnTo>
                  <a:lnTo>
                    <a:pt x="693" y="507"/>
                  </a:lnTo>
                  <a:lnTo>
                    <a:pt x="687" y="513"/>
                  </a:lnTo>
                  <a:lnTo>
                    <a:pt x="673" y="523"/>
                  </a:lnTo>
                  <a:lnTo>
                    <a:pt x="657" y="525"/>
                  </a:lnTo>
                  <a:lnTo>
                    <a:pt x="651" y="535"/>
                  </a:lnTo>
                  <a:lnTo>
                    <a:pt x="633" y="535"/>
                  </a:lnTo>
                  <a:lnTo>
                    <a:pt x="621" y="551"/>
                  </a:lnTo>
                  <a:lnTo>
                    <a:pt x="605" y="551"/>
                  </a:lnTo>
                  <a:lnTo>
                    <a:pt x="593" y="565"/>
                  </a:lnTo>
                  <a:lnTo>
                    <a:pt x="581" y="577"/>
                  </a:lnTo>
                  <a:lnTo>
                    <a:pt x="563" y="575"/>
                  </a:lnTo>
                  <a:lnTo>
                    <a:pt x="547" y="581"/>
                  </a:lnTo>
                  <a:lnTo>
                    <a:pt x="537" y="591"/>
                  </a:lnTo>
                  <a:lnTo>
                    <a:pt x="529" y="609"/>
                  </a:lnTo>
                  <a:lnTo>
                    <a:pt x="521" y="595"/>
                  </a:lnTo>
                  <a:lnTo>
                    <a:pt x="511" y="595"/>
                  </a:lnTo>
                  <a:lnTo>
                    <a:pt x="515" y="605"/>
                  </a:lnTo>
                  <a:lnTo>
                    <a:pt x="517" y="619"/>
                  </a:lnTo>
                  <a:lnTo>
                    <a:pt x="521" y="625"/>
                  </a:lnTo>
                  <a:lnTo>
                    <a:pt x="529" y="633"/>
                  </a:lnTo>
                  <a:lnTo>
                    <a:pt x="543" y="639"/>
                  </a:lnTo>
                  <a:lnTo>
                    <a:pt x="545" y="655"/>
                  </a:lnTo>
                  <a:lnTo>
                    <a:pt x="539" y="667"/>
                  </a:lnTo>
                  <a:lnTo>
                    <a:pt x="549" y="677"/>
                  </a:lnTo>
                  <a:lnTo>
                    <a:pt x="553" y="693"/>
                  </a:lnTo>
                  <a:lnTo>
                    <a:pt x="573" y="719"/>
                  </a:lnTo>
                  <a:lnTo>
                    <a:pt x="587" y="719"/>
                  </a:lnTo>
                  <a:lnTo>
                    <a:pt x="603" y="735"/>
                  </a:lnTo>
                  <a:lnTo>
                    <a:pt x="609" y="745"/>
                  </a:lnTo>
                  <a:lnTo>
                    <a:pt x="615" y="747"/>
                  </a:lnTo>
                  <a:lnTo>
                    <a:pt x="625" y="753"/>
                  </a:lnTo>
                  <a:lnTo>
                    <a:pt x="625" y="757"/>
                  </a:lnTo>
                  <a:lnTo>
                    <a:pt x="625" y="761"/>
                  </a:lnTo>
                  <a:lnTo>
                    <a:pt x="643" y="763"/>
                  </a:lnTo>
                  <a:lnTo>
                    <a:pt x="657" y="773"/>
                  </a:lnTo>
                  <a:lnTo>
                    <a:pt x="663" y="785"/>
                  </a:lnTo>
                  <a:lnTo>
                    <a:pt x="661" y="811"/>
                  </a:lnTo>
                  <a:lnTo>
                    <a:pt x="631" y="811"/>
                  </a:lnTo>
                  <a:lnTo>
                    <a:pt x="633" y="835"/>
                  </a:lnTo>
                  <a:lnTo>
                    <a:pt x="625" y="847"/>
                  </a:lnTo>
                  <a:lnTo>
                    <a:pt x="605" y="849"/>
                  </a:lnTo>
                  <a:lnTo>
                    <a:pt x="575" y="873"/>
                  </a:lnTo>
                  <a:lnTo>
                    <a:pt x="599" y="907"/>
                  </a:lnTo>
                  <a:lnTo>
                    <a:pt x="595" y="919"/>
                  </a:lnTo>
                  <a:lnTo>
                    <a:pt x="595" y="925"/>
                  </a:lnTo>
                  <a:lnTo>
                    <a:pt x="603" y="925"/>
                  </a:lnTo>
                  <a:lnTo>
                    <a:pt x="609" y="933"/>
                  </a:lnTo>
                  <a:lnTo>
                    <a:pt x="607" y="943"/>
                  </a:lnTo>
                  <a:lnTo>
                    <a:pt x="597" y="957"/>
                  </a:lnTo>
                  <a:lnTo>
                    <a:pt x="583" y="947"/>
                  </a:lnTo>
                  <a:lnTo>
                    <a:pt x="583" y="937"/>
                  </a:lnTo>
                  <a:lnTo>
                    <a:pt x="573" y="929"/>
                  </a:lnTo>
                  <a:lnTo>
                    <a:pt x="555" y="939"/>
                  </a:lnTo>
                  <a:lnTo>
                    <a:pt x="551" y="929"/>
                  </a:lnTo>
                  <a:lnTo>
                    <a:pt x="529" y="929"/>
                  </a:lnTo>
                  <a:lnTo>
                    <a:pt x="527" y="943"/>
                  </a:lnTo>
                  <a:lnTo>
                    <a:pt x="481" y="945"/>
                  </a:lnTo>
                  <a:lnTo>
                    <a:pt x="461" y="959"/>
                  </a:lnTo>
                  <a:lnTo>
                    <a:pt x="433" y="973"/>
                  </a:lnTo>
                  <a:lnTo>
                    <a:pt x="413" y="953"/>
                  </a:lnTo>
                  <a:lnTo>
                    <a:pt x="377" y="951"/>
                  </a:lnTo>
                  <a:lnTo>
                    <a:pt x="375" y="973"/>
                  </a:lnTo>
                  <a:lnTo>
                    <a:pt x="357" y="987"/>
                  </a:lnTo>
                  <a:lnTo>
                    <a:pt x="353" y="979"/>
                  </a:lnTo>
                  <a:lnTo>
                    <a:pt x="345" y="975"/>
                  </a:lnTo>
                  <a:lnTo>
                    <a:pt x="343" y="963"/>
                  </a:lnTo>
                  <a:lnTo>
                    <a:pt x="319" y="949"/>
                  </a:lnTo>
                  <a:lnTo>
                    <a:pt x="309" y="963"/>
                  </a:lnTo>
                  <a:lnTo>
                    <a:pt x="289" y="957"/>
                  </a:lnTo>
                  <a:lnTo>
                    <a:pt x="274" y="943"/>
                  </a:lnTo>
                  <a:lnTo>
                    <a:pt x="258" y="933"/>
                  </a:lnTo>
                  <a:lnTo>
                    <a:pt x="240" y="939"/>
                  </a:lnTo>
                  <a:lnTo>
                    <a:pt x="228" y="927"/>
                  </a:lnTo>
                  <a:lnTo>
                    <a:pt x="212" y="919"/>
                  </a:lnTo>
                  <a:lnTo>
                    <a:pt x="198" y="929"/>
                  </a:lnTo>
                  <a:lnTo>
                    <a:pt x="212" y="943"/>
                  </a:lnTo>
                  <a:lnTo>
                    <a:pt x="198" y="949"/>
                  </a:lnTo>
                  <a:lnTo>
                    <a:pt x="182" y="939"/>
                  </a:lnTo>
                  <a:lnTo>
                    <a:pt x="164" y="953"/>
                  </a:lnTo>
                  <a:lnTo>
                    <a:pt x="146" y="939"/>
                  </a:lnTo>
                  <a:lnTo>
                    <a:pt x="136" y="951"/>
                  </a:lnTo>
                  <a:lnTo>
                    <a:pt x="122" y="939"/>
                  </a:lnTo>
                  <a:close/>
                </a:path>
              </a:pathLst>
            </a:custGeom>
            <a:solidFill>
              <a:schemeClr val="tx2"/>
            </a:solidFill>
            <a:ln w="6350">
              <a:solidFill>
                <a:srgbClr val="FFFFFF"/>
              </a:solidFill>
              <a:prstDash val="solid"/>
              <a:round/>
              <a:headEnd/>
              <a:tailEnd/>
            </a:ln>
          </p:spPr>
          <p:txBody>
            <a:bodyPr/>
            <a:lstStyle/>
            <a:p>
              <a:endParaRPr lang="en-US" dirty="0"/>
            </a:p>
          </p:txBody>
        </p:sp>
        <p:sp>
          <p:nvSpPr>
            <p:cNvPr id="42" name="Freeform 323"/>
            <p:cNvSpPr>
              <a:spLocks/>
            </p:cNvSpPr>
            <p:nvPr/>
          </p:nvSpPr>
          <p:spPr bwMode="auto">
            <a:xfrm>
              <a:off x="8870950" y="2943225"/>
              <a:ext cx="238125" cy="215900"/>
            </a:xfrm>
            <a:custGeom>
              <a:avLst/>
              <a:gdLst>
                <a:gd name="T0" fmla="*/ 30 w 530"/>
                <a:gd name="T1" fmla="*/ 158 h 484"/>
                <a:gd name="T2" fmla="*/ 90 w 530"/>
                <a:gd name="T3" fmla="*/ 124 h 484"/>
                <a:gd name="T4" fmla="*/ 160 w 530"/>
                <a:gd name="T5" fmla="*/ 152 h 484"/>
                <a:gd name="T6" fmla="*/ 178 w 530"/>
                <a:gd name="T7" fmla="*/ 94 h 484"/>
                <a:gd name="T8" fmla="*/ 210 w 530"/>
                <a:gd name="T9" fmla="*/ 36 h 484"/>
                <a:gd name="T10" fmla="*/ 238 w 530"/>
                <a:gd name="T11" fmla="*/ 0 h 484"/>
                <a:gd name="T12" fmla="*/ 282 w 530"/>
                <a:gd name="T13" fmla="*/ 22 h 484"/>
                <a:gd name="T14" fmla="*/ 338 w 530"/>
                <a:gd name="T15" fmla="*/ 64 h 484"/>
                <a:gd name="T16" fmla="*/ 400 w 530"/>
                <a:gd name="T17" fmla="*/ 84 h 484"/>
                <a:gd name="T18" fmla="*/ 470 w 530"/>
                <a:gd name="T19" fmla="*/ 54 h 484"/>
                <a:gd name="T20" fmla="*/ 488 w 530"/>
                <a:gd name="T21" fmla="*/ 96 h 484"/>
                <a:gd name="T22" fmla="*/ 530 w 530"/>
                <a:gd name="T23" fmla="*/ 148 h 484"/>
                <a:gd name="T24" fmla="*/ 514 w 530"/>
                <a:gd name="T25" fmla="*/ 180 h 484"/>
                <a:gd name="T26" fmla="*/ 472 w 530"/>
                <a:gd name="T27" fmla="*/ 166 h 484"/>
                <a:gd name="T28" fmla="*/ 422 w 530"/>
                <a:gd name="T29" fmla="*/ 172 h 484"/>
                <a:gd name="T30" fmla="*/ 392 w 530"/>
                <a:gd name="T31" fmla="*/ 176 h 484"/>
                <a:gd name="T32" fmla="*/ 326 w 530"/>
                <a:gd name="T33" fmla="*/ 172 h 484"/>
                <a:gd name="T34" fmla="*/ 296 w 530"/>
                <a:gd name="T35" fmla="*/ 180 h 484"/>
                <a:gd name="T36" fmla="*/ 258 w 530"/>
                <a:gd name="T37" fmla="*/ 198 h 484"/>
                <a:gd name="T38" fmla="*/ 210 w 530"/>
                <a:gd name="T39" fmla="*/ 176 h 484"/>
                <a:gd name="T40" fmla="*/ 240 w 530"/>
                <a:gd name="T41" fmla="*/ 252 h 484"/>
                <a:gd name="T42" fmla="*/ 288 w 530"/>
                <a:gd name="T43" fmla="*/ 322 h 484"/>
                <a:gd name="T44" fmla="*/ 338 w 530"/>
                <a:gd name="T45" fmla="*/ 364 h 484"/>
                <a:gd name="T46" fmla="*/ 376 w 530"/>
                <a:gd name="T47" fmla="*/ 416 h 484"/>
                <a:gd name="T48" fmla="*/ 416 w 530"/>
                <a:gd name="T49" fmla="*/ 454 h 484"/>
                <a:gd name="T50" fmla="*/ 458 w 530"/>
                <a:gd name="T51" fmla="*/ 484 h 484"/>
                <a:gd name="T52" fmla="*/ 400 w 530"/>
                <a:gd name="T53" fmla="*/ 454 h 484"/>
                <a:gd name="T54" fmla="*/ 344 w 530"/>
                <a:gd name="T55" fmla="*/ 420 h 484"/>
                <a:gd name="T56" fmla="*/ 302 w 530"/>
                <a:gd name="T57" fmla="*/ 398 h 484"/>
                <a:gd name="T58" fmla="*/ 258 w 530"/>
                <a:gd name="T59" fmla="*/ 400 h 484"/>
                <a:gd name="T60" fmla="*/ 238 w 530"/>
                <a:gd name="T61" fmla="*/ 376 h 484"/>
                <a:gd name="T62" fmla="*/ 202 w 530"/>
                <a:gd name="T63" fmla="*/ 358 h 484"/>
                <a:gd name="T64" fmla="*/ 162 w 530"/>
                <a:gd name="T65" fmla="*/ 328 h 484"/>
                <a:gd name="T66" fmla="*/ 182 w 530"/>
                <a:gd name="T67" fmla="*/ 296 h 484"/>
                <a:gd name="T68" fmla="*/ 142 w 530"/>
                <a:gd name="T69" fmla="*/ 264 h 484"/>
                <a:gd name="T70" fmla="*/ 126 w 530"/>
                <a:gd name="T71" fmla="*/ 204 h 484"/>
                <a:gd name="T72" fmla="*/ 86 w 530"/>
                <a:gd name="T73" fmla="*/ 174 h 484"/>
                <a:gd name="T74" fmla="*/ 64 w 530"/>
                <a:gd name="T75" fmla="*/ 192 h 484"/>
                <a:gd name="T76" fmla="*/ 50 w 530"/>
                <a:gd name="T77" fmla="*/ 214 h 484"/>
                <a:gd name="T78" fmla="*/ 38 w 530"/>
                <a:gd name="T79" fmla="*/ 240 h 484"/>
                <a:gd name="T80" fmla="*/ 8 w 530"/>
                <a:gd name="T81" fmla="*/ 198 h 484"/>
                <a:gd name="T82" fmla="*/ 2 w 530"/>
                <a:gd name="T83" fmla="*/ 156 h 4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0"/>
                <a:gd name="T127" fmla="*/ 0 h 484"/>
                <a:gd name="T128" fmla="*/ 530 w 530"/>
                <a:gd name="T129" fmla="*/ 484 h 4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0" h="484">
                  <a:moveTo>
                    <a:pt x="2" y="156"/>
                  </a:moveTo>
                  <a:lnTo>
                    <a:pt x="30" y="158"/>
                  </a:lnTo>
                  <a:lnTo>
                    <a:pt x="64" y="152"/>
                  </a:lnTo>
                  <a:lnTo>
                    <a:pt x="90" y="124"/>
                  </a:lnTo>
                  <a:lnTo>
                    <a:pt x="114" y="148"/>
                  </a:lnTo>
                  <a:lnTo>
                    <a:pt x="160" y="152"/>
                  </a:lnTo>
                  <a:lnTo>
                    <a:pt x="154" y="118"/>
                  </a:lnTo>
                  <a:lnTo>
                    <a:pt x="178" y="94"/>
                  </a:lnTo>
                  <a:lnTo>
                    <a:pt x="192" y="68"/>
                  </a:lnTo>
                  <a:lnTo>
                    <a:pt x="210" y="36"/>
                  </a:lnTo>
                  <a:lnTo>
                    <a:pt x="238" y="22"/>
                  </a:lnTo>
                  <a:lnTo>
                    <a:pt x="238" y="0"/>
                  </a:lnTo>
                  <a:lnTo>
                    <a:pt x="258" y="6"/>
                  </a:lnTo>
                  <a:lnTo>
                    <a:pt x="282" y="22"/>
                  </a:lnTo>
                  <a:lnTo>
                    <a:pt x="314" y="40"/>
                  </a:lnTo>
                  <a:lnTo>
                    <a:pt x="338" y="64"/>
                  </a:lnTo>
                  <a:lnTo>
                    <a:pt x="370" y="72"/>
                  </a:lnTo>
                  <a:lnTo>
                    <a:pt x="400" y="84"/>
                  </a:lnTo>
                  <a:lnTo>
                    <a:pt x="442" y="78"/>
                  </a:lnTo>
                  <a:lnTo>
                    <a:pt x="470" y="54"/>
                  </a:lnTo>
                  <a:lnTo>
                    <a:pt x="478" y="74"/>
                  </a:lnTo>
                  <a:lnTo>
                    <a:pt x="488" y="96"/>
                  </a:lnTo>
                  <a:lnTo>
                    <a:pt x="498" y="132"/>
                  </a:lnTo>
                  <a:lnTo>
                    <a:pt x="530" y="148"/>
                  </a:lnTo>
                  <a:lnTo>
                    <a:pt x="514" y="158"/>
                  </a:lnTo>
                  <a:lnTo>
                    <a:pt x="514" y="180"/>
                  </a:lnTo>
                  <a:lnTo>
                    <a:pt x="496" y="196"/>
                  </a:lnTo>
                  <a:lnTo>
                    <a:pt x="472" y="166"/>
                  </a:lnTo>
                  <a:lnTo>
                    <a:pt x="438" y="166"/>
                  </a:lnTo>
                  <a:lnTo>
                    <a:pt x="422" y="172"/>
                  </a:lnTo>
                  <a:lnTo>
                    <a:pt x="408" y="166"/>
                  </a:lnTo>
                  <a:lnTo>
                    <a:pt x="392" y="176"/>
                  </a:lnTo>
                  <a:lnTo>
                    <a:pt x="346" y="168"/>
                  </a:lnTo>
                  <a:lnTo>
                    <a:pt x="326" y="172"/>
                  </a:lnTo>
                  <a:lnTo>
                    <a:pt x="306" y="160"/>
                  </a:lnTo>
                  <a:lnTo>
                    <a:pt x="296" y="180"/>
                  </a:lnTo>
                  <a:lnTo>
                    <a:pt x="272" y="174"/>
                  </a:lnTo>
                  <a:lnTo>
                    <a:pt x="258" y="198"/>
                  </a:lnTo>
                  <a:lnTo>
                    <a:pt x="230" y="176"/>
                  </a:lnTo>
                  <a:lnTo>
                    <a:pt x="210" y="176"/>
                  </a:lnTo>
                  <a:lnTo>
                    <a:pt x="208" y="232"/>
                  </a:lnTo>
                  <a:lnTo>
                    <a:pt x="240" y="252"/>
                  </a:lnTo>
                  <a:lnTo>
                    <a:pt x="270" y="304"/>
                  </a:lnTo>
                  <a:lnTo>
                    <a:pt x="288" y="322"/>
                  </a:lnTo>
                  <a:lnTo>
                    <a:pt x="314" y="344"/>
                  </a:lnTo>
                  <a:lnTo>
                    <a:pt x="338" y="364"/>
                  </a:lnTo>
                  <a:lnTo>
                    <a:pt x="362" y="388"/>
                  </a:lnTo>
                  <a:lnTo>
                    <a:pt x="376" y="416"/>
                  </a:lnTo>
                  <a:lnTo>
                    <a:pt x="400" y="440"/>
                  </a:lnTo>
                  <a:lnTo>
                    <a:pt x="416" y="454"/>
                  </a:lnTo>
                  <a:lnTo>
                    <a:pt x="432" y="470"/>
                  </a:lnTo>
                  <a:lnTo>
                    <a:pt x="458" y="484"/>
                  </a:lnTo>
                  <a:lnTo>
                    <a:pt x="424" y="478"/>
                  </a:lnTo>
                  <a:lnTo>
                    <a:pt x="400" y="454"/>
                  </a:lnTo>
                  <a:lnTo>
                    <a:pt x="370" y="436"/>
                  </a:lnTo>
                  <a:lnTo>
                    <a:pt x="344" y="420"/>
                  </a:lnTo>
                  <a:lnTo>
                    <a:pt x="322" y="406"/>
                  </a:lnTo>
                  <a:lnTo>
                    <a:pt x="302" y="398"/>
                  </a:lnTo>
                  <a:lnTo>
                    <a:pt x="280" y="392"/>
                  </a:lnTo>
                  <a:lnTo>
                    <a:pt x="258" y="400"/>
                  </a:lnTo>
                  <a:lnTo>
                    <a:pt x="240" y="392"/>
                  </a:lnTo>
                  <a:lnTo>
                    <a:pt x="238" y="376"/>
                  </a:lnTo>
                  <a:lnTo>
                    <a:pt x="222" y="368"/>
                  </a:lnTo>
                  <a:lnTo>
                    <a:pt x="202" y="358"/>
                  </a:lnTo>
                  <a:lnTo>
                    <a:pt x="184" y="350"/>
                  </a:lnTo>
                  <a:lnTo>
                    <a:pt x="162" y="328"/>
                  </a:lnTo>
                  <a:lnTo>
                    <a:pt x="160" y="302"/>
                  </a:lnTo>
                  <a:lnTo>
                    <a:pt x="182" y="296"/>
                  </a:lnTo>
                  <a:lnTo>
                    <a:pt x="162" y="280"/>
                  </a:lnTo>
                  <a:lnTo>
                    <a:pt x="142" y="264"/>
                  </a:lnTo>
                  <a:lnTo>
                    <a:pt x="128" y="240"/>
                  </a:lnTo>
                  <a:lnTo>
                    <a:pt x="126" y="204"/>
                  </a:lnTo>
                  <a:lnTo>
                    <a:pt x="104" y="190"/>
                  </a:lnTo>
                  <a:lnTo>
                    <a:pt x="86" y="174"/>
                  </a:lnTo>
                  <a:lnTo>
                    <a:pt x="66" y="174"/>
                  </a:lnTo>
                  <a:lnTo>
                    <a:pt x="64" y="192"/>
                  </a:lnTo>
                  <a:lnTo>
                    <a:pt x="62" y="208"/>
                  </a:lnTo>
                  <a:lnTo>
                    <a:pt x="50" y="214"/>
                  </a:lnTo>
                  <a:lnTo>
                    <a:pt x="48" y="232"/>
                  </a:lnTo>
                  <a:lnTo>
                    <a:pt x="38" y="240"/>
                  </a:lnTo>
                  <a:lnTo>
                    <a:pt x="22" y="216"/>
                  </a:lnTo>
                  <a:lnTo>
                    <a:pt x="8" y="198"/>
                  </a:lnTo>
                  <a:lnTo>
                    <a:pt x="0" y="174"/>
                  </a:lnTo>
                  <a:lnTo>
                    <a:pt x="2" y="15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43" name="Freeform 324"/>
            <p:cNvSpPr>
              <a:spLocks/>
            </p:cNvSpPr>
            <p:nvPr/>
          </p:nvSpPr>
          <p:spPr bwMode="auto">
            <a:xfrm>
              <a:off x="8963025" y="3013075"/>
              <a:ext cx="165100" cy="150813"/>
            </a:xfrm>
            <a:custGeom>
              <a:avLst/>
              <a:gdLst>
                <a:gd name="T0" fmla="*/ 334 w 368"/>
                <a:gd name="T1" fmla="*/ 24 h 338"/>
                <a:gd name="T2" fmla="*/ 318 w 368"/>
                <a:gd name="T3" fmla="*/ 66 h 338"/>
                <a:gd name="T4" fmla="*/ 322 w 368"/>
                <a:gd name="T5" fmla="*/ 104 h 338"/>
                <a:gd name="T6" fmla="*/ 352 w 368"/>
                <a:gd name="T7" fmla="*/ 120 h 338"/>
                <a:gd name="T8" fmla="*/ 362 w 368"/>
                <a:gd name="T9" fmla="*/ 142 h 338"/>
                <a:gd name="T10" fmla="*/ 348 w 368"/>
                <a:gd name="T11" fmla="*/ 156 h 338"/>
                <a:gd name="T12" fmla="*/ 368 w 368"/>
                <a:gd name="T13" fmla="*/ 180 h 338"/>
                <a:gd name="T14" fmla="*/ 350 w 368"/>
                <a:gd name="T15" fmla="*/ 188 h 338"/>
                <a:gd name="T16" fmla="*/ 324 w 368"/>
                <a:gd name="T17" fmla="*/ 198 h 338"/>
                <a:gd name="T18" fmla="*/ 324 w 368"/>
                <a:gd name="T19" fmla="*/ 220 h 338"/>
                <a:gd name="T20" fmla="*/ 318 w 368"/>
                <a:gd name="T21" fmla="*/ 226 h 338"/>
                <a:gd name="T22" fmla="*/ 298 w 368"/>
                <a:gd name="T23" fmla="*/ 240 h 338"/>
                <a:gd name="T24" fmla="*/ 294 w 368"/>
                <a:gd name="T25" fmla="*/ 272 h 338"/>
                <a:gd name="T26" fmla="*/ 278 w 368"/>
                <a:gd name="T27" fmla="*/ 290 h 338"/>
                <a:gd name="T28" fmla="*/ 284 w 368"/>
                <a:gd name="T29" fmla="*/ 300 h 338"/>
                <a:gd name="T30" fmla="*/ 288 w 368"/>
                <a:gd name="T31" fmla="*/ 338 h 338"/>
                <a:gd name="T32" fmla="*/ 256 w 368"/>
                <a:gd name="T33" fmla="*/ 332 h 338"/>
                <a:gd name="T34" fmla="*/ 242 w 368"/>
                <a:gd name="T35" fmla="*/ 318 h 338"/>
                <a:gd name="T36" fmla="*/ 208 w 368"/>
                <a:gd name="T37" fmla="*/ 294 h 338"/>
                <a:gd name="T38" fmla="*/ 192 w 368"/>
                <a:gd name="T39" fmla="*/ 280 h 338"/>
                <a:gd name="T40" fmla="*/ 172 w 368"/>
                <a:gd name="T41" fmla="*/ 260 h 338"/>
                <a:gd name="T42" fmla="*/ 160 w 368"/>
                <a:gd name="T43" fmla="*/ 240 h 338"/>
                <a:gd name="T44" fmla="*/ 132 w 368"/>
                <a:gd name="T45" fmla="*/ 204 h 338"/>
                <a:gd name="T46" fmla="*/ 110 w 368"/>
                <a:gd name="T47" fmla="*/ 186 h 338"/>
                <a:gd name="T48" fmla="*/ 76 w 368"/>
                <a:gd name="T49" fmla="*/ 158 h 338"/>
                <a:gd name="T50" fmla="*/ 46 w 368"/>
                <a:gd name="T51" fmla="*/ 118 h 338"/>
                <a:gd name="T52" fmla="*/ 14 w 368"/>
                <a:gd name="T53" fmla="*/ 82 h 338"/>
                <a:gd name="T54" fmla="*/ 2 w 368"/>
                <a:gd name="T55" fmla="*/ 54 h 338"/>
                <a:gd name="T56" fmla="*/ 2 w 368"/>
                <a:gd name="T57" fmla="*/ 16 h 338"/>
                <a:gd name="T58" fmla="*/ 50 w 368"/>
                <a:gd name="T59" fmla="*/ 38 h 338"/>
                <a:gd name="T60" fmla="*/ 88 w 368"/>
                <a:gd name="T61" fmla="*/ 20 h 338"/>
                <a:gd name="T62" fmla="*/ 118 w 368"/>
                <a:gd name="T63" fmla="*/ 12 h 338"/>
                <a:gd name="T64" fmla="*/ 160 w 368"/>
                <a:gd name="T65" fmla="*/ 12 h 338"/>
                <a:gd name="T66" fmla="*/ 200 w 368"/>
                <a:gd name="T67" fmla="*/ 6 h 338"/>
                <a:gd name="T68" fmla="*/ 228 w 368"/>
                <a:gd name="T69" fmla="*/ 6 h 338"/>
                <a:gd name="T70" fmla="*/ 282 w 368"/>
                <a:gd name="T71" fmla="*/ 26 h 338"/>
                <a:gd name="T72" fmla="*/ 298 w 368"/>
                <a:gd name="T73" fmla="*/ 26 h 3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8"/>
                <a:gd name="T112" fmla="*/ 0 h 338"/>
                <a:gd name="T113" fmla="*/ 368 w 368"/>
                <a:gd name="T114" fmla="*/ 338 h 3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8" h="338">
                  <a:moveTo>
                    <a:pt x="306" y="20"/>
                  </a:moveTo>
                  <a:lnTo>
                    <a:pt x="334" y="24"/>
                  </a:lnTo>
                  <a:lnTo>
                    <a:pt x="330" y="44"/>
                  </a:lnTo>
                  <a:lnTo>
                    <a:pt x="318" y="66"/>
                  </a:lnTo>
                  <a:lnTo>
                    <a:pt x="314" y="74"/>
                  </a:lnTo>
                  <a:lnTo>
                    <a:pt x="322" y="104"/>
                  </a:lnTo>
                  <a:lnTo>
                    <a:pt x="338" y="108"/>
                  </a:lnTo>
                  <a:lnTo>
                    <a:pt x="352" y="120"/>
                  </a:lnTo>
                  <a:lnTo>
                    <a:pt x="366" y="132"/>
                  </a:lnTo>
                  <a:lnTo>
                    <a:pt x="362" y="142"/>
                  </a:lnTo>
                  <a:lnTo>
                    <a:pt x="338" y="142"/>
                  </a:lnTo>
                  <a:lnTo>
                    <a:pt x="348" y="156"/>
                  </a:lnTo>
                  <a:lnTo>
                    <a:pt x="358" y="168"/>
                  </a:lnTo>
                  <a:lnTo>
                    <a:pt x="368" y="180"/>
                  </a:lnTo>
                  <a:lnTo>
                    <a:pt x="362" y="192"/>
                  </a:lnTo>
                  <a:lnTo>
                    <a:pt x="350" y="188"/>
                  </a:lnTo>
                  <a:lnTo>
                    <a:pt x="340" y="196"/>
                  </a:lnTo>
                  <a:lnTo>
                    <a:pt x="324" y="198"/>
                  </a:lnTo>
                  <a:lnTo>
                    <a:pt x="314" y="208"/>
                  </a:lnTo>
                  <a:lnTo>
                    <a:pt x="324" y="220"/>
                  </a:lnTo>
                  <a:lnTo>
                    <a:pt x="326" y="234"/>
                  </a:lnTo>
                  <a:lnTo>
                    <a:pt x="318" y="226"/>
                  </a:lnTo>
                  <a:lnTo>
                    <a:pt x="306" y="230"/>
                  </a:lnTo>
                  <a:lnTo>
                    <a:pt x="298" y="240"/>
                  </a:lnTo>
                  <a:lnTo>
                    <a:pt x="294" y="254"/>
                  </a:lnTo>
                  <a:lnTo>
                    <a:pt x="294" y="272"/>
                  </a:lnTo>
                  <a:lnTo>
                    <a:pt x="282" y="274"/>
                  </a:lnTo>
                  <a:lnTo>
                    <a:pt x="278" y="290"/>
                  </a:lnTo>
                  <a:lnTo>
                    <a:pt x="280" y="294"/>
                  </a:lnTo>
                  <a:lnTo>
                    <a:pt x="284" y="300"/>
                  </a:lnTo>
                  <a:lnTo>
                    <a:pt x="294" y="318"/>
                  </a:lnTo>
                  <a:lnTo>
                    <a:pt x="288" y="338"/>
                  </a:lnTo>
                  <a:lnTo>
                    <a:pt x="274" y="334"/>
                  </a:lnTo>
                  <a:lnTo>
                    <a:pt x="256" y="332"/>
                  </a:lnTo>
                  <a:lnTo>
                    <a:pt x="250" y="324"/>
                  </a:lnTo>
                  <a:lnTo>
                    <a:pt x="242" y="318"/>
                  </a:lnTo>
                  <a:lnTo>
                    <a:pt x="224" y="310"/>
                  </a:lnTo>
                  <a:lnTo>
                    <a:pt x="208" y="294"/>
                  </a:lnTo>
                  <a:lnTo>
                    <a:pt x="202" y="288"/>
                  </a:lnTo>
                  <a:lnTo>
                    <a:pt x="192" y="280"/>
                  </a:lnTo>
                  <a:lnTo>
                    <a:pt x="182" y="270"/>
                  </a:lnTo>
                  <a:lnTo>
                    <a:pt x="172" y="260"/>
                  </a:lnTo>
                  <a:lnTo>
                    <a:pt x="168" y="256"/>
                  </a:lnTo>
                  <a:lnTo>
                    <a:pt x="160" y="240"/>
                  </a:lnTo>
                  <a:lnTo>
                    <a:pt x="154" y="228"/>
                  </a:lnTo>
                  <a:lnTo>
                    <a:pt x="132" y="204"/>
                  </a:lnTo>
                  <a:lnTo>
                    <a:pt x="126" y="198"/>
                  </a:lnTo>
                  <a:lnTo>
                    <a:pt x="110" y="186"/>
                  </a:lnTo>
                  <a:lnTo>
                    <a:pt x="92" y="172"/>
                  </a:lnTo>
                  <a:lnTo>
                    <a:pt x="76" y="158"/>
                  </a:lnTo>
                  <a:lnTo>
                    <a:pt x="62" y="144"/>
                  </a:lnTo>
                  <a:lnTo>
                    <a:pt x="46" y="118"/>
                  </a:lnTo>
                  <a:lnTo>
                    <a:pt x="32" y="92"/>
                  </a:lnTo>
                  <a:lnTo>
                    <a:pt x="14" y="82"/>
                  </a:lnTo>
                  <a:lnTo>
                    <a:pt x="0" y="72"/>
                  </a:lnTo>
                  <a:lnTo>
                    <a:pt x="2" y="54"/>
                  </a:lnTo>
                  <a:lnTo>
                    <a:pt x="2" y="32"/>
                  </a:lnTo>
                  <a:lnTo>
                    <a:pt x="2" y="16"/>
                  </a:lnTo>
                  <a:lnTo>
                    <a:pt x="22" y="16"/>
                  </a:lnTo>
                  <a:lnTo>
                    <a:pt x="50" y="38"/>
                  </a:lnTo>
                  <a:lnTo>
                    <a:pt x="64" y="14"/>
                  </a:lnTo>
                  <a:lnTo>
                    <a:pt x="88" y="20"/>
                  </a:lnTo>
                  <a:lnTo>
                    <a:pt x="98" y="0"/>
                  </a:lnTo>
                  <a:lnTo>
                    <a:pt x="118" y="12"/>
                  </a:lnTo>
                  <a:lnTo>
                    <a:pt x="138" y="8"/>
                  </a:lnTo>
                  <a:lnTo>
                    <a:pt x="160" y="12"/>
                  </a:lnTo>
                  <a:lnTo>
                    <a:pt x="184" y="16"/>
                  </a:lnTo>
                  <a:lnTo>
                    <a:pt x="200" y="6"/>
                  </a:lnTo>
                  <a:lnTo>
                    <a:pt x="214" y="12"/>
                  </a:lnTo>
                  <a:lnTo>
                    <a:pt x="228" y="6"/>
                  </a:lnTo>
                  <a:lnTo>
                    <a:pt x="264" y="6"/>
                  </a:lnTo>
                  <a:lnTo>
                    <a:pt x="282" y="26"/>
                  </a:lnTo>
                  <a:lnTo>
                    <a:pt x="288" y="36"/>
                  </a:lnTo>
                  <a:lnTo>
                    <a:pt x="298" y="26"/>
                  </a:lnTo>
                  <a:lnTo>
                    <a:pt x="306" y="20"/>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44" name="Freeform 325"/>
            <p:cNvSpPr>
              <a:spLocks/>
            </p:cNvSpPr>
            <p:nvPr/>
          </p:nvSpPr>
          <p:spPr bwMode="auto">
            <a:xfrm>
              <a:off x="9082088" y="2947988"/>
              <a:ext cx="195262" cy="250825"/>
            </a:xfrm>
            <a:custGeom>
              <a:avLst/>
              <a:gdLst>
                <a:gd name="T0" fmla="*/ 28 w 440"/>
                <a:gd name="T1" fmla="*/ 30 h 562"/>
                <a:gd name="T2" fmla="*/ 88 w 440"/>
                <a:gd name="T3" fmla="*/ 2 h 562"/>
                <a:gd name="T4" fmla="*/ 158 w 440"/>
                <a:gd name="T5" fmla="*/ 26 h 562"/>
                <a:gd name="T6" fmla="*/ 186 w 440"/>
                <a:gd name="T7" fmla="*/ 66 h 562"/>
                <a:gd name="T8" fmla="*/ 228 w 440"/>
                <a:gd name="T9" fmla="*/ 94 h 562"/>
                <a:gd name="T10" fmla="*/ 260 w 440"/>
                <a:gd name="T11" fmla="*/ 112 h 562"/>
                <a:gd name="T12" fmla="*/ 268 w 440"/>
                <a:gd name="T13" fmla="*/ 138 h 562"/>
                <a:gd name="T14" fmla="*/ 260 w 440"/>
                <a:gd name="T15" fmla="*/ 160 h 562"/>
                <a:gd name="T16" fmla="*/ 316 w 440"/>
                <a:gd name="T17" fmla="*/ 168 h 562"/>
                <a:gd name="T18" fmla="*/ 338 w 440"/>
                <a:gd name="T19" fmla="*/ 170 h 562"/>
                <a:gd name="T20" fmla="*/ 368 w 440"/>
                <a:gd name="T21" fmla="*/ 156 h 562"/>
                <a:gd name="T22" fmla="*/ 370 w 440"/>
                <a:gd name="T23" fmla="*/ 172 h 562"/>
                <a:gd name="T24" fmla="*/ 388 w 440"/>
                <a:gd name="T25" fmla="*/ 204 h 562"/>
                <a:gd name="T26" fmla="*/ 370 w 440"/>
                <a:gd name="T27" fmla="*/ 242 h 562"/>
                <a:gd name="T28" fmla="*/ 390 w 440"/>
                <a:gd name="T29" fmla="*/ 302 h 562"/>
                <a:gd name="T30" fmla="*/ 440 w 440"/>
                <a:gd name="T31" fmla="*/ 338 h 562"/>
                <a:gd name="T32" fmla="*/ 420 w 440"/>
                <a:gd name="T33" fmla="*/ 380 h 562"/>
                <a:gd name="T34" fmla="*/ 404 w 440"/>
                <a:gd name="T35" fmla="*/ 428 h 562"/>
                <a:gd name="T36" fmla="*/ 400 w 440"/>
                <a:gd name="T37" fmla="*/ 462 h 562"/>
                <a:gd name="T38" fmla="*/ 358 w 440"/>
                <a:gd name="T39" fmla="*/ 466 h 562"/>
                <a:gd name="T40" fmla="*/ 306 w 440"/>
                <a:gd name="T41" fmla="*/ 490 h 562"/>
                <a:gd name="T42" fmla="*/ 272 w 440"/>
                <a:gd name="T43" fmla="*/ 504 h 562"/>
                <a:gd name="T44" fmla="*/ 240 w 440"/>
                <a:gd name="T45" fmla="*/ 544 h 562"/>
                <a:gd name="T46" fmla="*/ 224 w 440"/>
                <a:gd name="T47" fmla="*/ 496 h 562"/>
                <a:gd name="T48" fmla="*/ 190 w 440"/>
                <a:gd name="T49" fmla="*/ 470 h 562"/>
                <a:gd name="T50" fmla="*/ 146 w 440"/>
                <a:gd name="T51" fmla="*/ 470 h 562"/>
                <a:gd name="T52" fmla="*/ 114 w 440"/>
                <a:gd name="T53" fmla="*/ 510 h 562"/>
                <a:gd name="T54" fmla="*/ 116 w 440"/>
                <a:gd name="T55" fmla="*/ 562 h 562"/>
                <a:gd name="T56" fmla="*/ 72 w 440"/>
                <a:gd name="T57" fmla="*/ 514 h 562"/>
                <a:gd name="T58" fmla="*/ 48 w 440"/>
                <a:gd name="T59" fmla="*/ 494 h 562"/>
                <a:gd name="T60" fmla="*/ 26 w 440"/>
                <a:gd name="T61" fmla="*/ 486 h 562"/>
                <a:gd name="T62" fmla="*/ 22 w 440"/>
                <a:gd name="T63" fmla="*/ 448 h 562"/>
                <a:gd name="T64" fmla="*/ 32 w 440"/>
                <a:gd name="T65" fmla="*/ 420 h 562"/>
                <a:gd name="T66" fmla="*/ 44 w 440"/>
                <a:gd name="T67" fmla="*/ 378 h 562"/>
                <a:gd name="T68" fmla="*/ 62 w 440"/>
                <a:gd name="T69" fmla="*/ 368 h 562"/>
                <a:gd name="T70" fmla="*/ 78 w 440"/>
                <a:gd name="T71" fmla="*/ 344 h 562"/>
                <a:gd name="T72" fmla="*/ 106 w 440"/>
                <a:gd name="T73" fmla="*/ 326 h 562"/>
                <a:gd name="T74" fmla="*/ 100 w 440"/>
                <a:gd name="T75" fmla="*/ 290 h 562"/>
                <a:gd name="T76" fmla="*/ 82 w 440"/>
                <a:gd name="T77" fmla="*/ 262 h 562"/>
                <a:gd name="T78" fmla="*/ 54 w 440"/>
                <a:gd name="T79" fmla="*/ 232 h 562"/>
                <a:gd name="T80" fmla="*/ 68 w 440"/>
                <a:gd name="T81" fmla="*/ 192 h 562"/>
                <a:gd name="T82" fmla="*/ 44 w 440"/>
                <a:gd name="T83" fmla="*/ 146 h 562"/>
                <a:gd name="T84" fmla="*/ 18 w 440"/>
                <a:gd name="T85" fmla="*/ 84 h 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0"/>
                <a:gd name="T130" fmla="*/ 0 h 562"/>
                <a:gd name="T131" fmla="*/ 440 w 440"/>
                <a:gd name="T132" fmla="*/ 562 h 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0" h="562">
                  <a:moveTo>
                    <a:pt x="0" y="42"/>
                  </a:moveTo>
                  <a:lnTo>
                    <a:pt x="16" y="40"/>
                  </a:lnTo>
                  <a:lnTo>
                    <a:pt x="28" y="30"/>
                  </a:lnTo>
                  <a:lnTo>
                    <a:pt x="46" y="30"/>
                  </a:lnTo>
                  <a:lnTo>
                    <a:pt x="68" y="2"/>
                  </a:lnTo>
                  <a:lnTo>
                    <a:pt x="88" y="2"/>
                  </a:lnTo>
                  <a:lnTo>
                    <a:pt x="128" y="0"/>
                  </a:lnTo>
                  <a:lnTo>
                    <a:pt x="142" y="14"/>
                  </a:lnTo>
                  <a:lnTo>
                    <a:pt x="158" y="26"/>
                  </a:lnTo>
                  <a:lnTo>
                    <a:pt x="172" y="42"/>
                  </a:lnTo>
                  <a:lnTo>
                    <a:pt x="184" y="46"/>
                  </a:lnTo>
                  <a:lnTo>
                    <a:pt x="186" y="66"/>
                  </a:lnTo>
                  <a:lnTo>
                    <a:pt x="194" y="80"/>
                  </a:lnTo>
                  <a:lnTo>
                    <a:pt x="210" y="94"/>
                  </a:lnTo>
                  <a:lnTo>
                    <a:pt x="228" y="94"/>
                  </a:lnTo>
                  <a:lnTo>
                    <a:pt x="236" y="102"/>
                  </a:lnTo>
                  <a:lnTo>
                    <a:pt x="250" y="100"/>
                  </a:lnTo>
                  <a:lnTo>
                    <a:pt x="260" y="112"/>
                  </a:lnTo>
                  <a:lnTo>
                    <a:pt x="258" y="124"/>
                  </a:lnTo>
                  <a:lnTo>
                    <a:pt x="256" y="130"/>
                  </a:lnTo>
                  <a:lnTo>
                    <a:pt x="268" y="138"/>
                  </a:lnTo>
                  <a:lnTo>
                    <a:pt x="262" y="146"/>
                  </a:lnTo>
                  <a:lnTo>
                    <a:pt x="248" y="156"/>
                  </a:lnTo>
                  <a:lnTo>
                    <a:pt x="260" y="160"/>
                  </a:lnTo>
                  <a:lnTo>
                    <a:pt x="276" y="158"/>
                  </a:lnTo>
                  <a:lnTo>
                    <a:pt x="284" y="166"/>
                  </a:lnTo>
                  <a:lnTo>
                    <a:pt x="316" y="168"/>
                  </a:lnTo>
                  <a:lnTo>
                    <a:pt x="326" y="184"/>
                  </a:lnTo>
                  <a:lnTo>
                    <a:pt x="336" y="182"/>
                  </a:lnTo>
                  <a:lnTo>
                    <a:pt x="338" y="170"/>
                  </a:lnTo>
                  <a:lnTo>
                    <a:pt x="346" y="156"/>
                  </a:lnTo>
                  <a:lnTo>
                    <a:pt x="356" y="152"/>
                  </a:lnTo>
                  <a:lnTo>
                    <a:pt x="368" y="156"/>
                  </a:lnTo>
                  <a:lnTo>
                    <a:pt x="390" y="164"/>
                  </a:lnTo>
                  <a:lnTo>
                    <a:pt x="386" y="172"/>
                  </a:lnTo>
                  <a:lnTo>
                    <a:pt x="370" y="172"/>
                  </a:lnTo>
                  <a:lnTo>
                    <a:pt x="362" y="184"/>
                  </a:lnTo>
                  <a:lnTo>
                    <a:pt x="370" y="198"/>
                  </a:lnTo>
                  <a:lnTo>
                    <a:pt x="388" y="204"/>
                  </a:lnTo>
                  <a:lnTo>
                    <a:pt x="386" y="214"/>
                  </a:lnTo>
                  <a:lnTo>
                    <a:pt x="382" y="230"/>
                  </a:lnTo>
                  <a:lnTo>
                    <a:pt x="370" y="242"/>
                  </a:lnTo>
                  <a:lnTo>
                    <a:pt x="370" y="270"/>
                  </a:lnTo>
                  <a:lnTo>
                    <a:pt x="382" y="288"/>
                  </a:lnTo>
                  <a:lnTo>
                    <a:pt x="390" y="302"/>
                  </a:lnTo>
                  <a:lnTo>
                    <a:pt x="408" y="316"/>
                  </a:lnTo>
                  <a:lnTo>
                    <a:pt x="428" y="328"/>
                  </a:lnTo>
                  <a:lnTo>
                    <a:pt x="440" y="338"/>
                  </a:lnTo>
                  <a:lnTo>
                    <a:pt x="434" y="356"/>
                  </a:lnTo>
                  <a:lnTo>
                    <a:pt x="422" y="366"/>
                  </a:lnTo>
                  <a:lnTo>
                    <a:pt x="420" y="380"/>
                  </a:lnTo>
                  <a:lnTo>
                    <a:pt x="408" y="384"/>
                  </a:lnTo>
                  <a:lnTo>
                    <a:pt x="398" y="396"/>
                  </a:lnTo>
                  <a:lnTo>
                    <a:pt x="404" y="428"/>
                  </a:lnTo>
                  <a:lnTo>
                    <a:pt x="412" y="434"/>
                  </a:lnTo>
                  <a:lnTo>
                    <a:pt x="408" y="452"/>
                  </a:lnTo>
                  <a:lnTo>
                    <a:pt x="400" y="462"/>
                  </a:lnTo>
                  <a:lnTo>
                    <a:pt x="392" y="456"/>
                  </a:lnTo>
                  <a:lnTo>
                    <a:pt x="378" y="464"/>
                  </a:lnTo>
                  <a:lnTo>
                    <a:pt x="358" y="466"/>
                  </a:lnTo>
                  <a:lnTo>
                    <a:pt x="340" y="480"/>
                  </a:lnTo>
                  <a:lnTo>
                    <a:pt x="314" y="486"/>
                  </a:lnTo>
                  <a:lnTo>
                    <a:pt x="306" y="490"/>
                  </a:lnTo>
                  <a:lnTo>
                    <a:pt x="304" y="506"/>
                  </a:lnTo>
                  <a:lnTo>
                    <a:pt x="286" y="494"/>
                  </a:lnTo>
                  <a:lnTo>
                    <a:pt x="272" y="504"/>
                  </a:lnTo>
                  <a:lnTo>
                    <a:pt x="254" y="518"/>
                  </a:lnTo>
                  <a:lnTo>
                    <a:pt x="256" y="540"/>
                  </a:lnTo>
                  <a:lnTo>
                    <a:pt x="240" y="544"/>
                  </a:lnTo>
                  <a:lnTo>
                    <a:pt x="238" y="526"/>
                  </a:lnTo>
                  <a:lnTo>
                    <a:pt x="228" y="504"/>
                  </a:lnTo>
                  <a:lnTo>
                    <a:pt x="224" y="496"/>
                  </a:lnTo>
                  <a:lnTo>
                    <a:pt x="204" y="488"/>
                  </a:lnTo>
                  <a:lnTo>
                    <a:pt x="194" y="484"/>
                  </a:lnTo>
                  <a:lnTo>
                    <a:pt x="190" y="470"/>
                  </a:lnTo>
                  <a:lnTo>
                    <a:pt x="176" y="464"/>
                  </a:lnTo>
                  <a:lnTo>
                    <a:pt x="154" y="480"/>
                  </a:lnTo>
                  <a:lnTo>
                    <a:pt x="146" y="470"/>
                  </a:lnTo>
                  <a:lnTo>
                    <a:pt x="150" y="460"/>
                  </a:lnTo>
                  <a:lnTo>
                    <a:pt x="138" y="460"/>
                  </a:lnTo>
                  <a:lnTo>
                    <a:pt x="114" y="510"/>
                  </a:lnTo>
                  <a:lnTo>
                    <a:pt x="108" y="520"/>
                  </a:lnTo>
                  <a:lnTo>
                    <a:pt x="118" y="530"/>
                  </a:lnTo>
                  <a:lnTo>
                    <a:pt x="116" y="562"/>
                  </a:lnTo>
                  <a:lnTo>
                    <a:pt x="100" y="554"/>
                  </a:lnTo>
                  <a:lnTo>
                    <a:pt x="100" y="544"/>
                  </a:lnTo>
                  <a:lnTo>
                    <a:pt x="72" y="514"/>
                  </a:lnTo>
                  <a:lnTo>
                    <a:pt x="58" y="514"/>
                  </a:lnTo>
                  <a:lnTo>
                    <a:pt x="46" y="506"/>
                  </a:lnTo>
                  <a:lnTo>
                    <a:pt x="48" y="494"/>
                  </a:lnTo>
                  <a:lnTo>
                    <a:pt x="32" y="498"/>
                  </a:lnTo>
                  <a:lnTo>
                    <a:pt x="22" y="492"/>
                  </a:lnTo>
                  <a:lnTo>
                    <a:pt x="26" y="486"/>
                  </a:lnTo>
                  <a:lnTo>
                    <a:pt x="30" y="474"/>
                  </a:lnTo>
                  <a:lnTo>
                    <a:pt x="32" y="466"/>
                  </a:lnTo>
                  <a:lnTo>
                    <a:pt x="22" y="448"/>
                  </a:lnTo>
                  <a:lnTo>
                    <a:pt x="16" y="438"/>
                  </a:lnTo>
                  <a:lnTo>
                    <a:pt x="20" y="422"/>
                  </a:lnTo>
                  <a:lnTo>
                    <a:pt x="32" y="420"/>
                  </a:lnTo>
                  <a:lnTo>
                    <a:pt x="32" y="402"/>
                  </a:lnTo>
                  <a:lnTo>
                    <a:pt x="36" y="388"/>
                  </a:lnTo>
                  <a:lnTo>
                    <a:pt x="44" y="378"/>
                  </a:lnTo>
                  <a:lnTo>
                    <a:pt x="56" y="374"/>
                  </a:lnTo>
                  <a:lnTo>
                    <a:pt x="64" y="382"/>
                  </a:lnTo>
                  <a:lnTo>
                    <a:pt x="62" y="368"/>
                  </a:lnTo>
                  <a:lnTo>
                    <a:pt x="52" y="356"/>
                  </a:lnTo>
                  <a:lnTo>
                    <a:pt x="62" y="346"/>
                  </a:lnTo>
                  <a:lnTo>
                    <a:pt x="78" y="344"/>
                  </a:lnTo>
                  <a:lnTo>
                    <a:pt x="88" y="336"/>
                  </a:lnTo>
                  <a:lnTo>
                    <a:pt x="100" y="340"/>
                  </a:lnTo>
                  <a:lnTo>
                    <a:pt x="106" y="326"/>
                  </a:lnTo>
                  <a:lnTo>
                    <a:pt x="86" y="304"/>
                  </a:lnTo>
                  <a:lnTo>
                    <a:pt x="76" y="290"/>
                  </a:lnTo>
                  <a:lnTo>
                    <a:pt x="100" y="290"/>
                  </a:lnTo>
                  <a:lnTo>
                    <a:pt x="104" y="280"/>
                  </a:lnTo>
                  <a:lnTo>
                    <a:pt x="90" y="268"/>
                  </a:lnTo>
                  <a:lnTo>
                    <a:pt x="82" y="262"/>
                  </a:lnTo>
                  <a:lnTo>
                    <a:pt x="76" y="256"/>
                  </a:lnTo>
                  <a:lnTo>
                    <a:pt x="60" y="252"/>
                  </a:lnTo>
                  <a:lnTo>
                    <a:pt x="54" y="232"/>
                  </a:lnTo>
                  <a:lnTo>
                    <a:pt x="52" y="222"/>
                  </a:lnTo>
                  <a:lnTo>
                    <a:pt x="56" y="214"/>
                  </a:lnTo>
                  <a:lnTo>
                    <a:pt x="68" y="192"/>
                  </a:lnTo>
                  <a:lnTo>
                    <a:pt x="72" y="172"/>
                  </a:lnTo>
                  <a:lnTo>
                    <a:pt x="44" y="168"/>
                  </a:lnTo>
                  <a:lnTo>
                    <a:pt x="44" y="146"/>
                  </a:lnTo>
                  <a:lnTo>
                    <a:pt x="60" y="136"/>
                  </a:lnTo>
                  <a:lnTo>
                    <a:pt x="28" y="120"/>
                  </a:lnTo>
                  <a:lnTo>
                    <a:pt x="18" y="84"/>
                  </a:lnTo>
                  <a:lnTo>
                    <a:pt x="0" y="4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45" name="Freeform 326"/>
            <p:cNvSpPr>
              <a:spLocks/>
            </p:cNvSpPr>
            <p:nvPr/>
          </p:nvSpPr>
          <p:spPr bwMode="auto">
            <a:xfrm>
              <a:off x="9185275" y="3151188"/>
              <a:ext cx="109538" cy="95250"/>
            </a:xfrm>
            <a:custGeom>
              <a:avLst/>
              <a:gdLst>
                <a:gd name="T0" fmla="*/ 168 w 246"/>
                <a:gd name="T1" fmla="*/ 6 h 216"/>
                <a:gd name="T2" fmla="*/ 186 w 246"/>
                <a:gd name="T3" fmla="*/ 24 h 216"/>
                <a:gd name="T4" fmla="*/ 208 w 246"/>
                <a:gd name="T5" fmla="*/ 30 h 216"/>
                <a:gd name="T6" fmla="*/ 218 w 246"/>
                <a:gd name="T7" fmla="*/ 36 h 216"/>
                <a:gd name="T8" fmla="*/ 236 w 246"/>
                <a:gd name="T9" fmla="*/ 54 h 216"/>
                <a:gd name="T10" fmla="*/ 244 w 246"/>
                <a:gd name="T11" fmla="*/ 74 h 216"/>
                <a:gd name="T12" fmla="*/ 242 w 246"/>
                <a:gd name="T13" fmla="*/ 94 h 216"/>
                <a:gd name="T14" fmla="*/ 246 w 246"/>
                <a:gd name="T15" fmla="*/ 120 h 216"/>
                <a:gd name="T16" fmla="*/ 230 w 246"/>
                <a:gd name="T17" fmla="*/ 122 h 216"/>
                <a:gd name="T18" fmla="*/ 230 w 246"/>
                <a:gd name="T19" fmla="*/ 144 h 216"/>
                <a:gd name="T20" fmla="*/ 208 w 246"/>
                <a:gd name="T21" fmla="*/ 154 h 216"/>
                <a:gd name="T22" fmla="*/ 188 w 246"/>
                <a:gd name="T23" fmla="*/ 154 h 216"/>
                <a:gd name="T24" fmla="*/ 172 w 246"/>
                <a:gd name="T25" fmla="*/ 160 h 216"/>
                <a:gd name="T26" fmla="*/ 160 w 246"/>
                <a:gd name="T27" fmla="*/ 160 h 216"/>
                <a:gd name="T28" fmla="*/ 138 w 246"/>
                <a:gd name="T29" fmla="*/ 190 h 216"/>
                <a:gd name="T30" fmla="*/ 126 w 246"/>
                <a:gd name="T31" fmla="*/ 204 h 216"/>
                <a:gd name="T32" fmla="*/ 108 w 246"/>
                <a:gd name="T33" fmla="*/ 200 h 216"/>
                <a:gd name="T34" fmla="*/ 94 w 246"/>
                <a:gd name="T35" fmla="*/ 208 h 216"/>
                <a:gd name="T36" fmla="*/ 66 w 246"/>
                <a:gd name="T37" fmla="*/ 216 h 216"/>
                <a:gd name="T38" fmla="*/ 64 w 246"/>
                <a:gd name="T39" fmla="*/ 206 h 216"/>
                <a:gd name="T40" fmla="*/ 54 w 246"/>
                <a:gd name="T41" fmla="*/ 206 h 216"/>
                <a:gd name="T42" fmla="*/ 50 w 246"/>
                <a:gd name="T43" fmla="*/ 212 h 216"/>
                <a:gd name="T44" fmla="*/ 38 w 246"/>
                <a:gd name="T45" fmla="*/ 210 h 216"/>
                <a:gd name="T46" fmla="*/ 34 w 246"/>
                <a:gd name="T47" fmla="*/ 196 h 216"/>
                <a:gd name="T48" fmla="*/ 12 w 246"/>
                <a:gd name="T49" fmla="*/ 170 h 216"/>
                <a:gd name="T50" fmla="*/ 14 w 246"/>
                <a:gd name="T51" fmla="*/ 152 h 216"/>
                <a:gd name="T52" fmla="*/ 0 w 246"/>
                <a:gd name="T53" fmla="*/ 132 h 216"/>
                <a:gd name="T54" fmla="*/ 8 w 246"/>
                <a:gd name="T55" fmla="*/ 128 h 216"/>
                <a:gd name="T56" fmla="*/ 8 w 246"/>
                <a:gd name="T57" fmla="*/ 118 h 216"/>
                <a:gd name="T58" fmla="*/ 8 w 246"/>
                <a:gd name="T59" fmla="*/ 88 h 216"/>
                <a:gd name="T60" fmla="*/ 24 w 246"/>
                <a:gd name="T61" fmla="*/ 84 h 216"/>
                <a:gd name="T62" fmla="*/ 22 w 246"/>
                <a:gd name="T63" fmla="*/ 62 h 216"/>
                <a:gd name="T64" fmla="*/ 54 w 246"/>
                <a:gd name="T65" fmla="*/ 40 h 216"/>
                <a:gd name="T66" fmla="*/ 72 w 246"/>
                <a:gd name="T67" fmla="*/ 50 h 216"/>
                <a:gd name="T68" fmla="*/ 74 w 246"/>
                <a:gd name="T69" fmla="*/ 34 h 216"/>
                <a:gd name="T70" fmla="*/ 84 w 246"/>
                <a:gd name="T71" fmla="*/ 30 h 216"/>
                <a:gd name="T72" fmla="*/ 108 w 246"/>
                <a:gd name="T73" fmla="*/ 24 h 216"/>
                <a:gd name="T74" fmla="*/ 126 w 246"/>
                <a:gd name="T75" fmla="*/ 10 h 216"/>
                <a:gd name="T76" fmla="*/ 146 w 246"/>
                <a:gd name="T77" fmla="*/ 8 h 216"/>
                <a:gd name="T78" fmla="*/ 160 w 246"/>
                <a:gd name="T79" fmla="*/ 0 h 216"/>
                <a:gd name="T80" fmla="*/ 168 w 246"/>
                <a:gd name="T81" fmla="*/ 6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216"/>
                <a:gd name="T125" fmla="*/ 246 w 246"/>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216">
                  <a:moveTo>
                    <a:pt x="168" y="6"/>
                  </a:moveTo>
                  <a:lnTo>
                    <a:pt x="186" y="24"/>
                  </a:lnTo>
                  <a:lnTo>
                    <a:pt x="208" y="30"/>
                  </a:lnTo>
                  <a:lnTo>
                    <a:pt x="218" y="36"/>
                  </a:lnTo>
                  <a:lnTo>
                    <a:pt x="236" y="54"/>
                  </a:lnTo>
                  <a:lnTo>
                    <a:pt x="244" y="74"/>
                  </a:lnTo>
                  <a:lnTo>
                    <a:pt x="242" y="94"/>
                  </a:lnTo>
                  <a:lnTo>
                    <a:pt x="246" y="120"/>
                  </a:lnTo>
                  <a:lnTo>
                    <a:pt x="230" y="122"/>
                  </a:lnTo>
                  <a:lnTo>
                    <a:pt x="230" y="144"/>
                  </a:lnTo>
                  <a:lnTo>
                    <a:pt x="208" y="154"/>
                  </a:lnTo>
                  <a:lnTo>
                    <a:pt x="188" y="154"/>
                  </a:lnTo>
                  <a:lnTo>
                    <a:pt x="172" y="160"/>
                  </a:lnTo>
                  <a:lnTo>
                    <a:pt x="160" y="160"/>
                  </a:lnTo>
                  <a:lnTo>
                    <a:pt x="138" y="190"/>
                  </a:lnTo>
                  <a:lnTo>
                    <a:pt x="126" y="204"/>
                  </a:lnTo>
                  <a:lnTo>
                    <a:pt x="108" y="200"/>
                  </a:lnTo>
                  <a:lnTo>
                    <a:pt x="94" y="208"/>
                  </a:lnTo>
                  <a:lnTo>
                    <a:pt x="66" y="216"/>
                  </a:lnTo>
                  <a:lnTo>
                    <a:pt x="64" y="206"/>
                  </a:lnTo>
                  <a:lnTo>
                    <a:pt x="54" y="206"/>
                  </a:lnTo>
                  <a:lnTo>
                    <a:pt x="50" y="212"/>
                  </a:lnTo>
                  <a:lnTo>
                    <a:pt x="38" y="210"/>
                  </a:lnTo>
                  <a:lnTo>
                    <a:pt x="34" y="196"/>
                  </a:lnTo>
                  <a:lnTo>
                    <a:pt x="12" y="170"/>
                  </a:lnTo>
                  <a:lnTo>
                    <a:pt x="14" y="152"/>
                  </a:lnTo>
                  <a:lnTo>
                    <a:pt x="0" y="132"/>
                  </a:lnTo>
                  <a:lnTo>
                    <a:pt x="8" y="128"/>
                  </a:lnTo>
                  <a:lnTo>
                    <a:pt x="8" y="118"/>
                  </a:lnTo>
                  <a:lnTo>
                    <a:pt x="8" y="88"/>
                  </a:lnTo>
                  <a:lnTo>
                    <a:pt x="24" y="84"/>
                  </a:lnTo>
                  <a:lnTo>
                    <a:pt x="22" y="62"/>
                  </a:lnTo>
                  <a:lnTo>
                    <a:pt x="54" y="40"/>
                  </a:lnTo>
                  <a:lnTo>
                    <a:pt x="72" y="50"/>
                  </a:lnTo>
                  <a:lnTo>
                    <a:pt x="74" y="34"/>
                  </a:lnTo>
                  <a:lnTo>
                    <a:pt x="84" y="30"/>
                  </a:lnTo>
                  <a:lnTo>
                    <a:pt x="108" y="24"/>
                  </a:lnTo>
                  <a:lnTo>
                    <a:pt x="126" y="10"/>
                  </a:lnTo>
                  <a:lnTo>
                    <a:pt x="146" y="8"/>
                  </a:lnTo>
                  <a:lnTo>
                    <a:pt x="160" y="0"/>
                  </a:lnTo>
                  <a:lnTo>
                    <a:pt x="168" y="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46" name="Freeform 327"/>
            <p:cNvSpPr>
              <a:spLocks/>
            </p:cNvSpPr>
            <p:nvPr/>
          </p:nvSpPr>
          <p:spPr bwMode="auto">
            <a:xfrm>
              <a:off x="9129713" y="3152775"/>
              <a:ext cx="90487" cy="168275"/>
            </a:xfrm>
            <a:custGeom>
              <a:avLst/>
              <a:gdLst>
                <a:gd name="T0" fmla="*/ 8 w 202"/>
                <a:gd name="T1" fmla="*/ 102 h 376"/>
                <a:gd name="T2" fmla="*/ 10 w 202"/>
                <a:gd name="T3" fmla="*/ 70 h 376"/>
                <a:gd name="T4" fmla="*/ 0 w 202"/>
                <a:gd name="T5" fmla="*/ 60 h 376"/>
                <a:gd name="T6" fmla="*/ 6 w 202"/>
                <a:gd name="T7" fmla="*/ 50 h 376"/>
                <a:gd name="T8" fmla="*/ 30 w 202"/>
                <a:gd name="T9" fmla="*/ 0 h 376"/>
                <a:gd name="T10" fmla="*/ 42 w 202"/>
                <a:gd name="T11" fmla="*/ 0 h 376"/>
                <a:gd name="T12" fmla="*/ 38 w 202"/>
                <a:gd name="T13" fmla="*/ 10 h 376"/>
                <a:gd name="T14" fmla="*/ 46 w 202"/>
                <a:gd name="T15" fmla="*/ 20 h 376"/>
                <a:gd name="T16" fmla="*/ 68 w 202"/>
                <a:gd name="T17" fmla="*/ 4 h 376"/>
                <a:gd name="T18" fmla="*/ 82 w 202"/>
                <a:gd name="T19" fmla="*/ 10 h 376"/>
                <a:gd name="T20" fmla="*/ 86 w 202"/>
                <a:gd name="T21" fmla="*/ 24 h 376"/>
                <a:gd name="T22" fmla="*/ 116 w 202"/>
                <a:gd name="T23" fmla="*/ 36 h 376"/>
                <a:gd name="T24" fmla="*/ 130 w 202"/>
                <a:gd name="T25" fmla="*/ 66 h 376"/>
                <a:gd name="T26" fmla="*/ 132 w 202"/>
                <a:gd name="T27" fmla="*/ 84 h 376"/>
                <a:gd name="T28" fmla="*/ 132 w 202"/>
                <a:gd name="T29" fmla="*/ 106 h 376"/>
                <a:gd name="T30" fmla="*/ 132 w 202"/>
                <a:gd name="T31" fmla="*/ 124 h 376"/>
                <a:gd name="T32" fmla="*/ 124 w 202"/>
                <a:gd name="T33" fmla="*/ 128 h 376"/>
                <a:gd name="T34" fmla="*/ 138 w 202"/>
                <a:gd name="T35" fmla="*/ 148 h 376"/>
                <a:gd name="T36" fmla="*/ 136 w 202"/>
                <a:gd name="T37" fmla="*/ 166 h 376"/>
                <a:gd name="T38" fmla="*/ 158 w 202"/>
                <a:gd name="T39" fmla="*/ 192 h 376"/>
                <a:gd name="T40" fmla="*/ 162 w 202"/>
                <a:gd name="T41" fmla="*/ 206 h 376"/>
                <a:gd name="T42" fmla="*/ 174 w 202"/>
                <a:gd name="T43" fmla="*/ 208 h 376"/>
                <a:gd name="T44" fmla="*/ 178 w 202"/>
                <a:gd name="T45" fmla="*/ 202 h 376"/>
                <a:gd name="T46" fmla="*/ 188 w 202"/>
                <a:gd name="T47" fmla="*/ 202 h 376"/>
                <a:gd name="T48" fmla="*/ 190 w 202"/>
                <a:gd name="T49" fmla="*/ 212 h 376"/>
                <a:gd name="T50" fmla="*/ 192 w 202"/>
                <a:gd name="T51" fmla="*/ 226 h 376"/>
                <a:gd name="T52" fmla="*/ 202 w 202"/>
                <a:gd name="T53" fmla="*/ 234 h 376"/>
                <a:gd name="T54" fmla="*/ 194 w 202"/>
                <a:gd name="T55" fmla="*/ 260 h 376"/>
                <a:gd name="T56" fmla="*/ 182 w 202"/>
                <a:gd name="T57" fmla="*/ 262 h 376"/>
                <a:gd name="T58" fmla="*/ 174 w 202"/>
                <a:gd name="T59" fmla="*/ 288 h 376"/>
                <a:gd name="T60" fmla="*/ 174 w 202"/>
                <a:gd name="T61" fmla="*/ 308 h 376"/>
                <a:gd name="T62" fmla="*/ 168 w 202"/>
                <a:gd name="T63" fmla="*/ 316 h 376"/>
                <a:gd name="T64" fmla="*/ 154 w 202"/>
                <a:gd name="T65" fmla="*/ 316 h 376"/>
                <a:gd name="T66" fmla="*/ 142 w 202"/>
                <a:gd name="T67" fmla="*/ 334 h 376"/>
                <a:gd name="T68" fmla="*/ 152 w 202"/>
                <a:gd name="T69" fmla="*/ 348 h 376"/>
                <a:gd name="T70" fmla="*/ 152 w 202"/>
                <a:gd name="T71" fmla="*/ 358 h 376"/>
                <a:gd name="T72" fmla="*/ 144 w 202"/>
                <a:gd name="T73" fmla="*/ 358 h 376"/>
                <a:gd name="T74" fmla="*/ 144 w 202"/>
                <a:gd name="T75" fmla="*/ 368 h 376"/>
                <a:gd name="T76" fmla="*/ 130 w 202"/>
                <a:gd name="T77" fmla="*/ 376 h 376"/>
                <a:gd name="T78" fmla="*/ 114 w 202"/>
                <a:gd name="T79" fmla="*/ 374 h 376"/>
                <a:gd name="T80" fmla="*/ 114 w 202"/>
                <a:gd name="T81" fmla="*/ 356 h 376"/>
                <a:gd name="T82" fmla="*/ 90 w 202"/>
                <a:gd name="T83" fmla="*/ 330 h 376"/>
                <a:gd name="T84" fmla="*/ 54 w 202"/>
                <a:gd name="T85" fmla="*/ 318 h 376"/>
                <a:gd name="T86" fmla="*/ 32 w 202"/>
                <a:gd name="T87" fmla="*/ 292 h 376"/>
                <a:gd name="T88" fmla="*/ 48 w 202"/>
                <a:gd name="T89" fmla="*/ 294 h 376"/>
                <a:gd name="T90" fmla="*/ 48 w 202"/>
                <a:gd name="T91" fmla="*/ 282 h 376"/>
                <a:gd name="T92" fmla="*/ 44 w 202"/>
                <a:gd name="T93" fmla="*/ 272 h 376"/>
                <a:gd name="T94" fmla="*/ 28 w 202"/>
                <a:gd name="T95" fmla="*/ 262 h 376"/>
                <a:gd name="T96" fmla="*/ 34 w 202"/>
                <a:gd name="T97" fmla="*/ 230 h 376"/>
                <a:gd name="T98" fmla="*/ 42 w 202"/>
                <a:gd name="T99" fmla="*/ 226 h 376"/>
                <a:gd name="T100" fmla="*/ 44 w 202"/>
                <a:gd name="T101" fmla="*/ 220 h 376"/>
                <a:gd name="T102" fmla="*/ 34 w 202"/>
                <a:gd name="T103" fmla="*/ 204 h 376"/>
                <a:gd name="T104" fmla="*/ 38 w 202"/>
                <a:gd name="T105" fmla="*/ 186 h 376"/>
                <a:gd name="T106" fmla="*/ 24 w 202"/>
                <a:gd name="T107" fmla="*/ 160 h 376"/>
                <a:gd name="T108" fmla="*/ 34 w 202"/>
                <a:gd name="T109" fmla="*/ 150 h 376"/>
                <a:gd name="T110" fmla="*/ 32 w 202"/>
                <a:gd name="T111" fmla="*/ 140 h 376"/>
                <a:gd name="T112" fmla="*/ 40 w 202"/>
                <a:gd name="T113" fmla="*/ 136 h 376"/>
                <a:gd name="T114" fmla="*/ 36 w 202"/>
                <a:gd name="T115" fmla="*/ 126 h 376"/>
                <a:gd name="T116" fmla="*/ 34 w 202"/>
                <a:gd name="T117" fmla="*/ 106 h 376"/>
                <a:gd name="T118" fmla="*/ 24 w 202"/>
                <a:gd name="T119" fmla="*/ 102 h 376"/>
                <a:gd name="T120" fmla="*/ 8 w 202"/>
                <a:gd name="T121" fmla="*/ 102 h 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2"/>
                <a:gd name="T184" fmla="*/ 0 h 376"/>
                <a:gd name="T185" fmla="*/ 202 w 202"/>
                <a:gd name="T186" fmla="*/ 376 h 3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2" h="376">
                  <a:moveTo>
                    <a:pt x="8" y="102"/>
                  </a:moveTo>
                  <a:lnTo>
                    <a:pt x="10" y="70"/>
                  </a:lnTo>
                  <a:lnTo>
                    <a:pt x="0" y="60"/>
                  </a:lnTo>
                  <a:lnTo>
                    <a:pt x="6" y="50"/>
                  </a:lnTo>
                  <a:lnTo>
                    <a:pt x="30" y="0"/>
                  </a:lnTo>
                  <a:lnTo>
                    <a:pt x="42" y="0"/>
                  </a:lnTo>
                  <a:lnTo>
                    <a:pt x="38" y="10"/>
                  </a:lnTo>
                  <a:lnTo>
                    <a:pt x="46" y="20"/>
                  </a:lnTo>
                  <a:lnTo>
                    <a:pt x="68" y="4"/>
                  </a:lnTo>
                  <a:lnTo>
                    <a:pt x="82" y="10"/>
                  </a:lnTo>
                  <a:lnTo>
                    <a:pt x="86" y="24"/>
                  </a:lnTo>
                  <a:lnTo>
                    <a:pt x="116" y="36"/>
                  </a:lnTo>
                  <a:lnTo>
                    <a:pt x="130" y="66"/>
                  </a:lnTo>
                  <a:lnTo>
                    <a:pt x="132" y="84"/>
                  </a:lnTo>
                  <a:lnTo>
                    <a:pt x="132" y="106"/>
                  </a:lnTo>
                  <a:lnTo>
                    <a:pt x="132" y="124"/>
                  </a:lnTo>
                  <a:lnTo>
                    <a:pt x="124" y="128"/>
                  </a:lnTo>
                  <a:lnTo>
                    <a:pt x="138" y="148"/>
                  </a:lnTo>
                  <a:lnTo>
                    <a:pt x="136" y="166"/>
                  </a:lnTo>
                  <a:lnTo>
                    <a:pt x="158" y="192"/>
                  </a:lnTo>
                  <a:lnTo>
                    <a:pt x="162" y="206"/>
                  </a:lnTo>
                  <a:lnTo>
                    <a:pt x="174" y="208"/>
                  </a:lnTo>
                  <a:lnTo>
                    <a:pt x="178" y="202"/>
                  </a:lnTo>
                  <a:lnTo>
                    <a:pt x="188" y="202"/>
                  </a:lnTo>
                  <a:lnTo>
                    <a:pt x="190" y="212"/>
                  </a:lnTo>
                  <a:lnTo>
                    <a:pt x="192" y="226"/>
                  </a:lnTo>
                  <a:lnTo>
                    <a:pt x="202" y="234"/>
                  </a:lnTo>
                  <a:lnTo>
                    <a:pt x="194" y="260"/>
                  </a:lnTo>
                  <a:lnTo>
                    <a:pt x="182" y="262"/>
                  </a:lnTo>
                  <a:lnTo>
                    <a:pt x="174" y="288"/>
                  </a:lnTo>
                  <a:lnTo>
                    <a:pt x="174" y="308"/>
                  </a:lnTo>
                  <a:lnTo>
                    <a:pt x="168" y="316"/>
                  </a:lnTo>
                  <a:lnTo>
                    <a:pt x="154" y="316"/>
                  </a:lnTo>
                  <a:lnTo>
                    <a:pt x="142" y="334"/>
                  </a:lnTo>
                  <a:lnTo>
                    <a:pt x="152" y="348"/>
                  </a:lnTo>
                  <a:lnTo>
                    <a:pt x="152" y="358"/>
                  </a:lnTo>
                  <a:lnTo>
                    <a:pt x="144" y="358"/>
                  </a:lnTo>
                  <a:lnTo>
                    <a:pt x="144" y="368"/>
                  </a:lnTo>
                  <a:lnTo>
                    <a:pt x="130" y="376"/>
                  </a:lnTo>
                  <a:lnTo>
                    <a:pt x="114" y="374"/>
                  </a:lnTo>
                  <a:lnTo>
                    <a:pt x="114" y="356"/>
                  </a:lnTo>
                  <a:lnTo>
                    <a:pt x="90" y="330"/>
                  </a:lnTo>
                  <a:lnTo>
                    <a:pt x="54" y="318"/>
                  </a:lnTo>
                  <a:lnTo>
                    <a:pt x="32" y="292"/>
                  </a:lnTo>
                  <a:lnTo>
                    <a:pt x="48" y="294"/>
                  </a:lnTo>
                  <a:lnTo>
                    <a:pt x="48" y="282"/>
                  </a:lnTo>
                  <a:lnTo>
                    <a:pt x="44" y="272"/>
                  </a:lnTo>
                  <a:lnTo>
                    <a:pt x="28" y="262"/>
                  </a:lnTo>
                  <a:lnTo>
                    <a:pt x="34" y="230"/>
                  </a:lnTo>
                  <a:lnTo>
                    <a:pt x="42" y="226"/>
                  </a:lnTo>
                  <a:lnTo>
                    <a:pt x="44" y="220"/>
                  </a:lnTo>
                  <a:lnTo>
                    <a:pt x="34" y="204"/>
                  </a:lnTo>
                  <a:lnTo>
                    <a:pt x="38" y="186"/>
                  </a:lnTo>
                  <a:lnTo>
                    <a:pt x="24" y="160"/>
                  </a:lnTo>
                  <a:lnTo>
                    <a:pt x="34" y="150"/>
                  </a:lnTo>
                  <a:lnTo>
                    <a:pt x="32" y="140"/>
                  </a:lnTo>
                  <a:lnTo>
                    <a:pt x="40" y="136"/>
                  </a:lnTo>
                  <a:lnTo>
                    <a:pt x="36" y="126"/>
                  </a:lnTo>
                  <a:lnTo>
                    <a:pt x="34" y="106"/>
                  </a:lnTo>
                  <a:lnTo>
                    <a:pt x="24" y="102"/>
                  </a:lnTo>
                  <a:lnTo>
                    <a:pt x="8" y="10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47" name="Freeform 328"/>
            <p:cNvSpPr>
              <a:spLocks/>
            </p:cNvSpPr>
            <p:nvPr/>
          </p:nvSpPr>
          <p:spPr bwMode="auto">
            <a:xfrm>
              <a:off x="9245600" y="3008313"/>
              <a:ext cx="258763" cy="196850"/>
            </a:xfrm>
            <a:custGeom>
              <a:avLst/>
              <a:gdLst>
                <a:gd name="T0" fmla="*/ 36 w 580"/>
                <a:gd name="T1" fmla="*/ 84 h 440"/>
                <a:gd name="T2" fmla="*/ 54 w 580"/>
                <a:gd name="T3" fmla="*/ 94 h 440"/>
                <a:gd name="T4" fmla="*/ 42 w 580"/>
                <a:gd name="T5" fmla="*/ 118 h 440"/>
                <a:gd name="T6" fmla="*/ 86 w 580"/>
                <a:gd name="T7" fmla="*/ 110 h 440"/>
                <a:gd name="T8" fmla="*/ 168 w 580"/>
                <a:gd name="T9" fmla="*/ 120 h 440"/>
                <a:gd name="T10" fmla="*/ 234 w 580"/>
                <a:gd name="T11" fmla="*/ 102 h 440"/>
                <a:gd name="T12" fmla="*/ 280 w 580"/>
                <a:gd name="T13" fmla="*/ 102 h 440"/>
                <a:gd name="T14" fmla="*/ 334 w 580"/>
                <a:gd name="T15" fmla="*/ 54 h 440"/>
                <a:gd name="T16" fmla="*/ 382 w 580"/>
                <a:gd name="T17" fmla="*/ 24 h 440"/>
                <a:gd name="T18" fmla="*/ 444 w 580"/>
                <a:gd name="T19" fmla="*/ 0 h 440"/>
                <a:gd name="T20" fmla="*/ 478 w 580"/>
                <a:gd name="T21" fmla="*/ 0 h 440"/>
                <a:gd name="T22" fmla="*/ 506 w 580"/>
                <a:gd name="T23" fmla="*/ 0 h 440"/>
                <a:gd name="T24" fmla="*/ 570 w 580"/>
                <a:gd name="T25" fmla="*/ 20 h 440"/>
                <a:gd name="T26" fmla="*/ 580 w 580"/>
                <a:gd name="T27" fmla="*/ 38 h 440"/>
                <a:gd name="T28" fmla="*/ 576 w 580"/>
                <a:gd name="T29" fmla="*/ 60 h 440"/>
                <a:gd name="T30" fmla="*/ 554 w 580"/>
                <a:gd name="T31" fmla="*/ 68 h 440"/>
                <a:gd name="T32" fmla="*/ 538 w 580"/>
                <a:gd name="T33" fmla="*/ 80 h 440"/>
                <a:gd name="T34" fmla="*/ 530 w 580"/>
                <a:gd name="T35" fmla="*/ 108 h 440"/>
                <a:gd name="T36" fmla="*/ 534 w 580"/>
                <a:gd name="T37" fmla="*/ 136 h 440"/>
                <a:gd name="T38" fmla="*/ 540 w 580"/>
                <a:gd name="T39" fmla="*/ 160 h 440"/>
                <a:gd name="T40" fmla="*/ 528 w 580"/>
                <a:gd name="T41" fmla="*/ 170 h 440"/>
                <a:gd name="T42" fmla="*/ 522 w 580"/>
                <a:gd name="T43" fmla="*/ 188 h 440"/>
                <a:gd name="T44" fmla="*/ 510 w 580"/>
                <a:gd name="T45" fmla="*/ 200 h 440"/>
                <a:gd name="T46" fmla="*/ 524 w 580"/>
                <a:gd name="T47" fmla="*/ 206 h 440"/>
                <a:gd name="T48" fmla="*/ 548 w 580"/>
                <a:gd name="T49" fmla="*/ 230 h 440"/>
                <a:gd name="T50" fmla="*/ 574 w 580"/>
                <a:gd name="T51" fmla="*/ 250 h 440"/>
                <a:gd name="T52" fmla="*/ 560 w 580"/>
                <a:gd name="T53" fmla="*/ 262 h 440"/>
                <a:gd name="T54" fmla="*/ 538 w 580"/>
                <a:gd name="T55" fmla="*/ 268 h 440"/>
                <a:gd name="T56" fmla="*/ 504 w 580"/>
                <a:gd name="T57" fmla="*/ 254 h 440"/>
                <a:gd name="T58" fmla="*/ 482 w 580"/>
                <a:gd name="T59" fmla="*/ 262 h 440"/>
                <a:gd name="T60" fmla="*/ 456 w 580"/>
                <a:gd name="T61" fmla="*/ 284 h 440"/>
                <a:gd name="T62" fmla="*/ 442 w 580"/>
                <a:gd name="T63" fmla="*/ 292 h 440"/>
                <a:gd name="T64" fmla="*/ 438 w 580"/>
                <a:gd name="T65" fmla="*/ 306 h 440"/>
                <a:gd name="T66" fmla="*/ 422 w 580"/>
                <a:gd name="T67" fmla="*/ 316 h 440"/>
                <a:gd name="T68" fmla="*/ 408 w 580"/>
                <a:gd name="T69" fmla="*/ 324 h 440"/>
                <a:gd name="T70" fmla="*/ 416 w 580"/>
                <a:gd name="T71" fmla="*/ 350 h 440"/>
                <a:gd name="T72" fmla="*/ 398 w 580"/>
                <a:gd name="T73" fmla="*/ 384 h 440"/>
                <a:gd name="T74" fmla="*/ 336 w 580"/>
                <a:gd name="T75" fmla="*/ 410 h 440"/>
                <a:gd name="T76" fmla="*/ 290 w 580"/>
                <a:gd name="T77" fmla="*/ 396 h 440"/>
                <a:gd name="T78" fmla="*/ 252 w 580"/>
                <a:gd name="T79" fmla="*/ 382 h 440"/>
                <a:gd name="T80" fmla="*/ 224 w 580"/>
                <a:gd name="T81" fmla="*/ 388 h 440"/>
                <a:gd name="T82" fmla="*/ 174 w 580"/>
                <a:gd name="T83" fmla="*/ 424 h 440"/>
                <a:gd name="T84" fmla="*/ 132 w 580"/>
                <a:gd name="T85" fmla="*/ 438 h 440"/>
                <a:gd name="T86" fmla="*/ 104 w 580"/>
                <a:gd name="T87" fmla="*/ 414 h 440"/>
                <a:gd name="T88" fmla="*/ 106 w 580"/>
                <a:gd name="T89" fmla="*/ 394 h 440"/>
                <a:gd name="T90" fmla="*/ 80 w 580"/>
                <a:gd name="T91" fmla="*/ 356 h 440"/>
                <a:gd name="T92" fmla="*/ 48 w 580"/>
                <a:gd name="T93" fmla="*/ 344 h 440"/>
                <a:gd name="T94" fmla="*/ 38 w 580"/>
                <a:gd name="T95" fmla="*/ 316 h 440"/>
                <a:gd name="T96" fmla="*/ 34 w 580"/>
                <a:gd name="T97" fmla="*/ 292 h 440"/>
                <a:gd name="T98" fmla="*/ 38 w 580"/>
                <a:gd name="T99" fmla="*/ 248 h 440"/>
                <a:gd name="T100" fmla="*/ 52 w 580"/>
                <a:gd name="T101" fmla="*/ 230 h 440"/>
                <a:gd name="T102" fmla="*/ 70 w 580"/>
                <a:gd name="T103" fmla="*/ 202 h 440"/>
                <a:gd name="T104" fmla="*/ 38 w 580"/>
                <a:gd name="T105" fmla="*/ 180 h 440"/>
                <a:gd name="T106" fmla="*/ 10 w 580"/>
                <a:gd name="T107" fmla="*/ 150 h 440"/>
                <a:gd name="T108" fmla="*/ 0 w 580"/>
                <a:gd name="T109" fmla="*/ 106 h 440"/>
                <a:gd name="T110" fmla="*/ 18 w 580"/>
                <a:gd name="T111" fmla="*/ 68 h 4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0"/>
                <a:gd name="T169" fmla="*/ 0 h 440"/>
                <a:gd name="T170" fmla="*/ 580 w 580"/>
                <a:gd name="T171" fmla="*/ 440 h 4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0" h="440">
                  <a:moveTo>
                    <a:pt x="18" y="68"/>
                  </a:moveTo>
                  <a:lnTo>
                    <a:pt x="36" y="84"/>
                  </a:lnTo>
                  <a:lnTo>
                    <a:pt x="50" y="84"/>
                  </a:lnTo>
                  <a:lnTo>
                    <a:pt x="54" y="94"/>
                  </a:lnTo>
                  <a:lnTo>
                    <a:pt x="38" y="108"/>
                  </a:lnTo>
                  <a:lnTo>
                    <a:pt x="42" y="118"/>
                  </a:lnTo>
                  <a:lnTo>
                    <a:pt x="58" y="122"/>
                  </a:lnTo>
                  <a:lnTo>
                    <a:pt x="86" y="110"/>
                  </a:lnTo>
                  <a:lnTo>
                    <a:pt x="140" y="110"/>
                  </a:lnTo>
                  <a:lnTo>
                    <a:pt x="168" y="120"/>
                  </a:lnTo>
                  <a:lnTo>
                    <a:pt x="200" y="100"/>
                  </a:lnTo>
                  <a:lnTo>
                    <a:pt x="234" y="102"/>
                  </a:lnTo>
                  <a:lnTo>
                    <a:pt x="266" y="96"/>
                  </a:lnTo>
                  <a:lnTo>
                    <a:pt x="280" y="102"/>
                  </a:lnTo>
                  <a:lnTo>
                    <a:pt x="310" y="88"/>
                  </a:lnTo>
                  <a:lnTo>
                    <a:pt x="334" y="54"/>
                  </a:lnTo>
                  <a:lnTo>
                    <a:pt x="352" y="32"/>
                  </a:lnTo>
                  <a:lnTo>
                    <a:pt x="382" y="24"/>
                  </a:lnTo>
                  <a:lnTo>
                    <a:pt x="414" y="2"/>
                  </a:lnTo>
                  <a:lnTo>
                    <a:pt x="444" y="0"/>
                  </a:lnTo>
                  <a:lnTo>
                    <a:pt x="458" y="8"/>
                  </a:lnTo>
                  <a:lnTo>
                    <a:pt x="478" y="0"/>
                  </a:lnTo>
                  <a:lnTo>
                    <a:pt x="488" y="8"/>
                  </a:lnTo>
                  <a:lnTo>
                    <a:pt x="506" y="0"/>
                  </a:lnTo>
                  <a:lnTo>
                    <a:pt x="522" y="20"/>
                  </a:lnTo>
                  <a:lnTo>
                    <a:pt x="570" y="20"/>
                  </a:lnTo>
                  <a:lnTo>
                    <a:pt x="574" y="30"/>
                  </a:lnTo>
                  <a:lnTo>
                    <a:pt x="580" y="38"/>
                  </a:lnTo>
                  <a:lnTo>
                    <a:pt x="580" y="50"/>
                  </a:lnTo>
                  <a:lnTo>
                    <a:pt x="576" y="60"/>
                  </a:lnTo>
                  <a:lnTo>
                    <a:pt x="564" y="66"/>
                  </a:lnTo>
                  <a:lnTo>
                    <a:pt x="554" y="68"/>
                  </a:lnTo>
                  <a:lnTo>
                    <a:pt x="546" y="70"/>
                  </a:lnTo>
                  <a:lnTo>
                    <a:pt x="538" y="80"/>
                  </a:lnTo>
                  <a:lnTo>
                    <a:pt x="534" y="90"/>
                  </a:lnTo>
                  <a:lnTo>
                    <a:pt x="530" y="108"/>
                  </a:lnTo>
                  <a:lnTo>
                    <a:pt x="534" y="120"/>
                  </a:lnTo>
                  <a:lnTo>
                    <a:pt x="534" y="136"/>
                  </a:lnTo>
                  <a:lnTo>
                    <a:pt x="538" y="154"/>
                  </a:lnTo>
                  <a:lnTo>
                    <a:pt x="540" y="160"/>
                  </a:lnTo>
                  <a:lnTo>
                    <a:pt x="540" y="164"/>
                  </a:lnTo>
                  <a:lnTo>
                    <a:pt x="528" y="170"/>
                  </a:lnTo>
                  <a:lnTo>
                    <a:pt x="520" y="180"/>
                  </a:lnTo>
                  <a:lnTo>
                    <a:pt x="522" y="188"/>
                  </a:lnTo>
                  <a:lnTo>
                    <a:pt x="510" y="194"/>
                  </a:lnTo>
                  <a:lnTo>
                    <a:pt x="510" y="200"/>
                  </a:lnTo>
                  <a:lnTo>
                    <a:pt x="514" y="206"/>
                  </a:lnTo>
                  <a:lnTo>
                    <a:pt x="524" y="206"/>
                  </a:lnTo>
                  <a:lnTo>
                    <a:pt x="540" y="216"/>
                  </a:lnTo>
                  <a:lnTo>
                    <a:pt x="548" y="230"/>
                  </a:lnTo>
                  <a:lnTo>
                    <a:pt x="564" y="238"/>
                  </a:lnTo>
                  <a:lnTo>
                    <a:pt x="574" y="250"/>
                  </a:lnTo>
                  <a:lnTo>
                    <a:pt x="560" y="254"/>
                  </a:lnTo>
                  <a:lnTo>
                    <a:pt x="560" y="262"/>
                  </a:lnTo>
                  <a:lnTo>
                    <a:pt x="540" y="264"/>
                  </a:lnTo>
                  <a:lnTo>
                    <a:pt x="538" y="268"/>
                  </a:lnTo>
                  <a:lnTo>
                    <a:pt x="524" y="268"/>
                  </a:lnTo>
                  <a:lnTo>
                    <a:pt x="504" y="254"/>
                  </a:lnTo>
                  <a:lnTo>
                    <a:pt x="500" y="262"/>
                  </a:lnTo>
                  <a:lnTo>
                    <a:pt x="482" y="262"/>
                  </a:lnTo>
                  <a:lnTo>
                    <a:pt x="476" y="274"/>
                  </a:lnTo>
                  <a:lnTo>
                    <a:pt x="456" y="284"/>
                  </a:lnTo>
                  <a:lnTo>
                    <a:pt x="448" y="286"/>
                  </a:lnTo>
                  <a:lnTo>
                    <a:pt x="442" y="292"/>
                  </a:lnTo>
                  <a:lnTo>
                    <a:pt x="442" y="302"/>
                  </a:lnTo>
                  <a:lnTo>
                    <a:pt x="438" y="306"/>
                  </a:lnTo>
                  <a:lnTo>
                    <a:pt x="430" y="310"/>
                  </a:lnTo>
                  <a:lnTo>
                    <a:pt x="422" y="316"/>
                  </a:lnTo>
                  <a:lnTo>
                    <a:pt x="424" y="328"/>
                  </a:lnTo>
                  <a:lnTo>
                    <a:pt x="408" y="324"/>
                  </a:lnTo>
                  <a:lnTo>
                    <a:pt x="398" y="334"/>
                  </a:lnTo>
                  <a:lnTo>
                    <a:pt x="416" y="350"/>
                  </a:lnTo>
                  <a:lnTo>
                    <a:pt x="420" y="370"/>
                  </a:lnTo>
                  <a:lnTo>
                    <a:pt x="398" y="384"/>
                  </a:lnTo>
                  <a:lnTo>
                    <a:pt x="368" y="390"/>
                  </a:lnTo>
                  <a:lnTo>
                    <a:pt x="336" y="410"/>
                  </a:lnTo>
                  <a:lnTo>
                    <a:pt x="316" y="396"/>
                  </a:lnTo>
                  <a:lnTo>
                    <a:pt x="290" y="396"/>
                  </a:lnTo>
                  <a:lnTo>
                    <a:pt x="288" y="406"/>
                  </a:lnTo>
                  <a:lnTo>
                    <a:pt x="252" y="382"/>
                  </a:lnTo>
                  <a:lnTo>
                    <a:pt x="244" y="390"/>
                  </a:lnTo>
                  <a:lnTo>
                    <a:pt x="224" y="388"/>
                  </a:lnTo>
                  <a:lnTo>
                    <a:pt x="210" y="404"/>
                  </a:lnTo>
                  <a:lnTo>
                    <a:pt x="174" y="424"/>
                  </a:lnTo>
                  <a:lnTo>
                    <a:pt x="142" y="428"/>
                  </a:lnTo>
                  <a:lnTo>
                    <a:pt x="132" y="438"/>
                  </a:lnTo>
                  <a:lnTo>
                    <a:pt x="108" y="440"/>
                  </a:lnTo>
                  <a:lnTo>
                    <a:pt x="104" y="414"/>
                  </a:lnTo>
                  <a:lnTo>
                    <a:pt x="104" y="400"/>
                  </a:lnTo>
                  <a:lnTo>
                    <a:pt x="106" y="394"/>
                  </a:lnTo>
                  <a:lnTo>
                    <a:pt x="98" y="374"/>
                  </a:lnTo>
                  <a:lnTo>
                    <a:pt x="80" y="356"/>
                  </a:lnTo>
                  <a:lnTo>
                    <a:pt x="70" y="350"/>
                  </a:lnTo>
                  <a:lnTo>
                    <a:pt x="48" y="344"/>
                  </a:lnTo>
                  <a:lnTo>
                    <a:pt x="30" y="326"/>
                  </a:lnTo>
                  <a:lnTo>
                    <a:pt x="38" y="316"/>
                  </a:lnTo>
                  <a:lnTo>
                    <a:pt x="42" y="298"/>
                  </a:lnTo>
                  <a:lnTo>
                    <a:pt x="34" y="292"/>
                  </a:lnTo>
                  <a:lnTo>
                    <a:pt x="28" y="260"/>
                  </a:lnTo>
                  <a:lnTo>
                    <a:pt x="38" y="248"/>
                  </a:lnTo>
                  <a:lnTo>
                    <a:pt x="50" y="244"/>
                  </a:lnTo>
                  <a:lnTo>
                    <a:pt x="52" y="230"/>
                  </a:lnTo>
                  <a:lnTo>
                    <a:pt x="64" y="220"/>
                  </a:lnTo>
                  <a:lnTo>
                    <a:pt x="70" y="202"/>
                  </a:lnTo>
                  <a:lnTo>
                    <a:pt x="56" y="192"/>
                  </a:lnTo>
                  <a:lnTo>
                    <a:pt x="38" y="180"/>
                  </a:lnTo>
                  <a:lnTo>
                    <a:pt x="20" y="166"/>
                  </a:lnTo>
                  <a:lnTo>
                    <a:pt x="10" y="150"/>
                  </a:lnTo>
                  <a:lnTo>
                    <a:pt x="0" y="134"/>
                  </a:lnTo>
                  <a:lnTo>
                    <a:pt x="0" y="106"/>
                  </a:lnTo>
                  <a:lnTo>
                    <a:pt x="12" y="94"/>
                  </a:lnTo>
                  <a:lnTo>
                    <a:pt x="18" y="68"/>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48" name="Freeform 329"/>
            <p:cNvSpPr>
              <a:spLocks/>
            </p:cNvSpPr>
            <p:nvPr/>
          </p:nvSpPr>
          <p:spPr bwMode="auto">
            <a:xfrm>
              <a:off x="9361488" y="2762250"/>
              <a:ext cx="160337" cy="160338"/>
            </a:xfrm>
            <a:custGeom>
              <a:avLst/>
              <a:gdLst>
                <a:gd name="T0" fmla="*/ 224 w 358"/>
                <a:gd name="T1" fmla="*/ 360 h 360"/>
                <a:gd name="T2" fmla="*/ 212 w 358"/>
                <a:gd name="T3" fmla="*/ 354 h 360"/>
                <a:gd name="T4" fmla="*/ 210 w 358"/>
                <a:gd name="T5" fmla="*/ 338 h 360"/>
                <a:gd name="T6" fmla="*/ 202 w 358"/>
                <a:gd name="T7" fmla="*/ 318 h 360"/>
                <a:gd name="T8" fmla="*/ 192 w 358"/>
                <a:gd name="T9" fmla="*/ 296 h 360"/>
                <a:gd name="T10" fmla="*/ 192 w 358"/>
                <a:gd name="T11" fmla="*/ 258 h 360"/>
                <a:gd name="T12" fmla="*/ 200 w 358"/>
                <a:gd name="T13" fmla="*/ 240 h 360"/>
                <a:gd name="T14" fmla="*/ 166 w 358"/>
                <a:gd name="T15" fmla="*/ 178 h 360"/>
                <a:gd name="T16" fmla="*/ 136 w 358"/>
                <a:gd name="T17" fmla="*/ 164 h 360"/>
                <a:gd name="T18" fmla="*/ 134 w 358"/>
                <a:gd name="T19" fmla="*/ 150 h 360"/>
                <a:gd name="T20" fmla="*/ 108 w 358"/>
                <a:gd name="T21" fmla="*/ 142 h 360"/>
                <a:gd name="T22" fmla="*/ 104 w 358"/>
                <a:gd name="T23" fmla="*/ 126 h 360"/>
                <a:gd name="T24" fmla="*/ 74 w 358"/>
                <a:gd name="T25" fmla="*/ 104 h 360"/>
                <a:gd name="T26" fmla="*/ 64 w 358"/>
                <a:gd name="T27" fmla="*/ 84 h 360"/>
                <a:gd name="T28" fmla="*/ 34 w 358"/>
                <a:gd name="T29" fmla="*/ 48 h 360"/>
                <a:gd name="T30" fmla="*/ 0 w 358"/>
                <a:gd name="T31" fmla="*/ 46 h 360"/>
                <a:gd name="T32" fmla="*/ 2 w 358"/>
                <a:gd name="T33" fmla="*/ 36 h 360"/>
                <a:gd name="T34" fmla="*/ 18 w 358"/>
                <a:gd name="T35" fmla="*/ 36 h 360"/>
                <a:gd name="T36" fmla="*/ 16 w 358"/>
                <a:gd name="T37" fmla="*/ 24 h 360"/>
                <a:gd name="T38" fmla="*/ 46 w 358"/>
                <a:gd name="T39" fmla="*/ 20 h 360"/>
                <a:gd name="T40" fmla="*/ 72 w 358"/>
                <a:gd name="T41" fmla="*/ 0 h 360"/>
                <a:gd name="T42" fmla="*/ 96 w 358"/>
                <a:gd name="T43" fmla="*/ 0 h 360"/>
                <a:gd name="T44" fmla="*/ 132 w 358"/>
                <a:gd name="T45" fmla="*/ 20 h 360"/>
                <a:gd name="T46" fmla="*/ 148 w 358"/>
                <a:gd name="T47" fmla="*/ 12 h 360"/>
                <a:gd name="T48" fmla="*/ 158 w 358"/>
                <a:gd name="T49" fmla="*/ 28 h 360"/>
                <a:gd name="T50" fmla="*/ 166 w 358"/>
                <a:gd name="T51" fmla="*/ 18 h 360"/>
                <a:gd name="T52" fmla="*/ 190 w 358"/>
                <a:gd name="T53" fmla="*/ 18 h 360"/>
                <a:gd name="T54" fmla="*/ 206 w 358"/>
                <a:gd name="T55" fmla="*/ 38 h 360"/>
                <a:gd name="T56" fmla="*/ 220 w 358"/>
                <a:gd name="T57" fmla="*/ 26 h 360"/>
                <a:gd name="T58" fmla="*/ 232 w 358"/>
                <a:gd name="T59" fmla="*/ 44 h 360"/>
                <a:gd name="T60" fmla="*/ 238 w 358"/>
                <a:gd name="T61" fmla="*/ 94 h 360"/>
                <a:gd name="T62" fmla="*/ 256 w 358"/>
                <a:gd name="T63" fmla="*/ 124 h 360"/>
                <a:gd name="T64" fmla="*/ 282 w 358"/>
                <a:gd name="T65" fmla="*/ 140 h 360"/>
                <a:gd name="T66" fmla="*/ 308 w 358"/>
                <a:gd name="T67" fmla="*/ 152 h 360"/>
                <a:gd name="T68" fmla="*/ 328 w 358"/>
                <a:gd name="T69" fmla="*/ 154 h 360"/>
                <a:gd name="T70" fmla="*/ 338 w 358"/>
                <a:gd name="T71" fmla="*/ 178 h 360"/>
                <a:gd name="T72" fmla="*/ 336 w 358"/>
                <a:gd name="T73" fmla="*/ 188 h 360"/>
                <a:gd name="T74" fmla="*/ 358 w 358"/>
                <a:gd name="T75" fmla="*/ 200 h 360"/>
                <a:gd name="T76" fmla="*/ 356 w 358"/>
                <a:gd name="T77" fmla="*/ 204 h 360"/>
                <a:gd name="T78" fmla="*/ 344 w 358"/>
                <a:gd name="T79" fmla="*/ 204 h 360"/>
                <a:gd name="T80" fmla="*/ 334 w 358"/>
                <a:gd name="T81" fmla="*/ 214 h 360"/>
                <a:gd name="T82" fmla="*/ 324 w 358"/>
                <a:gd name="T83" fmla="*/ 202 h 360"/>
                <a:gd name="T84" fmla="*/ 318 w 358"/>
                <a:gd name="T85" fmla="*/ 212 h 360"/>
                <a:gd name="T86" fmla="*/ 304 w 358"/>
                <a:gd name="T87" fmla="*/ 206 h 360"/>
                <a:gd name="T88" fmla="*/ 282 w 358"/>
                <a:gd name="T89" fmla="*/ 220 h 360"/>
                <a:gd name="T90" fmla="*/ 272 w 358"/>
                <a:gd name="T91" fmla="*/ 204 h 360"/>
                <a:gd name="T92" fmla="*/ 250 w 358"/>
                <a:gd name="T93" fmla="*/ 224 h 360"/>
                <a:gd name="T94" fmla="*/ 270 w 358"/>
                <a:gd name="T95" fmla="*/ 250 h 360"/>
                <a:gd name="T96" fmla="*/ 268 w 358"/>
                <a:gd name="T97" fmla="*/ 262 h 360"/>
                <a:gd name="T98" fmla="*/ 270 w 358"/>
                <a:gd name="T99" fmla="*/ 276 h 360"/>
                <a:gd name="T100" fmla="*/ 256 w 358"/>
                <a:gd name="T101" fmla="*/ 286 h 360"/>
                <a:gd name="T102" fmla="*/ 260 w 358"/>
                <a:gd name="T103" fmla="*/ 304 h 360"/>
                <a:gd name="T104" fmla="*/ 244 w 358"/>
                <a:gd name="T105" fmla="*/ 324 h 360"/>
                <a:gd name="T106" fmla="*/ 248 w 358"/>
                <a:gd name="T107" fmla="*/ 350 h 360"/>
                <a:gd name="T108" fmla="*/ 228 w 358"/>
                <a:gd name="T109" fmla="*/ 350 h 360"/>
                <a:gd name="T110" fmla="*/ 224 w 358"/>
                <a:gd name="T111" fmla="*/ 360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8"/>
                <a:gd name="T169" fmla="*/ 0 h 360"/>
                <a:gd name="T170" fmla="*/ 358 w 358"/>
                <a:gd name="T171" fmla="*/ 360 h 3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8" h="360">
                  <a:moveTo>
                    <a:pt x="224" y="360"/>
                  </a:moveTo>
                  <a:lnTo>
                    <a:pt x="212" y="354"/>
                  </a:lnTo>
                  <a:lnTo>
                    <a:pt x="210" y="338"/>
                  </a:lnTo>
                  <a:lnTo>
                    <a:pt x="202" y="318"/>
                  </a:lnTo>
                  <a:lnTo>
                    <a:pt x="192" y="296"/>
                  </a:lnTo>
                  <a:lnTo>
                    <a:pt x="192" y="258"/>
                  </a:lnTo>
                  <a:lnTo>
                    <a:pt x="200" y="240"/>
                  </a:lnTo>
                  <a:lnTo>
                    <a:pt x="166" y="178"/>
                  </a:lnTo>
                  <a:lnTo>
                    <a:pt x="136" y="164"/>
                  </a:lnTo>
                  <a:lnTo>
                    <a:pt x="134" y="150"/>
                  </a:lnTo>
                  <a:lnTo>
                    <a:pt x="108" y="142"/>
                  </a:lnTo>
                  <a:lnTo>
                    <a:pt x="104" y="126"/>
                  </a:lnTo>
                  <a:lnTo>
                    <a:pt x="74" y="104"/>
                  </a:lnTo>
                  <a:lnTo>
                    <a:pt x="64" y="84"/>
                  </a:lnTo>
                  <a:lnTo>
                    <a:pt x="34" y="48"/>
                  </a:lnTo>
                  <a:lnTo>
                    <a:pt x="0" y="46"/>
                  </a:lnTo>
                  <a:lnTo>
                    <a:pt x="2" y="36"/>
                  </a:lnTo>
                  <a:lnTo>
                    <a:pt x="18" y="36"/>
                  </a:lnTo>
                  <a:lnTo>
                    <a:pt x="16" y="24"/>
                  </a:lnTo>
                  <a:lnTo>
                    <a:pt x="46" y="20"/>
                  </a:lnTo>
                  <a:lnTo>
                    <a:pt x="72" y="0"/>
                  </a:lnTo>
                  <a:lnTo>
                    <a:pt x="96" y="0"/>
                  </a:lnTo>
                  <a:lnTo>
                    <a:pt x="132" y="20"/>
                  </a:lnTo>
                  <a:lnTo>
                    <a:pt x="148" y="12"/>
                  </a:lnTo>
                  <a:lnTo>
                    <a:pt x="158" y="28"/>
                  </a:lnTo>
                  <a:lnTo>
                    <a:pt x="166" y="18"/>
                  </a:lnTo>
                  <a:lnTo>
                    <a:pt x="190" y="18"/>
                  </a:lnTo>
                  <a:lnTo>
                    <a:pt x="206" y="38"/>
                  </a:lnTo>
                  <a:lnTo>
                    <a:pt x="220" y="26"/>
                  </a:lnTo>
                  <a:lnTo>
                    <a:pt x="232" y="44"/>
                  </a:lnTo>
                  <a:lnTo>
                    <a:pt x="238" y="94"/>
                  </a:lnTo>
                  <a:lnTo>
                    <a:pt x="256" y="124"/>
                  </a:lnTo>
                  <a:lnTo>
                    <a:pt x="282" y="140"/>
                  </a:lnTo>
                  <a:lnTo>
                    <a:pt x="308" y="152"/>
                  </a:lnTo>
                  <a:lnTo>
                    <a:pt x="328" y="154"/>
                  </a:lnTo>
                  <a:lnTo>
                    <a:pt x="338" y="178"/>
                  </a:lnTo>
                  <a:lnTo>
                    <a:pt x="336" y="188"/>
                  </a:lnTo>
                  <a:lnTo>
                    <a:pt x="358" y="200"/>
                  </a:lnTo>
                  <a:lnTo>
                    <a:pt x="356" y="204"/>
                  </a:lnTo>
                  <a:lnTo>
                    <a:pt x="344" y="204"/>
                  </a:lnTo>
                  <a:lnTo>
                    <a:pt x="334" y="214"/>
                  </a:lnTo>
                  <a:lnTo>
                    <a:pt x="324" y="202"/>
                  </a:lnTo>
                  <a:lnTo>
                    <a:pt x="318" y="212"/>
                  </a:lnTo>
                  <a:lnTo>
                    <a:pt x="304" y="206"/>
                  </a:lnTo>
                  <a:lnTo>
                    <a:pt x="282" y="220"/>
                  </a:lnTo>
                  <a:lnTo>
                    <a:pt x="272" y="204"/>
                  </a:lnTo>
                  <a:lnTo>
                    <a:pt x="250" y="224"/>
                  </a:lnTo>
                  <a:lnTo>
                    <a:pt x="270" y="250"/>
                  </a:lnTo>
                  <a:lnTo>
                    <a:pt x="268" y="262"/>
                  </a:lnTo>
                  <a:lnTo>
                    <a:pt x="270" y="276"/>
                  </a:lnTo>
                  <a:lnTo>
                    <a:pt x="256" y="286"/>
                  </a:lnTo>
                  <a:lnTo>
                    <a:pt x="260" y="304"/>
                  </a:lnTo>
                  <a:lnTo>
                    <a:pt x="244" y="324"/>
                  </a:lnTo>
                  <a:lnTo>
                    <a:pt x="248" y="350"/>
                  </a:lnTo>
                  <a:lnTo>
                    <a:pt x="228" y="350"/>
                  </a:lnTo>
                  <a:lnTo>
                    <a:pt x="224" y="360"/>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49" name="Freeform 330"/>
            <p:cNvSpPr>
              <a:spLocks/>
            </p:cNvSpPr>
            <p:nvPr/>
          </p:nvSpPr>
          <p:spPr bwMode="auto">
            <a:xfrm>
              <a:off x="9137650" y="2781300"/>
              <a:ext cx="388938" cy="282575"/>
            </a:xfrm>
            <a:custGeom>
              <a:avLst/>
              <a:gdLst>
                <a:gd name="T0" fmla="*/ 38 w 870"/>
                <a:gd name="T1" fmla="*/ 366 h 630"/>
                <a:gd name="T2" fmla="*/ 72 w 870"/>
                <a:gd name="T3" fmla="*/ 346 h 630"/>
                <a:gd name="T4" fmla="*/ 86 w 870"/>
                <a:gd name="T5" fmla="*/ 294 h 630"/>
                <a:gd name="T6" fmla="*/ 102 w 870"/>
                <a:gd name="T7" fmla="*/ 266 h 630"/>
                <a:gd name="T8" fmla="*/ 134 w 870"/>
                <a:gd name="T9" fmla="*/ 188 h 630"/>
                <a:gd name="T10" fmla="*/ 142 w 870"/>
                <a:gd name="T11" fmla="*/ 156 h 630"/>
                <a:gd name="T12" fmla="*/ 162 w 870"/>
                <a:gd name="T13" fmla="*/ 130 h 630"/>
                <a:gd name="T14" fmla="*/ 196 w 870"/>
                <a:gd name="T15" fmla="*/ 100 h 630"/>
                <a:gd name="T16" fmla="*/ 212 w 870"/>
                <a:gd name="T17" fmla="*/ 80 h 630"/>
                <a:gd name="T18" fmla="*/ 234 w 870"/>
                <a:gd name="T19" fmla="*/ 88 h 630"/>
                <a:gd name="T20" fmla="*/ 318 w 870"/>
                <a:gd name="T21" fmla="*/ 76 h 630"/>
                <a:gd name="T22" fmla="*/ 372 w 870"/>
                <a:gd name="T23" fmla="*/ 102 h 630"/>
                <a:gd name="T24" fmla="*/ 396 w 870"/>
                <a:gd name="T25" fmla="*/ 68 h 630"/>
                <a:gd name="T26" fmla="*/ 480 w 870"/>
                <a:gd name="T27" fmla="*/ 14 h 630"/>
                <a:gd name="T28" fmla="*/ 536 w 870"/>
                <a:gd name="T29" fmla="*/ 2 h 630"/>
                <a:gd name="T30" fmla="*/ 576 w 870"/>
                <a:gd name="T31" fmla="*/ 58 h 630"/>
                <a:gd name="T32" fmla="*/ 610 w 870"/>
                <a:gd name="T33" fmla="*/ 96 h 630"/>
                <a:gd name="T34" fmla="*/ 638 w 870"/>
                <a:gd name="T35" fmla="*/ 118 h 630"/>
                <a:gd name="T36" fmla="*/ 704 w 870"/>
                <a:gd name="T37" fmla="*/ 194 h 630"/>
                <a:gd name="T38" fmla="*/ 694 w 870"/>
                <a:gd name="T39" fmla="*/ 232 h 630"/>
                <a:gd name="T40" fmla="*/ 712 w 870"/>
                <a:gd name="T41" fmla="*/ 292 h 630"/>
                <a:gd name="T42" fmla="*/ 726 w 870"/>
                <a:gd name="T43" fmla="*/ 314 h 630"/>
                <a:gd name="T44" fmla="*/ 776 w 870"/>
                <a:gd name="T45" fmla="*/ 334 h 630"/>
                <a:gd name="T46" fmla="*/ 822 w 870"/>
                <a:gd name="T47" fmla="*/ 294 h 630"/>
                <a:gd name="T48" fmla="*/ 860 w 870"/>
                <a:gd name="T49" fmla="*/ 312 h 630"/>
                <a:gd name="T50" fmla="*/ 834 w 870"/>
                <a:gd name="T51" fmla="*/ 382 h 630"/>
                <a:gd name="T52" fmla="*/ 816 w 870"/>
                <a:gd name="T53" fmla="*/ 358 h 630"/>
                <a:gd name="T54" fmla="*/ 812 w 870"/>
                <a:gd name="T55" fmla="*/ 384 h 630"/>
                <a:gd name="T56" fmla="*/ 808 w 870"/>
                <a:gd name="T57" fmla="*/ 406 h 630"/>
                <a:gd name="T58" fmla="*/ 814 w 870"/>
                <a:gd name="T59" fmla="*/ 416 h 630"/>
                <a:gd name="T60" fmla="*/ 800 w 870"/>
                <a:gd name="T61" fmla="*/ 452 h 630"/>
                <a:gd name="T62" fmla="*/ 814 w 870"/>
                <a:gd name="T63" fmla="*/ 502 h 630"/>
                <a:gd name="T64" fmla="*/ 764 w 870"/>
                <a:gd name="T65" fmla="*/ 528 h 630"/>
                <a:gd name="T66" fmla="*/ 730 w 870"/>
                <a:gd name="T67" fmla="*/ 516 h 630"/>
                <a:gd name="T68" fmla="*/ 700 w 870"/>
                <a:gd name="T69" fmla="*/ 516 h 630"/>
                <a:gd name="T70" fmla="*/ 656 w 870"/>
                <a:gd name="T71" fmla="*/ 510 h 630"/>
                <a:gd name="T72" fmla="*/ 594 w 870"/>
                <a:gd name="T73" fmla="*/ 540 h 630"/>
                <a:gd name="T74" fmla="*/ 552 w 870"/>
                <a:gd name="T75" fmla="*/ 596 h 630"/>
                <a:gd name="T76" fmla="*/ 508 w 870"/>
                <a:gd name="T77" fmla="*/ 604 h 630"/>
                <a:gd name="T78" fmla="*/ 442 w 870"/>
                <a:gd name="T79" fmla="*/ 608 h 630"/>
                <a:gd name="T80" fmla="*/ 382 w 870"/>
                <a:gd name="T81" fmla="*/ 618 h 630"/>
                <a:gd name="T82" fmla="*/ 300 w 870"/>
                <a:gd name="T83" fmla="*/ 630 h 630"/>
                <a:gd name="T84" fmla="*/ 280 w 870"/>
                <a:gd name="T85" fmla="*/ 616 h 630"/>
                <a:gd name="T86" fmla="*/ 292 w 870"/>
                <a:gd name="T87" fmla="*/ 592 h 630"/>
                <a:gd name="T88" fmla="*/ 262 w 870"/>
                <a:gd name="T89" fmla="*/ 580 h 630"/>
                <a:gd name="T90" fmla="*/ 242 w 870"/>
                <a:gd name="T91" fmla="*/ 570 h 630"/>
                <a:gd name="T92" fmla="*/ 242 w 870"/>
                <a:gd name="T93" fmla="*/ 544 h 630"/>
                <a:gd name="T94" fmla="*/ 262 w 870"/>
                <a:gd name="T95" fmla="*/ 536 h 630"/>
                <a:gd name="T96" fmla="*/ 228 w 870"/>
                <a:gd name="T97" fmla="*/ 524 h 630"/>
                <a:gd name="T98" fmla="*/ 210 w 870"/>
                <a:gd name="T99" fmla="*/ 542 h 630"/>
                <a:gd name="T100" fmla="*/ 198 w 870"/>
                <a:gd name="T101" fmla="*/ 556 h 630"/>
                <a:gd name="T102" fmla="*/ 156 w 870"/>
                <a:gd name="T103" fmla="*/ 538 h 630"/>
                <a:gd name="T104" fmla="*/ 132 w 870"/>
                <a:gd name="T105" fmla="*/ 532 h 630"/>
                <a:gd name="T106" fmla="*/ 134 w 870"/>
                <a:gd name="T107" fmla="*/ 518 h 630"/>
                <a:gd name="T108" fmla="*/ 128 w 870"/>
                <a:gd name="T109" fmla="*/ 504 h 630"/>
                <a:gd name="T110" fmla="*/ 132 w 870"/>
                <a:gd name="T111" fmla="*/ 484 h 630"/>
                <a:gd name="T112" fmla="*/ 108 w 870"/>
                <a:gd name="T113" fmla="*/ 474 h 630"/>
                <a:gd name="T114" fmla="*/ 82 w 870"/>
                <a:gd name="T115" fmla="*/ 466 h 630"/>
                <a:gd name="T116" fmla="*/ 58 w 870"/>
                <a:gd name="T117" fmla="*/ 438 h 630"/>
                <a:gd name="T118" fmla="*/ 44 w 870"/>
                <a:gd name="T119" fmla="*/ 414 h 630"/>
                <a:gd name="T120" fmla="*/ 14 w 870"/>
                <a:gd name="T121" fmla="*/ 386 h 6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0"/>
                <a:gd name="T184" fmla="*/ 0 h 630"/>
                <a:gd name="T185" fmla="*/ 870 w 870"/>
                <a:gd name="T186" fmla="*/ 630 h 6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0" h="630">
                  <a:moveTo>
                    <a:pt x="0" y="372"/>
                  </a:moveTo>
                  <a:lnTo>
                    <a:pt x="38" y="366"/>
                  </a:lnTo>
                  <a:lnTo>
                    <a:pt x="46" y="350"/>
                  </a:lnTo>
                  <a:lnTo>
                    <a:pt x="72" y="346"/>
                  </a:lnTo>
                  <a:lnTo>
                    <a:pt x="88" y="318"/>
                  </a:lnTo>
                  <a:lnTo>
                    <a:pt x="86" y="294"/>
                  </a:lnTo>
                  <a:lnTo>
                    <a:pt x="100" y="288"/>
                  </a:lnTo>
                  <a:lnTo>
                    <a:pt x="102" y="266"/>
                  </a:lnTo>
                  <a:lnTo>
                    <a:pt x="124" y="200"/>
                  </a:lnTo>
                  <a:lnTo>
                    <a:pt x="134" y="188"/>
                  </a:lnTo>
                  <a:lnTo>
                    <a:pt x="126" y="170"/>
                  </a:lnTo>
                  <a:lnTo>
                    <a:pt x="142" y="156"/>
                  </a:lnTo>
                  <a:lnTo>
                    <a:pt x="144" y="142"/>
                  </a:lnTo>
                  <a:lnTo>
                    <a:pt x="162" y="130"/>
                  </a:lnTo>
                  <a:lnTo>
                    <a:pt x="174" y="130"/>
                  </a:lnTo>
                  <a:lnTo>
                    <a:pt x="196" y="100"/>
                  </a:lnTo>
                  <a:lnTo>
                    <a:pt x="210" y="94"/>
                  </a:lnTo>
                  <a:lnTo>
                    <a:pt x="212" y="80"/>
                  </a:lnTo>
                  <a:lnTo>
                    <a:pt x="222" y="78"/>
                  </a:lnTo>
                  <a:lnTo>
                    <a:pt x="234" y="88"/>
                  </a:lnTo>
                  <a:lnTo>
                    <a:pt x="314" y="88"/>
                  </a:lnTo>
                  <a:lnTo>
                    <a:pt x="318" y="76"/>
                  </a:lnTo>
                  <a:lnTo>
                    <a:pt x="342" y="76"/>
                  </a:lnTo>
                  <a:lnTo>
                    <a:pt x="372" y="102"/>
                  </a:lnTo>
                  <a:lnTo>
                    <a:pt x="386" y="98"/>
                  </a:lnTo>
                  <a:lnTo>
                    <a:pt x="396" y="68"/>
                  </a:lnTo>
                  <a:lnTo>
                    <a:pt x="470" y="42"/>
                  </a:lnTo>
                  <a:lnTo>
                    <a:pt x="480" y="14"/>
                  </a:lnTo>
                  <a:lnTo>
                    <a:pt x="502" y="0"/>
                  </a:lnTo>
                  <a:lnTo>
                    <a:pt x="536" y="2"/>
                  </a:lnTo>
                  <a:lnTo>
                    <a:pt x="566" y="38"/>
                  </a:lnTo>
                  <a:lnTo>
                    <a:pt x="576" y="58"/>
                  </a:lnTo>
                  <a:lnTo>
                    <a:pt x="606" y="80"/>
                  </a:lnTo>
                  <a:lnTo>
                    <a:pt x="610" y="96"/>
                  </a:lnTo>
                  <a:lnTo>
                    <a:pt x="636" y="104"/>
                  </a:lnTo>
                  <a:lnTo>
                    <a:pt x="638" y="118"/>
                  </a:lnTo>
                  <a:lnTo>
                    <a:pt x="668" y="132"/>
                  </a:lnTo>
                  <a:lnTo>
                    <a:pt x="704" y="194"/>
                  </a:lnTo>
                  <a:lnTo>
                    <a:pt x="694" y="212"/>
                  </a:lnTo>
                  <a:lnTo>
                    <a:pt x="694" y="232"/>
                  </a:lnTo>
                  <a:lnTo>
                    <a:pt x="694" y="250"/>
                  </a:lnTo>
                  <a:lnTo>
                    <a:pt x="712" y="292"/>
                  </a:lnTo>
                  <a:lnTo>
                    <a:pt x="714" y="308"/>
                  </a:lnTo>
                  <a:lnTo>
                    <a:pt x="726" y="314"/>
                  </a:lnTo>
                  <a:lnTo>
                    <a:pt x="752" y="332"/>
                  </a:lnTo>
                  <a:lnTo>
                    <a:pt x="776" y="334"/>
                  </a:lnTo>
                  <a:lnTo>
                    <a:pt x="806" y="310"/>
                  </a:lnTo>
                  <a:lnTo>
                    <a:pt x="822" y="294"/>
                  </a:lnTo>
                  <a:lnTo>
                    <a:pt x="844" y="294"/>
                  </a:lnTo>
                  <a:lnTo>
                    <a:pt x="860" y="312"/>
                  </a:lnTo>
                  <a:lnTo>
                    <a:pt x="870" y="364"/>
                  </a:lnTo>
                  <a:lnTo>
                    <a:pt x="834" y="382"/>
                  </a:lnTo>
                  <a:lnTo>
                    <a:pt x="820" y="374"/>
                  </a:lnTo>
                  <a:lnTo>
                    <a:pt x="816" y="358"/>
                  </a:lnTo>
                  <a:lnTo>
                    <a:pt x="800" y="366"/>
                  </a:lnTo>
                  <a:lnTo>
                    <a:pt x="812" y="384"/>
                  </a:lnTo>
                  <a:lnTo>
                    <a:pt x="802" y="396"/>
                  </a:lnTo>
                  <a:lnTo>
                    <a:pt x="808" y="406"/>
                  </a:lnTo>
                  <a:lnTo>
                    <a:pt x="800" y="420"/>
                  </a:lnTo>
                  <a:lnTo>
                    <a:pt x="814" y="416"/>
                  </a:lnTo>
                  <a:lnTo>
                    <a:pt x="814" y="424"/>
                  </a:lnTo>
                  <a:lnTo>
                    <a:pt x="800" y="452"/>
                  </a:lnTo>
                  <a:lnTo>
                    <a:pt x="806" y="480"/>
                  </a:lnTo>
                  <a:lnTo>
                    <a:pt x="814" y="502"/>
                  </a:lnTo>
                  <a:lnTo>
                    <a:pt x="812" y="528"/>
                  </a:lnTo>
                  <a:lnTo>
                    <a:pt x="764" y="528"/>
                  </a:lnTo>
                  <a:lnTo>
                    <a:pt x="748" y="508"/>
                  </a:lnTo>
                  <a:lnTo>
                    <a:pt x="730" y="516"/>
                  </a:lnTo>
                  <a:lnTo>
                    <a:pt x="720" y="508"/>
                  </a:lnTo>
                  <a:lnTo>
                    <a:pt x="700" y="516"/>
                  </a:lnTo>
                  <a:lnTo>
                    <a:pt x="686" y="508"/>
                  </a:lnTo>
                  <a:lnTo>
                    <a:pt x="656" y="510"/>
                  </a:lnTo>
                  <a:lnTo>
                    <a:pt x="624" y="532"/>
                  </a:lnTo>
                  <a:lnTo>
                    <a:pt x="594" y="540"/>
                  </a:lnTo>
                  <a:lnTo>
                    <a:pt x="576" y="562"/>
                  </a:lnTo>
                  <a:lnTo>
                    <a:pt x="552" y="596"/>
                  </a:lnTo>
                  <a:lnTo>
                    <a:pt x="522" y="610"/>
                  </a:lnTo>
                  <a:lnTo>
                    <a:pt x="508" y="604"/>
                  </a:lnTo>
                  <a:lnTo>
                    <a:pt x="476" y="610"/>
                  </a:lnTo>
                  <a:lnTo>
                    <a:pt x="442" y="608"/>
                  </a:lnTo>
                  <a:lnTo>
                    <a:pt x="410" y="628"/>
                  </a:lnTo>
                  <a:lnTo>
                    <a:pt x="382" y="618"/>
                  </a:lnTo>
                  <a:lnTo>
                    <a:pt x="328" y="618"/>
                  </a:lnTo>
                  <a:lnTo>
                    <a:pt x="300" y="630"/>
                  </a:lnTo>
                  <a:lnTo>
                    <a:pt x="284" y="626"/>
                  </a:lnTo>
                  <a:lnTo>
                    <a:pt x="280" y="616"/>
                  </a:lnTo>
                  <a:lnTo>
                    <a:pt x="296" y="602"/>
                  </a:lnTo>
                  <a:lnTo>
                    <a:pt x="292" y="592"/>
                  </a:lnTo>
                  <a:lnTo>
                    <a:pt x="278" y="592"/>
                  </a:lnTo>
                  <a:lnTo>
                    <a:pt x="262" y="580"/>
                  </a:lnTo>
                  <a:lnTo>
                    <a:pt x="260" y="576"/>
                  </a:lnTo>
                  <a:lnTo>
                    <a:pt x="242" y="570"/>
                  </a:lnTo>
                  <a:lnTo>
                    <a:pt x="234" y="556"/>
                  </a:lnTo>
                  <a:lnTo>
                    <a:pt x="242" y="544"/>
                  </a:lnTo>
                  <a:lnTo>
                    <a:pt x="258" y="544"/>
                  </a:lnTo>
                  <a:lnTo>
                    <a:pt x="262" y="536"/>
                  </a:lnTo>
                  <a:lnTo>
                    <a:pt x="240" y="528"/>
                  </a:lnTo>
                  <a:lnTo>
                    <a:pt x="228" y="524"/>
                  </a:lnTo>
                  <a:lnTo>
                    <a:pt x="218" y="528"/>
                  </a:lnTo>
                  <a:lnTo>
                    <a:pt x="210" y="542"/>
                  </a:lnTo>
                  <a:lnTo>
                    <a:pt x="208" y="554"/>
                  </a:lnTo>
                  <a:lnTo>
                    <a:pt x="198" y="556"/>
                  </a:lnTo>
                  <a:lnTo>
                    <a:pt x="188" y="540"/>
                  </a:lnTo>
                  <a:lnTo>
                    <a:pt x="156" y="538"/>
                  </a:lnTo>
                  <a:lnTo>
                    <a:pt x="148" y="530"/>
                  </a:lnTo>
                  <a:lnTo>
                    <a:pt x="132" y="532"/>
                  </a:lnTo>
                  <a:lnTo>
                    <a:pt x="120" y="528"/>
                  </a:lnTo>
                  <a:lnTo>
                    <a:pt x="134" y="518"/>
                  </a:lnTo>
                  <a:lnTo>
                    <a:pt x="140" y="510"/>
                  </a:lnTo>
                  <a:lnTo>
                    <a:pt x="128" y="504"/>
                  </a:lnTo>
                  <a:lnTo>
                    <a:pt x="130" y="496"/>
                  </a:lnTo>
                  <a:lnTo>
                    <a:pt x="132" y="484"/>
                  </a:lnTo>
                  <a:lnTo>
                    <a:pt x="122" y="472"/>
                  </a:lnTo>
                  <a:lnTo>
                    <a:pt x="108" y="474"/>
                  </a:lnTo>
                  <a:lnTo>
                    <a:pt x="100" y="466"/>
                  </a:lnTo>
                  <a:lnTo>
                    <a:pt x="82" y="466"/>
                  </a:lnTo>
                  <a:lnTo>
                    <a:pt x="66" y="452"/>
                  </a:lnTo>
                  <a:lnTo>
                    <a:pt x="58" y="438"/>
                  </a:lnTo>
                  <a:lnTo>
                    <a:pt x="56" y="418"/>
                  </a:lnTo>
                  <a:lnTo>
                    <a:pt x="44" y="414"/>
                  </a:lnTo>
                  <a:lnTo>
                    <a:pt x="30" y="398"/>
                  </a:lnTo>
                  <a:lnTo>
                    <a:pt x="14" y="386"/>
                  </a:lnTo>
                  <a:lnTo>
                    <a:pt x="0" y="372"/>
                  </a:lnTo>
                  <a:close/>
                </a:path>
              </a:pathLst>
            </a:custGeom>
            <a:solidFill>
              <a:schemeClr val="tx2"/>
            </a:solidFill>
            <a:ln w="6350">
              <a:solidFill>
                <a:srgbClr val="FFFFFF"/>
              </a:solidFill>
              <a:prstDash val="solid"/>
              <a:round/>
              <a:headEnd/>
              <a:tailEnd/>
            </a:ln>
          </p:spPr>
          <p:txBody>
            <a:bodyPr/>
            <a:lstStyle/>
            <a:p>
              <a:endParaRPr lang="en-US" dirty="0"/>
            </a:p>
          </p:txBody>
        </p:sp>
        <p:sp>
          <p:nvSpPr>
            <p:cNvPr id="50" name="Freeform 331"/>
            <p:cNvSpPr>
              <a:spLocks/>
            </p:cNvSpPr>
            <p:nvPr/>
          </p:nvSpPr>
          <p:spPr bwMode="auto">
            <a:xfrm>
              <a:off x="8864600" y="2922588"/>
              <a:ext cx="122238" cy="90487"/>
            </a:xfrm>
            <a:custGeom>
              <a:avLst/>
              <a:gdLst>
                <a:gd name="T0" fmla="*/ 18 w 274"/>
                <a:gd name="T1" fmla="*/ 202 h 204"/>
                <a:gd name="T2" fmla="*/ 18 w 274"/>
                <a:gd name="T3" fmla="*/ 196 h 204"/>
                <a:gd name="T4" fmla="*/ 38 w 274"/>
                <a:gd name="T5" fmla="*/ 184 h 204"/>
                <a:gd name="T6" fmla="*/ 34 w 274"/>
                <a:gd name="T7" fmla="*/ 170 h 204"/>
                <a:gd name="T8" fmla="*/ 20 w 274"/>
                <a:gd name="T9" fmla="*/ 154 h 204"/>
                <a:gd name="T10" fmla="*/ 26 w 274"/>
                <a:gd name="T11" fmla="*/ 140 h 204"/>
                <a:gd name="T12" fmla="*/ 10 w 274"/>
                <a:gd name="T13" fmla="*/ 138 h 204"/>
                <a:gd name="T14" fmla="*/ 8 w 274"/>
                <a:gd name="T15" fmla="*/ 128 h 204"/>
                <a:gd name="T16" fmla="*/ 22 w 274"/>
                <a:gd name="T17" fmla="*/ 112 h 204"/>
                <a:gd name="T18" fmla="*/ 0 w 274"/>
                <a:gd name="T19" fmla="*/ 104 h 204"/>
                <a:gd name="T20" fmla="*/ 2 w 274"/>
                <a:gd name="T21" fmla="*/ 88 h 204"/>
                <a:gd name="T22" fmla="*/ 28 w 274"/>
                <a:gd name="T23" fmla="*/ 66 h 204"/>
                <a:gd name="T24" fmla="*/ 60 w 274"/>
                <a:gd name="T25" fmla="*/ 70 h 204"/>
                <a:gd name="T26" fmla="*/ 68 w 274"/>
                <a:gd name="T27" fmla="*/ 74 h 204"/>
                <a:gd name="T28" fmla="*/ 102 w 274"/>
                <a:gd name="T29" fmla="*/ 78 h 204"/>
                <a:gd name="T30" fmla="*/ 132 w 274"/>
                <a:gd name="T31" fmla="*/ 48 h 204"/>
                <a:gd name="T32" fmla="*/ 188 w 274"/>
                <a:gd name="T33" fmla="*/ 40 h 204"/>
                <a:gd name="T34" fmla="*/ 196 w 274"/>
                <a:gd name="T35" fmla="*/ 30 h 204"/>
                <a:gd name="T36" fmla="*/ 212 w 274"/>
                <a:gd name="T37" fmla="*/ 26 h 204"/>
                <a:gd name="T38" fmla="*/ 226 w 274"/>
                <a:gd name="T39" fmla="*/ 30 h 204"/>
                <a:gd name="T40" fmla="*/ 228 w 274"/>
                <a:gd name="T41" fmla="*/ 10 h 204"/>
                <a:gd name="T42" fmla="*/ 238 w 274"/>
                <a:gd name="T43" fmla="*/ 0 h 204"/>
                <a:gd name="T44" fmla="*/ 254 w 274"/>
                <a:gd name="T45" fmla="*/ 6 h 204"/>
                <a:gd name="T46" fmla="*/ 258 w 274"/>
                <a:gd name="T47" fmla="*/ 22 h 204"/>
                <a:gd name="T48" fmla="*/ 274 w 274"/>
                <a:gd name="T49" fmla="*/ 44 h 204"/>
                <a:gd name="T50" fmla="*/ 274 w 274"/>
                <a:gd name="T51" fmla="*/ 52 h 204"/>
                <a:gd name="T52" fmla="*/ 254 w 274"/>
                <a:gd name="T53" fmla="*/ 46 h 204"/>
                <a:gd name="T54" fmla="*/ 254 w 274"/>
                <a:gd name="T55" fmla="*/ 68 h 204"/>
                <a:gd name="T56" fmla="*/ 226 w 274"/>
                <a:gd name="T57" fmla="*/ 82 h 204"/>
                <a:gd name="T58" fmla="*/ 210 w 274"/>
                <a:gd name="T59" fmla="*/ 110 h 204"/>
                <a:gd name="T60" fmla="*/ 194 w 274"/>
                <a:gd name="T61" fmla="*/ 140 h 204"/>
                <a:gd name="T62" fmla="*/ 170 w 274"/>
                <a:gd name="T63" fmla="*/ 164 h 204"/>
                <a:gd name="T64" fmla="*/ 176 w 274"/>
                <a:gd name="T65" fmla="*/ 198 h 204"/>
                <a:gd name="T66" fmla="*/ 130 w 274"/>
                <a:gd name="T67" fmla="*/ 194 h 204"/>
                <a:gd name="T68" fmla="*/ 106 w 274"/>
                <a:gd name="T69" fmla="*/ 170 h 204"/>
                <a:gd name="T70" fmla="*/ 80 w 274"/>
                <a:gd name="T71" fmla="*/ 198 h 204"/>
                <a:gd name="T72" fmla="*/ 44 w 274"/>
                <a:gd name="T73" fmla="*/ 204 h 204"/>
                <a:gd name="T74" fmla="*/ 18 w 274"/>
                <a:gd name="T75" fmla="*/ 202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4"/>
                <a:gd name="T115" fmla="*/ 0 h 204"/>
                <a:gd name="T116" fmla="*/ 274 w 274"/>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4" h="204">
                  <a:moveTo>
                    <a:pt x="18" y="202"/>
                  </a:moveTo>
                  <a:lnTo>
                    <a:pt x="18" y="196"/>
                  </a:lnTo>
                  <a:lnTo>
                    <a:pt x="38" y="184"/>
                  </a:lnTo>
                  <a:lnTo>
                    <a:pt x="34" y="170"/>
                  </a:lnTo>
                  <a:lnTo>
                    <a:pt x="20" y="154"/>
                  </a:lnTo>
                  <a:lnTo>
                    <a:pt x="26" y="140"/>
                  </a:lnTo>
                  <a:lnTo>
                    <a:pt x="10" y="138"/>
                  </a:lnTo>
                  <a:lnTo>
                    <a:pt x="8" y="128"/>
                  </a:lnTo>
                  <a:lnTo>
                    <a:pt x="22" y="112"/>
                  </a:lnTo>
                  <a:lnTo>
                    <a:pt x="0" y="104"/>
                  </a:lnTo>
                  <a:lnTo>
                    <a:pt x="2" y="88"/>
                  </a:lnTo>
                  <a:lnTo>
                    <a:pt x="28" y="66"/>
                  </a:lnTo>
                  <a:lnTo>
                    <a:pt x="60" y="70"/>
                  </a:lnTo>
                  <a:lnTo>
                    <a:pt x="68" y="74"/>
                  </a:lnTo>
                  <a:lnTo>
                    <a:pt x="102" y="78"/>
                  </a:lnTo>
                  <a:lnTo>
                    <a:pt x="132" y="48"/>
                  </a:lnTo>
                  <a:lnTo>
                    <a:pt x="188" y="40"/>
                  </a:lnTo>
                  <a:lnTo>
                    <a:pt x="196" y="30"/>
                  </a:lnTo>
                  <a:lnTo>
                    <a:pt x="212" y="26"/>
                  </a:lnTo>
                  <a:lnTo>
                    <a:pt x="226" y="30"/>
                  </a:lnTo>
                  <a:lnTo>
                    <a:pt x="228" y="10"/>
                  </a:lnTo>
                  <a:lnTo>
                    <a:pt x="238" y="0"/>
                  </a:lnTo>
                  <a:lnTo>
                    <a:pt x="254" y="6"/>
                  </a:lnTo>
                  <a:lnTo>
                    <a:pt x="258" y="22"/>
                  </a:lnTo>
                  <a:lnTo>
                    <a:pt x="274" y="44"/>
                  </a:lnTo>
                  <a:lnTo>
                    <a:pt x="274" y="52"/>
                  </a:lnTo>
                  <a:lnTo>
                    <a:pt x="254" y="46"/>
                  </a:lnTo>
                  <a:lnTo>
                    <a:pt x="254" y="68"/>
                  </a:lnTo>
                  <a:lnTo>
                    <a:pt x="226" y="82"/>
                  </a:lnTo>
                  <a:lnTo>
                    <a:pt x="210" y="110"/>
                  </a:lnTo>
                  <a:lnTo>
                    <a:pt x="194" y="140"/>
                  </a:lnTo>
                  <a:lnTo>
                    <a:pt x="170" y="164"/>
                  </a:lnTo>
                  <a:lnTo>
                    <a:pt x="176" y="198"/>
                  </a:lnTo>
                  <a:lnTo>
                    <a:pt x="130" y="194"/>
                  </a:lnTo>
                  <a:lnTo>
                    <a:pt x="106" y="170"/>
                  </a:lnTo>
                  <a:lnTo>
                    <a:pt x="80" y="198"/>
                  </a:lnTo>
                  <a:lnTo>
                    <a:pt x="44" y="204"/>
                  </a:lnTo>
                  <a:lnTo>
                    <a:pt x="18" y="20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51" name="Freeform 332"/>
            <p:cNvSpPr>
              <a:spLocks/>
            </p:cNvSpPr>
            <p:nvPr/>
          </p:nvSpPr>
          <p:spPr bwMode="auto">
            <a:xfrm>
              <a:off x="8970963" y="2801938"/>
              <a:ext cx="254000" cy="177800"/>
            </a:xfrm>
            <a:custGeom>
              <a:avLst/>
              <a:gdLst>
                <a:gd name="T0" fmla="*/ 14 w 572"/>
                <a:gd name="T1" fmla="*/ 256 h 400"/>
                <a:gd name="T2" fmla="*/ 32 w 572"/>
                <a:gd name="T3" fmla="*/ 238 h 400"/>
                <a:gd name="T4" fmla="*/ 24 w 572"/>
                <a:gd name="T5" fmla="*/ 202 h 400"/>
                <a:gd name="T6" fmla="*/ 40 w 572"/>
                <a:gd name="T7" fmla="*/ 184 h 400"/>
                <a:gd name="T8" fmla="*/ 16 w 572"/>
                <a:gd name="T9" fmla="*/ 170 h 400"/>
                <a:gd name="T10" fmla="*/ 40 w 572"/>
                <a:gd name="T11" fmla="*/ 158 h 400"/>
                <a:gd name="T12" fmla="*/ 68 w 572"/>
                <a:gd name="T13" fmla="*/ 158 h 400"/>
                <a:gd name="T14" fmla="*/ 98 w 572"/>
                <a:gd name="T15" fmla="*/ 124 h 400"/>
                <a:gd name="T16" fmla="*/ 184 w 572"/>
                <a:gd name="T17" fmla="*/ 142 h 400"/>
                <a:gd name="T18" fmla="*/ 224 w 572"/>
                <a:gd name="T19" fmla="*/ 126 h 400"/>
                <a:gd name="T20" fmla="*/ 216 w 572"/>
                <a:gd name="T21" fmla="*/ 104 h 400"/>
                <a:gd name="T22" fmla="*/ 270 w 572"/>
                <a:gd name="T23" fmla="*/ 88 h 400"/>
                <a:gd name="T24" fmla="*/ 294 w 572"/>
                <a:gd name="T25" fmla="*/ 70 h 400"/>
                <a:gd name="T26" fmla="*/ 336 w 572"/>
                <a:gd name="T27" fmla="*/ 54 h 400"/>
                <a:gd name="T28" fmla="*/ 348 w 572"/>
                <a:gd name="T29" fmla="*/ 34 h 400"/>
                <a:gd name="T30" fmla="*/ 382 w 572"/>
                <a:gd name="T31" fmla="*/ 8 h 400"/>
                <a:gd name="T32" fmla="*/ 434 w 572"/>
                <a:gd name="T33" fmla="*/ 0 h 400"/>
                <a:gd name="T34" fmla="*/ 462 w 572"/>
                <a:gd name="T35" fmla="*/ 28 h 400"/>
                <a:gd name="T36" fmla="*/ 516 w 572"/>
                <a:gd name="T37" fmla="*/ 24 h 400"/>
                <a:gd name="T38" fmla="*/ 534 w 572"/>
                <a:gd name="T39" fmla="*/ 30 h 400"/>
                <a:gd name="T40" fmla="*/ 562 w 572"/>
                <a:gd name="T41" fmla="*/ 42 h 400"/>
                <a:gd name="T42" fmla="*/ 550 w 572"/>
                <a:gd name="T43" fmla="*/ 86 h 400"/>
                <a:gd name="T44" fmla="*/ 518 w 572"/>
                <a:gd name="T45" fmla="*/ 100 h 400"/>
                <a:gd name="T46" fmla="*/ 502 w 572"/>
                <a:gd name="T47" fmla="*/ 126 h 400"/>
                <a:gd name="T48" fmla="*/ 500 w 572"/>
                <a:gd name="T49" fmla="*/ 156 h 400"/>
                <a:gd name="T50" fmla="*/ 476 w 572"/>
                <a:gd name="T51" fmla="*/ 244 h 400"/>
                <a:gd name="T52" fmla="*/ 464 w 572"/>
                <a:gd name="T53" fmla="*/ 274 h 400"/>
                <a:gd name="T54" fmla="*/ 422 w 572"/>
                <a:gd name="T55" fmla="*/ 306 h 400"/>
                <a:gd name="T56" fmla="*/ 376 w 572"/>
                <a:gd name="T57" fmla="*/ 328 h 400"/>
                <a:gd name="T58" fmla="*/ 316 w 572"/>
                <a:gd name="T59" fmla="*/ 330 h 400"/>
                <a:gd name="T60" fmla="*/ 276 w 572"/>
                <a:gd name="T61" fmla="*/ 358 h 400"/>
                <a:gd name="T62" fmla="*/ 248 w 572"/>
                <a:gd name="T63" fmla="*/ 370 h 400"/>
                <a:gd name="T64" fmla="*/ 178 w 572"/>
                <a:gd name="T65" fmla="*/ 400 h 400"/>
                <a:gd name="T66" fmla="*/ 116 w 572"/>
                <a:gd name="T67" fmla="*/ 380 h 400"/>
                <a:gd name="T68" fmla="*/ 64 w 572"/>
                <a:gd name="T69" fmla="*/ 340 h 400"/>
                <a:gd name="T70" fmla="*/ 36 w 572"/>
                <a:gd name="T71" fmla="*/ 314 h 400"/>
                <a:gd name="T72" fmla="*/ 16 w 572"/>
                <a:gd name="T73" fmla="*/ 276 h 4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2"/>
                <a:gd name="T112" fmla="*/ 0 h 400"/>
                <a:gd name="T113" fmla="*/ 572 w 572"/>
                <a:gd name="T114" fmla="*/ 400 h 4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2" h="400">
                  <a:moveTo>
                    <a:pt x="0" y="270"/>
                  </a:moveTo>
                  <a:lnTo>
                    <a:pt x="14" y="256"/>
                  </a:lnTo>
                  <a:lnTo>
                    <a:pt x="26" y="254"/>
                  </a:lnTo>
                  <a:lnTo>
                    <a:pt x="32" y="238"/>
                  </a:lnTo>
                  <a:lnTo>
                    <a:pt x="24" y="232"/>
                  </a:lnTo>
                  <a:lnTo>
                    <a:pt x="24" y="202"/>
                  </a:lnTo>
                  <a:lnTo>
                    <a:pt x="36" y="198"/>
                  </a:lnTo>
                  <a:lnTo>
                    <a:pt x="40" y="184"/>
                  </a:lnTo>
                  <a:lnTo>
                    <a:pt x="34" y="174"/>
                  </a:lnTo>
                  <a:lnTo>
                    <a:pt x="16" y="170"/>
                  </a:lnTo>
                  <a:lnTo>
                    <a:pt x="26" y="158"/>
                  </a:lnTo>
                  <a:lnTo>
                    <a:pt x="40" y="158"/>
                  </a:lnTo>
                  <a:lnTo>
                    <a:pt x="48" y="164"/>
                  </a:lnTo>
                  <a:lnTo>
                    <a:pt x="68" y="158"/>
                  </a:lnTo>
                  <a:lnTo>
                    <a:pt x="70" y="108"/>
                  </a:lnTo>
                  <a:lnTo>
                    <a:pt x="98" y="124"/>
                  </a:lnTo>
                  <a:lnTo>
                    <a:pt x="130" y="148"/>
                  </a:lnTo>
                  <a:lnTo>
                    <a:pt x="184" y="142"/>
                  </a:lnTo>
                  <a:lnTo>
                    <a:pt x="210" y="138"/>
                  </a:lnTo>
                  <a:lnTo>
                    <a:pt x="224" y="126"/>
                  </a:lnTo>
                  <a:lnTo>
                    <a:pt x="214" y="118"/>
                  </a:lnTo>
                  <a:lnTo>
                    <a:pt x="216" y="104"/>
                  </a:lnTo>
                  <a:lnTo>
                    <a:pt x="224" y="98"/>
                  </a:lnTo>
                  <a:lnTo>
                    <a:pt x="270" y="88"/>
                  </a:lnTo>
                  <a:lnTo>
                    <a:pt x="278" y="70"/>
                  </a:lnTo>
                  <a:lnTo>
                    <a:pt x="294" y="70"/>
                  </a:lnTo>
                  <a:lnTo>
                    <a:pt x="314" y="78"/>
                  </a:lnTo>
                  <a:lnTo>
                    <a:pt x="336" y="54"/>
                  </a:lnTo>
                  <a:lnTo>
                    <a:pt x="346" y="54"/>
                  </a:lnTo>
                  <a:lnTo>
                    <a:pt x="348" y="34"/>
                  </a:lnTo>
                  <a:lnTo>
                    <a:pt x="360" y="14"/>
                  </a:lnTo>
                  <a:lnTo>
                    <a:pt x="382" y="8"/>
                  </a:lnTo>
                  <a:lnTo>
                    <a:pt x="406" y="14"/>
                  </a:lnTo>
                  <a:lnTo>
                    <a:pt x="434" y="0"/>
                  </a:lnTo>
                  <a:lnTo>
                    <a:pt x="450" y="14"/>
                  </a:lnTo>
                  <a:lnTo>
                    <a:pt x="462" y="28"/>
                  </a:lnTo>
                  <a:lnTo>
                    <a:pt x="498" y="12"/>
                  </a:lnTo>
                  <a:lnTo>
                    <a:pt x="516" y="24"/>
                  </a:lnTo>
                  <a:lnTo>
                    <a:pt x="518" y="32"/>
                  </a:lnTo>
                  <a:lnTo>
                    <a:pt x="534" y="30"/>
                  </a:lnTo>
                  <a:lnTo>
                    <a:pt x="544" y="46"/>
                  </a:lnTo>
                  <a:lnTo>
                    <a:pt x="562" y="42"/>
                  </a:lnTo>
                  <a:lnTo>
                    <a:pt x="572" y="56"/>
                  </a:lnTo>
                  <a:lnTo>
                    <a:pt x="550" y="86"/>
                  </a:lnTo>
                  <a:lnTo>
                    <a:pt x="536" y="88"/>
                  </a:lnTo>
                  <a:lnTo>
                    <a:pt x="518" y="100"/>
                  </a:lnTo>
                  <a:lnTo>
                    <a:pt x="518" y="112"/>
                  </a:lnTo>
                  <a:lnTo>
                    <a:pt x="502" y="126"/>
                  </a:lnTo>
                  <a:lnTo>
                    <a:pt x="510" y="144"/>
                  </a:lnTo>
                  <a:lnTo>
                    <a:pt x="500" y="156"/>
                  </a:lnTo>
                  <a:lnTo>
                    <a:pt x="478" y="222"/>
                  </a:lnTo>
                  <a:lnTo>
                    <a:pt x="476" y="244"/>
                  </a:lnTo>
                  <a:lnTo>
                    <a:pt x="462" y="250"/>
                  </a:lnTo>
                  <a:lnTo>
                    <a:pt x="464" y="274"/>
                  </a:lnTo>
                  <a:lnTo>
                    <a:pt x="448" y="302"/>
                  </a:lnTo>
                  <a:lnTo>
                    <a:pt x="422" y="306"/>
                  </a:lnTo>
                  <a:lnTo>
                    <a:pt x="414" y="322"/>
                  </a:lnTo>
                  <a:lnTo>
                    <a:pt x="376" y="328"/>
                  </a:lnTo>
                  <a:lnTo>
                    <a:pt x="348" y="330"/>
                  </a:lnTo>
                  <a:lnTo>
                    <a:pt x="316" y="330"/>
                  </a:lnTo>
                  <a:lnTo>
                    <a:pt x="294" y="358"/>
                  </a:lnTo>
                  <a:lnTo>
                    <a:pt x="276" y="358"/>
                  </a:lnTo>
                  <a:lnTo>
                    <a:pt x="264" y="368"/>
                  </a:lnTo>
                  <a:lnTo>
                    <a:pt x="248" y="370"/>
                  </a:lnTo>
                  <a:lnTo>
                    <a:pt x="220" y="394"/>
                  </a:lnTo>
                  <a:lnTo>
                    <a:pt x="178" y="400"/>
                  </a:lnTo>
                  <a:lnTo>
                    <a:pt x="148" y="388"/>
                  </a:lnTo>
                  <a:lnTo>
                    <a:pt x="116" y="380"/>
                  </a:lnTo>
                  <a:lnTo>
                    <a:pt x="92" y="356"/>
                  </a:lnTo>
                  <a:lnTo>
                    <a:pt x="64" y="340"/>
                  </a:lnTo>
                  <a:lnTo>
                    <a:pt x="36" y="322"/>
                  </a:lnTo>
                  <a:lnTo>
                    <a:pt x="36" y="314"/>
                  </a:lnTo>
                  <a:lnTo>
                    <a:pt x="20" y="292"/>
                  </a:lnTo>
                  <a:lnTo>
                    <a:pt x="16" y="276"/>
                  </a:lnTo>
                  <a:lnTo>
                    <a:pt x="0" y="270"/>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52" name="Freeform 333"/>
            <p:cNvSpPr>
              <a:spLocks/>
            </p:cNvSpPr>
            <p:nvPr/>
          </p:nvSpPr>
          <p:spPr bwMode="auto">
            <a:xfrm>
              <a:off x="8990013" y="2751138"/>
              <a:ext cx="209550" cy="115887"/>
            </a:xfrm>
            <a:custGeom>
              <a:avLst/>
              <a:gdLst>
                <a:gd name="T0" fmla="*/ 26 w 470"/>
                <a:gd name="T1" fmla="*/ 220 h 260"/>
                <a:gd name="T2" fmla="*/ 14 w 470"/>
                <a:gd name="T3" fmla="*/ 208 h 260"/>
                <a:gd name="T4" fmla="*/ 0 w 470"/>
                <a:gd name="T5" fmla="*/ 188 h 260"/>
                <a:gd name="T6" fmla="*/ 0 w 470"/>
                <a:gd name="T7" fmla="*/ 170 h 260"/>
                <a:gd name="T8" fmla="*/ 8 w 470"/>
                <a:gd name="T9" fmla="*/ 148 h 260"/>
                <a:gd name="T10" fmla="*/ 24 w 470"/>
                <a:gd name="T11" fmla="*/ 124 h 260"/>
                <a:gd name="T12" fmla="*/ 54 w 470"/>
                <a:gd name="T13" fmla="*/ 126 h 260"/>
                <a:gd name="T14" fmla="*/ 82 w 470"/>
                <a:gd name="T15" fmla="*/ 108 h 260"/>
                <a:gd name="T16" fmla="*/ 86 w 470"/>
                <a:gd name="T17" fmla="*/ 92 h 260"/>
                <a:gd name="T18" fmla="*/ 98 w 470"/>
                <a:gd name="T19" fmla="*/ 90 h 260"/>
                <a:gd name="T20" fmla="*/ 100 w 470"/>
                <a:gd name="T21" fmla="*/ 62 h 260"/>
                <a:gd name="T22" fmla="*/ 118 w 470"/>
                <a:gd name="T23" fmla="*/ 54 h 260"/>
                <a:gd name="T24" fmla="*/ 118 w 470"/>
                <a:gd name="T25" fmla="*/ 40 h 260"/>
                <a:gd name="T26" fmla="*/ 138 w 470"/>
                <a:gd name="T27" fmla="*/ 28 h 260"/>
                <a:gd name="T28" fmla="*/ 152 w 470"/>
                <a:gd name="T29" fmla="*/ 24 h 260"/>
                <a:gd name="T30" fmla="*/ 166 w 470"/>
                <a:gd name="T31" fmla="*/ 24 h 260"/>
                <a:gd name="T32" fmla="*/ 168 w 470"/>
                <a:gd name="T33" fmla="*/ 36 h 260"/>
                <a:gd name="T34" fmla="*/ 180 w 470"/>
                <a:gd name="T35" fmla="*/ 36 h 260"/>
                <a:gd name="T36" fmla="*/ 186 w 470"/>
                <a:gd name="T37" fmla="*/ 20 h 260"/>
                <a:gd name="T38" fmla="*/ 204 w 470"/>
                <a:gd name="T39" fmla="*/ 6 h 260"/>
                <a:gd name="T40" fmla="*/ 216 w 470"/>
                <a:gd name="T41" fmla="*/ 24 h 260"/>
                <a:gd name="T42" fmla="*/ 238 w 470"/>
                <a:gd name="T43" fmla="*/ 32 h 260"/>
                <a:gd name="T44" fmla="*/ 238 w 470"/>
                <a:gd name="T45" fmla="*/ 56 h 260"/>
                <a:gd name="T46" fmla="*/ 264 w 470"/>
                <a:gd name="T47" fmla="*/ 50 h 260"/>
                <a:gd name="T48" fmla="*/ 264 w 470"/>
                <a:gd name="T49" fmla="*/ 36 h 260"/>
                <a:gd name="T50" fmla="*/ 284 w 470"/>
                <a:gd name="T51" fmla="*/ 22 h 260"/>
                <a:gd name="T52" fmla="*/ 310 w 470"/>
                <a:gd name="T53" fmla="*/ 16 h 260"/>
                <a:gd name="T54" fmla="*/ 324 w 470"/>
                <a:gd name="T55" fmla="*/ 28 h 260"/>
                <a:gd name="T56" fmla="*/ 342 w 470"/>
                <a:gd name="T57" fmla="*/ 22 h 260"/>
                <a:gd name="T58" fmla="*/ 342 w 470"/>
                <a:gd name="T59" fmla="*/ 8 h 260"/>
                <a:gd name="T60" fmla="*/ 374 w 470"/>
                <a:gd name="T61" fmla="*/ 8 h 260"/>
                <a:gd name="T62" fmla="*/ 388 w 470"/>
                <a:gd name="T63" fmla="*/ 0 h 260"/>
                <a:gd name="T64" fmla="*/ 414 w 470"/>
                <a:gd name="T65" fmla="*/ 8 h 260"/>
                <a:gd name="T66" fmla="*/ 434 w 470"/>
                <a:gd name="T67" fmla="*/ 28 h 260"/>
                <a:gd name="T68" fmla="*/ 456 w 470"/>
                <a:gd name="T69" fmla="*/ 28 h 260"/>
                <a:gd name="T70" fmla="*/ 470 w 470"/>
                <a:gd name="T71" fmla="*/ 36 h 260"/>
                <a:gd name="T72" fmla="*/ 464 w 470"/>
                <a:gd name="T73" fmla="*/ 52 h 260"/>
                <a:gd name="T74" fmla="*/ 462 w 470"/>
                <a:gd name="T75" fmla="*/ 82 h 260"/>
                <a:gd name="T76" fmla="*/ 450 w 470"/>
                <a:gd name="T77" fmla="*/ 102 h 260"/>
                <a:gd name="T78" fmla="*/ 454 w 470"/>
                <a:gd name="T79" fmla="*/ 124 h 260"/>
                <a:gd name="T80" fmla="*/ 418 w 470"/>
                <a:gd name="T81" fmla="*/ 140 h 260"/>
                <a:gd name="T82" fmla="*/ 410 w 470"/>
                <a:gd name="T83" fmla="*/ 128 h 260"/>
                <a:gd name="T84" fmla="*/ 404 w 470"/>
                <a:gd name="T85" fmla="*/ 124 h 260"/>
                <a:gd name="T86" fmla="*/ 390 w 470"/>
                <a:gd name="T87" fmla="*/ 112 h 260"/>
                <a:gd name="T88" fmla="*/ 362 w 470"/>
                <a:gd name="T89" fmla="*/ 126 h 260"/>
                <a:gd name="T90" fmla="*/ 338 w 470"/>
                <a:gd name="T91" fmla="*/ 120 h 260"/>
                <a:gd name="T92" fmla="*/ 316 w 470"/>
                <a:gd name="T93" fmla="*/ 126 h 260"/>
                <a:gd name="T94" fmla="*/ 304 w 470"/>
                <a:gd name="T95" fmla="*/ 146 h 260"/>
                <a:gd name="T96" fmla="*/ 302 w 470"/>
                <a:gd name="T97" fmla="*/ 166 h 260"/>
                <a:gd name="T98" fmla="*/ 292 w 470"/>
                <a:gd name="T99" fmla="*/ 166 h 260"/>
                <a:gd name="T100" fmla="*/ 270 w 470"/>
                <a:gd name="T101" fmla="*/ 190 h 260"/>
                <a:gd name="T102" fmla="*/ 250 w 470"/>
                <a:gd name="T103" fmla="*/ 182 h 260"/>
                <a:gd name="T104" fmla="*/ 234 w 470"/>
                <a:gd name="T105" fmla="*/ 182 h 260"/>
                <a:gd name="T106" fmla="*/ 226 w 470"/>
                <a:gd name="T107" fmla="*/ 200 h 260"/>
                <a:gd name="T108" fmla="*/ 180 w 470"/>
                <a:gd name="T109" fmla="*/ 210 h 260"/>
                <a:gd name="T110" fmla="*/ 172 w 470"/>
                <a:gd name="T111" fmla="*/ 216 h 260"/>
                <a:gd name="T112" fmla="*/ 170 w 470"/>
                <a:gd name="T113" fmla="*/ 230 h 260"/>
                <a:gd name="T114" fmla="*/ 180 w 470"/>
                <a:gd name="T115" fmla="*/ 238 h 260"/>
                <a:gd name="T116" fmla="*/ 166 w 470"/>
                <a:gd name="T117" fmla="*/ 250 h 260"/>
                <a:gd name="T118" fmla="*/ 126 w 470"/>
                <a:gd name="T119" fmla="*/ 256 h 260"/>
                <a:gd name="T120" fmla="*/ 86 w 470"/>
                <a:gd name="T121" fmla="*/ 260 h 260"/>
                <a:gd name="T122" fmla="*/ 54 w 470"/>
                <a:gd name="T123" fmla="*/ 236 h 260"/>
                <a:gd name="T124" fmla="*/ 26 w 470"/>
                <a:gd name="T125" fmla="*/ 220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0"/>
                <a:gd name="T190" fmla="*/ 0 h 260"/>
                <a:gd name="T191" fmla="*/ 470 w 470"/>
                <a:gd name="T192" fmla="*/ 260 h 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0" h="260">
                  <a:moveTo>
                    <a:pt x="26" y="220"/>
                  </a:moveTo>
                  <a:lnTo>
                    <a:pt x="14" y="208"/>
                  </a:lnTo>
                  <a:lnTo>
                    <a:pt x="0" y="188"/>
                  </a:lnTo>
                  <a:lnTo>
                    <a:pt x="0" y="170"/>
                  </a:lnTo>
                  <a:lnTo>
                    <a:pt x="8" y="148"/>
                  </a:lnTo>
                  <a:lnTo>
                    <a:pt x="24" y="124"/>
                  </a:lnTo>
                  <a:lnTo>
                    <a:pt x="54" y="126"/>
                  </a:lnTo>
                  <a:lnTo>
                    <a:pt x="82" y="108"/>
                  </a:lnTo>
                  <a:lnTo>
                    <a:pt x="86" y="92"/>
                  </a:lnTo>
                  <a:lnTo>
                    <a:pt x="98" y="90"/>
                  </a:lnTo>
                  <a:lnTo>
                    <a:pt x="100" y="62"/>
                  </a:lnTo>
                  <a:lnTo>
                    <a:pt x="118" y="54"/>
                  </a:lnTo>
                  <a:lnTo>
                    <a:pt x="118" y="40"/>
                  </a:lnTo>
                  <a:lnTo>
                    <a:pt x="138" y="28"/>
                  </a:lnTo>
                  <a:lnTo>
                    <a:pt x="152" y="24"/>
                  </a:lnTo>
                  <a:lnTo>
                    <a:pt x="166" y="24"/>
                  </a:lnTo>
                  <a:lnTo>
                    <a:pt x="168" y="36"/>
                  </a:lnTo>
                  <a:lnTo>
                    <a:pt x="180" y="36"/>
                  </a:lnTo>
                  <a:lnTo>
                    <a:pt x="186" y="20"/>
                  </a:lnTo>
                  <a:lnTo>
                    <a:pt x="204" y="6"/>
                  </a:lnTo>
                  <a:lnTo>
                    <a:pt x="216" y="24"/>
                  </a:lnTo>
                  <a:lnTo>
                    <a:pt x="238" y="32"/>
                  </a:lnTo>
                  <a:lnTo>
                    <a:pt x="238" y="56"/>
                  </a:lnTo>
                  <a:lnTo>
                    <a:pt x="264" y="50"/>
                  </a:lnTo>
                  <a:lnTo>
                    <a:pt x="264" y="36"/>
                  </a:lnTo>
                  <a:lnTo>
                    <a:pt x="284" y="22"/>
                  </a:lnTo>
                  <a:lnTo>
                    <a:pt x="310" y="16"/>
                  </a:lnTo>
                  <a:lnTo>
                    <a:pt x="324" y="28"/>
                  </a:lnTo>
                  <a:lnTo>
                    <a:pt x="342" y="22"/>
                  </a:lnTo>
                  <a:lnTo>
                    <a:pt x="342" y="8"/>
                  </a:lnTo>
                  <a:lnTo>
                    <a:pt x="374" y="8"/>
                  </a:lnTo>
                  <a:lnTo>
                    <a:pt x="388" y="0"/>
                  </a:lnTo>
                  <a:lnTo>
                    <a:pt x="414" y="8"/>
                  </a:lnTo>
                  <a:lnTo>
                    <a:pt x="434" y="28"/>
                  </a:lnTo>
                  <a:lnTo>
                    <a:pt x="456" y="28"/>
                  </a:lnTo>
                  <a:lnTo>
                    <a:pt x="470" y="36"/>
                  </a:lnTo>
                  <a:lnTo>
                    <a:pt x="464" y="52"/>
                  </a:lnTo>
                  <a:lnTo>
                    <a:pt x="462" y="82"/>
                  </a:lnTo>
                  <a:lnTo>
                    <a:pt x="450" y="102"/>
                  </a:lnTo>
                  <a:lnTo>
                    <a:pt x="454" y="124"/>
                  </a:lnTo>
                  <a:lnTo>
                    <a:pt x="418" y="140"/>
                  </a:lnTo>
                  <a:lnTo>
                    <a:pt x="410" y="128"/>
                  </a:lnTo>
                  <a:lnTo>
                    <a:pt x="404" y="124"/>
                  </a:lnTo>
                  <a:lnTo>
                    <a:pt x="390" y="112"/>
                  </a:lnTo>
                  <a:lnTo>
                    <a:pt x="362" y="126"/>
                  </a:lnTo>
                  <a:lnTo>
                    <a:pt x="338" y="120"/>
                  </a:lnTo>
                  <a:lnTo>
                    <a:pt x="316" y="126"/>
                  </a:lnTo>
                  <a:lnTo>
                    <a:pt x="304" y="146"/>
                  </a:lnTo>
                  <a:lnTo>
                    <a:pt x="302" y="166"/>
                  </a:lnTo>
                  <a:lnTo>
                    <a:pt x="292" y="166"/>
                  </a:lnTo>
                  <a:lnTo>
                    <a:pt x="270" y="190"/>
                  </a:lnTo>
                  <a:lnTo>
                    <a:pt x="250" y="182"/>
                  </a:lnTo>
                  <a:lnTo>
                    <a:pt x="234" y="182"/>
                  </a:lnTo>
                  <a:lnTo>
                    <a:pt x="226" y="200"/>
                  </a:lnTo>
                  <a:lnTo>
                    <a:pt x="180" y="210"/>
                  </a:lnTo>
                  <a:lnTo>
                    <a:pt x="172" y="216"/>
                  </a:lnTo>
                  <a:lnTo>
                    <a:pt x="170" y="230"/>
                  </a:lnTo>
                  <a:lnTo>
                    <a:pt x="180" y="238"/>
                  </a:lnTo>
                  <a:lnTo>
                    <a:pt x="166" y="250"/>
                  </a:lnTo>
                  <a:lnTo>
                    <a:pt x="126" y="256"/>
                  </a:lnTo>
                  <a:lnTo>
                    <a:pt x="86" y="260"/>
                  </a:lnTo>
                  <a:lnTo>
                    <a:pt x="54" y="236"/>
                  </a:lnTo>
                  <a:lnTo>
                    <a:pt x="26" y="220"/>
                  </a:lnTo>
                  <a:close/>
                </a:path>
              </a:pathLst>
            </a:custGeom>
            <a:solidFill>
              <a:schemeClr val="tx2"/>
            </a:solidFill>
            <a:ln w="6350">
              <a:solidFill>
                <a:srgbClr val="FFFFFF"/>
              </a:solidFill>
              <a:prstDash val="solid"/>
              <a:round/>
              <a:headEnd/>
              <a:tailEnd/>
            </a:ln>
          </p:spPr>
          <p:txBody>
            <a:bodyPr/>
            <a:lstStyle/>
            <a:p>
              <a:endParaRPr lang="en-US" dirty="0"/>
            </a:p>
          </p:txBody>
        </p:sp>
        <p:sp>
          <p:nvSpPr>
            <p:cNvPr id="53" name="Freeform 334"/>
            <p:cNvSpPr>
              <a:spLocks/>
            </p:cNvSpPr>
            <p:nvPr/>
          </p:nvSpPr>
          <p:spPr bwMode="auto">
            <a:xfrm>
              <a:off x="8828088" y="3098800"/>
              <a:ext cx="9525" cy="7938"/>
            </a:xfrm>
            <a:custGeom>
              <a:avLst/>
              <a:gdLst>
                <a:gd name="T0" fmla="*/ 10 w 20"/>
                <a:gd name="T1" fmla="*/ 0 h 20"/>
                <a:gd name="T2" fmla="*/ 20 w 20"/>
                <a:gd name="T3" fmla="*/ 8 h 20"/>
                <a:gd name="T4" fmla="*/ 18 w 20"/>
                <a:gd name="T5" fmla="*/ 18 h 20"/>
                <a:gd name="T6" fmla="*/ 10 w 20"/>
                <a:gd name="T7" fmla="*/ 20 h 20"/>
                <a:gd name="T8" fmla="*/ 0 w 20"/>
                <a:gd name="T9" fmla="*/ 14 h 20"/>
                <a:gd name="T10" fmla="*/ 2 w 20"/>
                <a:gd name="T11" fmla="*/ 2 h 20"/>
                <a:gd name="T12" fmla="*/ 1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10" y="0"/>
                  </a:moveTo>
                  <a:lnTo>
                    <a:pt x="20" y="8"/>
                  </a:lnTo>
                  <a:lnTo>
                    <a:pt x="18" y="18"/>
                  </a:lnTo>
                  <a:lnTo>
                    <a:pt x="10" y="20"/>
                  </a:lnTo>
                  <a:lnTo>
                    <a:pt x="0" y="14"/>
                  </a:lnTo>
                  <a:lnTo>
                    <a:pt x="2" y="2"/>
                  </a:lnTo>
                  <a:lnTo>
                    <a:pt x="10" y="0"/>
                  </a:lnTo>
                  <a:close/>
                </a:path>
              </a:pathLst>
            </a:custGeom>
            <a:grpFill/>
            <a:ln w="6350">
              <a:solidFill>
                <a:srgbClr val="FFFFFF"/>
              </a:solidFill>
              <a:prstDash val="solid"/>
              <a:round/>
              <a:headEnd/>
              <a:tailEnd/>
            </a:ln>
          </p:spPr>
          <p:txBody>
            <a:bodyPr/>
            <a:lstStyle/>
            <a:p>
              <a:endParaRPr lang="en-US" dirty="0"/>
            </a:p>
          </p:txBody>
        </p:sp>
        <p:sp>
          <p:nvSpPr>
            <p:cNvPr id="54" name="Freeform 335"/>
            <p:cNvSpPr>
              <a:spLocks/>
            </p:cNvSpPr>
            <p:nvPr/>
          </p:nvSpPr>
          <p:spPr bwMode="auto">
            <a:xfrm>
              <a:off x="8664575" y="3159125"/>
              <a:ext cx="44450" cy="93663"/>
            </a:xfrm>
            <a:custGeom>
              <a:avLst/>
              <a:gdLst>
                <a:gd name="T0" fmla="*/ 16 w 97"/>
                <a:gd name="T1" fmla="*/ 58 h 212"/>
                <a:gd name="T2" fmla="*/ 36 w 97"/>
                <a:gd name="T3" fmla="*/ 52 h 212"/>
                <a:gd name="T4" fmla="*/ 46 w 97"/>
                <a:gd name="T5" fmla="*/ 42 h 212"/>
                <a:gd name="T6" fmla="*/ 60 w 97"/>
                <a:gd name="T7" fmla="*/ 36 h 212"/>
                <a:gd name="T8" fmla="*/ 72 w 97"/>
                <a:gd name="T9" fmla="*/ 42 h 212"/>
                <a:gd name="T10" fmla="*/ 78 w 97"/>
                <a:gd name="T11" fmla="*/ 22 h 212"/>
                <a:gd name="T12" fmla="*/ 78 w 97"/>
                <a:gd name="T13" fmla="*/ 12 h 212"/>
                <a:gd name="T14" fmla="*/ 80 w 97"/>
                <a:gd name="T15" fmla="*/ 0 h 212"/>
                <a:gd name="T16" fmla="*/ 89 w 97"/>
                <a:gd name="T17" fmla="*/ 8 h 212"/>
                <a:gd name="T18" fmla="*/ 91 w 97"/>
                <a:gd name="T19" fmla="*/ 26 h 212"/>
                <a:gd name="T20" fmla="*/ 91 w 97"/>
                <a:gd name="T21" fmla="*/ 48 h 212"/>
                <a:gd name="T22" fmla="*/ 95 w 97"/>
                <a:gd name="T23" fmla="*/ 62 h 212"/>
                <a:gd name="T24" fmla="*/ 97 w 97"/>
                <a:gd name="T25" fmla="*/ 86 h 212"/>
                <a:gd name="T26" fmla="*/ 97 w 97"/>
                <a:gd name="T27" fmla="*/ 118 h 212"/>
                <a:gd name="T28" fmla="*/ 82 w 97"/>
                <a:gd name="T29" fmla="*/ 138 h 212"/>
                <a:gd name="T30" fmla="*/ 80 w 97"/>
                <a:gd name="T31" fmla="*/ 156 h 212"/>
                <a:gd name="T32" fmla="*/ 80 w 97"/>
                <a:gd name="T33" fmla="*/ 174 h 212"/>
                <a:gd name="T34" fmla="*/ 72 w 97"/>
                <a:gd name="T35" fmla="*/ 188 h 212"/>
                <a:gd name="T36" fmla="*/ 64 w 97"/>
                <a:gd name="T37" fmla="*/ 204 h 212"/>
                <a:gd name="T38" fmla="*/ 62 w 97"/>
                <a:gd name="T39" fmla="*/ 212 h 212"/>
                <a:gd name="T40" fmla="*/ 50 w 97"/>
                <a:gd name="T41" fmla="*/ 212 h 212"/>
                <a:gd name="T42" fmla="*/ 50 w 97"/>
                <a:gd name="T43" fmla="*/ 200 h 212"/>
                <a:gd name="T44" fmla="*/ 38 w 97"/>
                <a:gd name="T45" fmla="*/ 200 h 212"/>
                <a:gd name="T46" fmla="*/ 30 w 97"/>
                <a:gd name="T47" fmla="*/ 194 h 212"/>
                <a:gd name="T48" fmla="*/ 22 w 97"/>
                <a:gd name="T49" fmla="*/ 184 h 212"/>
                <a:gd name="T50" fmla="*/ 34 w 97"/>
                <a:gd name="T51" fmla="*/ 174 h 212"/>
                <a:gd name="T52" fmla="*/ 32 w 97"/>
                <a:gd name="T53" fmla="*/ 168 h 212"/>
                <a:gd name="T54" fmla="*/ 10 w 97"/>
                <a:gd name="T55" fmla="*/ 164 h 212"/>
                <a:gd name="T56" fmla="*/ 14 w 97"/>
                <a:gd name="T57" fmla="*/ 154 h 212"/>
                <a:gd name="T58" fmla="*/ 20 w 97"/>
                <a:gd name="T59" fmla="*/ 144 h 212"/>
                <a:gd name="T60" fmla="*/ 6 w 97"/>
                <a:gd name="T61" fmla="*/ 142 h 212"/>
                <a:gd name="T62" fmla="*/ 10 w 97"/>
                <a:gd name="T63" fmla="*/ 134 h 212"/>
                <a:gd name="T64" fmla="*/ 16 w 97"/>
                <a:gd name="T65" fmla="*/ 122 h 212"/>
                <a:gd name="T66" fmla="*/ 8 w 97"/>
                <a:gd name="T67" fmla="*/ 114 h 212"/>
                <a:gd name="T68" fmla="*/ 0 w 97"/>
                <a:gd name="T69" fmla="*/ 108 h 212"/>
                <a:gd name="T70" fmla="*/ 6 w 97"/>
                <a:gd name="T71" fmla="*/ 100 h 212"/>
                <a:gd name="T72" fmla="*/ 10 w 97"/>
                <a:gd name="T73" fmla="*/ 94 h 212"/>
                <a:gd name="T74" fmla="*/ 0 w 97"/>
                <a:gd name="T75" fmla="*/ 84 h 212"/>
                <a:gd name="T76" fmla="*/ 6 w 97"/>
                <a:gd name="T77" fmla="*/ 78 h 212"/>
                <a:gd name="T78" fmla="*/ 12 w 97"/>
                <a:gd name="T79" fmla="*/ 74 h 212"/>
                <a:gd name="T80" fmla="*/ 12 w 97"/>
                <a:gd name="T81" fmla="*/ 62 h 212"/>
                <a:gd name="T82" fmla="*/ 16 w 97"/>
                <a:gd name="T83" fmla="*/ 58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212"/>
                <a:gd name="T128" fmla="*/ 97 w 97"/>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212">
                  <a:moveTo>
                    <a:pt x="16" y="58"/>
                  </a:moveTo>
                  <a:lnTo>
                    <a:pt x="36" y="52"/>
                  </a:lnTo>
                  <a:lnTo>
                    <a:pt x="46" y="42"/>
                  </a:lnTo>
                  <a:lnTo>
                    <a:pt x="60" y="36"/>
                  </a:lnTo>
                  <a:lnTo>
                    <a:pt x="72" y="42"/>
                  </a:lnTo>
                  <a:lnTo>
                    <a:pt x="78" y="22"/>
                  </a:lnTo>
                  <a:lnTo>
                    <a:pt x="78" y="12"/>
                  </a:lnTo>
                  <a:lnTo>
                    <a:pt x="80" y="0"/>
                  </a:lnTo>
                  <a:lnTo>
                    <a:pt x="89" y="8"/>
                  </a:lnTo>
                  <a:lnTo>
                    <a:pt x="91" y="26"/>
                  </a:lnTo>
                  <a:lnTo>
                    <a:pt x="91" y="48"/>
                  </a:lnTo>
                  <a:lnTo>
                    <a:pt x="95" y="62"/>
                  </a:lnTo>
                  <a:lnTo>
                    <a:pt x="97" y="86"/>
                  </a:lnTo>
                  <a:lnTo>
                    <a:pt x="97" y="118"/>
                  </a:lnTo>
                  <a:lnTo>
                    <a:pt x="82" y="138"/>
                  </a:lnTo>
                  <a:lnTo>
                    <a:pt x="80" y="156"/>
                  </a:lnTo>
                  <a:lnTo>
                    <a:pt x="80" y="174"/>
                  </a:lnTo>
                  <a:lnTo>
                    <a:pt x="72" y="188"/>
                  </a:lnTo>
                  <a:lnTo>
                    <a:pt x="64" y="204"/>
                  </a:lnTo>
                  <a:lnTo>
                    <a:pt x="62" y="212"/>
                  </a:lnTo>
                  <a:lnTo>
                    <a:pt x="50" y="212"/>
                  </a:lnTo>
                  <a:lnTo>
                    <a:pt x="50" y="200"/>
                  </a:lnTo>
                  <a:lnTo>
                    <a:pt x="38" y="200"/>
                  </a:lnTo>
                  <a:lnTo>
                    <a:pt x="30" y="194"/>
                  </a:lnTo>
                  <a:lnTo>
                    <a:pt x="22" y="184"/>
                  </a:lnTo>
                  <a:lnTo>
                    <a:pt x="34" y="174"/>
                  </a:lnTo>
                  <a:lnTo>
                    <a:pt x="32" y="168"/>
                  </a:lnTo>
                  <a:lnTo>
                    <a:pt x="10" y="164"/>
                  </a:lnTo>
                  <a:lnTo>
                    <a:pt x="14" y="154"/>
                  </a:lnTo>
                  <a:lnTo>
                    <a:pt x="20" y="144"/>
                  </a:lnTo>
                  <a:lnTo>
                    <a:pt x="6" y="142"/>
                  </a:lnTo>
                  <a:lnTo>
                    <a:pt x="10" y="134"/>
                  </a:lnTo>
                  <a:lnTo>
                    <a:pt x="16" y="122"/>
                  </a:lnTo>
                  <a:lnTo>
                    <a:pt x="8" y="114"/>
                  </a:lnTo>
                  <a:lnTo>
                    <a:pt x="0" y="108"/>
                  </a:lnTo>
                  <a:lnTo>
                    <a:pt x="6" y="100"/>
                  </a:lnTo>
                  <a:lnTo>
                    <a:pt x="10" y="94"/>
                  </a:lnTo>
                  <a:lnTo>
                    <a:pt x="0" y="84"/>
                  </a:lnTo>
                  <a:lnTo>
                    <a:pt x="6" y="78"/>
                  </a:lnTo>
                  <a:lnTo>
                    <a:pt x="12" y="74"/>
                  </a:lnTo>
                  <a:lnTo>
                    <a:pt x="12" y="62"/>
                  </a:lnTo>
                  <a:lnTo>
                    <a:pt x="16" y="58"/>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55" name="Freeform 336"/>
            <p:cNvSpPr>
              <a:spLocks/>
            </p:cNvSpPr>
            <p:nvPr/>
          </p:nvSpPr>
          <p:spPr bwMode="auto">
            <a:xfrm>
              <a:off x="8645525" y="3262313"/>
              <a:ext cx="73025" cy="136525"/>
            </a:xfrm>
            <a:custGeom>
              <a:avLst/>
              <a:gdLst>
                <a:gd name="T0" fmla="*/ 16 w 165"/>
                <a:gd name="T1" fmla="*/ 26 h 310"/>
                <a:gd name="T2" fmla="*/ 10 w 165"/>
                <a:gd name="T3" fmla="*/ 44 h 310"/>
                <a:gd name="T4" fmla="*/ 36 w 165"/>
                <a:gd name="T5" fmla="*/ 54 h 310"/>
                <a:gd name="T6" fmla="*/ 52 w 165"/>
                <a:gd name="T7" fmla="*/ 44 h 310"/>
                <a:gd name="T8" fmla="*/ 88 w 165"/>
                <a:gd name="T9" fmla="*/ 18 h 310"/>
                <a:gd name="T10" fmla="*/ 100 w 165"/>
                <a:gd name="T11" fmla="*/ 12 h 310"/>
                <a:gd name="T12" fmla="*/ 114 w 165"/>
                <a:gd name="T13" fmla="*/ 0 h 310"/>
                <a:gd name="T14" fmla="*/ 124 w 165"/>
                <a:gd name="T15" fmla="*/ 12 h 310"/>
                <a:gd name="T16" fmla="*/ 139 w 165"/>
                <a:gd name="T17" fmla="*/ 26 h 310"/>
                <a:gd name="T18" fmla="*/ 143 w 165"/>
                <a:gd name="T19" fmla="*/ 42 h 310"/>
                <a:gd name="T20" fmla="*/ 155 w 165"/>
                <a:gd name="T21" fmla="*/ 68 h 310"/>
                <a:gd name="T22" fmla="*/ 165 w 165"/>
                <a:gd name="T23" fmla="*/ 90 h 310"/>
                <a:gd name="T24" fmla="*/ 155 w 165"/>
                <a:gd name="T25" fmla="*/ 116 h 310"/>
                <a:gd name="T26" fmla="*/ 151 w 165"/>
                <a:gd name="T27" fmla="*/ 138 h 310"/>
                <a:gd name="T28" fmla="*/ 153 w 165"/>
                <a:gd name="T29" fmla="*/ 164 h 310"/>
                <a:gd name="T30" fmla="*/ 151 w 165"/>
                <a:gd name="T31" fmla="*/ 208 h 310"/>
                <a:gd name="T32" fmla="*/ 147 w 165"/>
                <a:gd name="T33" fmla="*/ 252 h 310"/>
                <a:gd name="T34" fmla="*/ 141 w 165"/>
                <a:gd name="T35" fmla="*/ 272 h 310"/>
                <a:gd name="T36" fmla="*/ 126 w 165"/>
                <a:gd name="T37" fmla="*/ 276 h 310"/>
                <a:gd name="T38" fmla="*/ 102 w 165"/>
                <a:gd name="T39" fmla="*/ 266 h 310"/>
                <a:gd name="T40" fmla="*/ 88 w 165"/>
                <a:gd name="T41" fmla="*/ 268 h 310"/>
                <a:gd name="T42" fmla="*/ 88 w 165"/>
                <a:gd name="T43" fmla="*/ 288 h 310"/>
                <a:gd name="T44" fmla="*/ 70 w 165"/>
                <a:gd name="T45" fmla="*/ 308 h 310"/>
                <a:gd name="T46" fmla="*/ 52 w 165"/>
                <a:gd name="T47" fmla="*/ 304 h 310"/>
                <a:gd name="T48" fmla="*/ 42 w 165"/>
                <a:gd name="T49" fmla="*/ 306 h 310"/>
                <a:gd name="T50" fmla="*/ 32 w 165"/>
                <a:gd name="T51" fmla="*/ 282 h 310"/>
                <a:gd name="T52" fmla="*/ 20 w 165"/>
                <a:gd name="T53" fmla="*/ 282 h 310"/>
                <a:gd name="T54" fmla="*/ 18 w 165"/>
                <a:gd name="T55" fmla="*/ 262 h 310"/>
                <a:gd name="T56" fmla="*/ 20 w 165"/>
                <a:gd name="T57" fmla="*/ 238 h 310"/>
                <a:gd name="T58" fmla="*/ 30 w 165"/>
                <a:gd name="T59" fmla="*/ 212 h 310"/>
                <a:gd name="T60" fmla="*/ 38 w 165"/>
                <a:gd name="T61" fmla="*/ 190 h 310"/>
                <a:gd name="T62" fmla="*/ 22 w 165"/>
                <a:gd name="T63" fmla="*/ 170 h 310"/>
                <a:gd name="T64" fmla="*/ 30 w 165"/>
                <a:gd name="T65" fmla="*/ 150 h 310"/>
                <a:gd name="T66" fmla="*/ 22 w 165"/>
                <a:gd name="T67" fmla="*/ 114 h 310"/>
                <a:gd name="T68" fmla="*/ 12 w 165"/>
                <a:gd name="T69" fmla="*/ 86 h 310"/>
                <a:gd name="T70" fmla="*/ 2 w 165"/>
                <a:gd name="T71" fmla="*/ 72 h 310"/>
                <a:gd name="T72" fmla="*/ 6 w 165"/>
                <a:gd name="T73" fmla="*/ 50 h 310"/>
                <a:gd name="T74" fmla="*/ 8 w 165"/>
                <a:gd name="T75" fmla="*/ 28 h 310"/>
                <a:gd name="T76" fmla="*/ 18 w 165"/>
                <a:gd name="T77" fmla="*/ 18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
                <a:gd name="T118" fmla="*/ 0 h 310"/>
                <a:gd name="T119" fmla="*/ 165 w 165"/>
                <a:gd name="T120" fmla="*/ 310 h 3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 h="310">
                  <a:moveTo>
                    <a:pt x="18" y="18"/>
                  </a:moveTo>
                  <a:lnTo>
                    <a:pt x="16" y="26"/>
                  </a:lnTo>
                  <a:lnTo>
                    <a:pt x="12" y="34"/>
                  </a:lnTo>
                  <a:lnTo>
                    <a:pt x="10" y="44"/>
                  </a:lnTo>
                  <a:lnTo>
                    <a:pt x="20" y="52"/>
                  </a:lnTo>
                  <a:lnTo>
                    <a:pt x="36" y="54"/>
                  </a:lnTo>
                  <a:lnTo>
                    <a:pt x="48" y="46"/>
                  </a:lnTo>
                  <a:lnTo>
                    <a:pt x="52" y="44"/>
                  </a:lnTo>
                  <a:lnTo>
                    <a:pt x="62" y="44"/>
                  </a:lnTo>
                  <a:lnTo>
                    <a:pt x="88" y="18"/>
                  </a:lnTo>
                  <a:lnTo>
                    <a:pt x="94" y="16"/>
                  </a:lnTo>
                  <a:lnTo>
                    <a:pt x="100" y="12"/>
                  </a:lnTo>
                  <a:lnTo>
                    <a:pt x="102" y="2"/>
                  </a:lnTo>
                  <a:lnTo>
                    <a:pt x="114" y="0"/>
                  </a:lnTo>
                  <a:lnTo>
                    <a:pt x="116" y="8"/>
                  </a:lnTo>
                  <a:lnTo>
                    <a:pt x="124" y="12"/>
                  </a:lnTo>
                  <a:lnTo>
                    <a:pt x="141" y="18"/>
                  </a:lnTo>
                  <a:lnTo>
                    <a:pt x="139" y="26"/>
                  </a:lnTo>
                  <a:lnTo>
                    <a:pt x="149" y="32"/>
                  </a:lnTo>
                  <a:lnTo>
                    <a:pt x="143" y="42"/>
                  </a:lnTo>
                  <a:lnTo>
                    <a:pt x="155" y="56"/>
                  </a:lnTo>
                  <a:lnTo>
                    <a:pt x="155" y="68"/>
                  </a:lnTo>
                  <a:lnTo>
                    <a:pt x="161" y="78"/>
                  </a:lnTo>
                  <a:lnTo>
                    <a:pt x="165" y="90"/>
                  </a:lnTo>
                  <a:lnTo>
                    <a:pt x="165" y="110"/>
                  </a:lnTo>
                  <a:lnTo>
                    <a:pt x="155" y="116"/>
                  </a:lnTo>
                  <a:lnTo>
                    <a:pt x="145" y="128"/>
                  </a:lnTo>
                  <a:lnTo>
                    <a:pt x="151" y="138"/>
                  </a:lnTo>
                  <a:lnTo>
                    <a:pt x="157" y="152"/>
                  </a:lnTo>
                  <a:lnTo>
                    <a:pt x="153" y="164"/>
                  </a:lnTo>
                  <a:lnTo>
                    <a:pt x="153" y="196"/>
                  </a:lnTo>
                  <a:lnTo>
                    <a:pt x="151" y="208"/>
                  </a:lnTo>
                  <a:lnTo>
                    <a:pt x="149" y="236"/>
                  </a:lnTo>
                  <a:lnTo>
                    <a:pt x="147" y="252"/>
                  </a:lnTo>
                  <a:lnTo>
                    <a:pt x="141" y="260"/>
                  </a:lnTo>
                  <a:lnTo>
                    <a:pt x="141" y="272"/>
                  </a:lnTo>
                  <a:lnTo>
                    <a:pt x="137" y="280"/>
                  </a:lnTo>
                  <a:lnTo>
                    <a:pt x="126" y="276"/>
                  </a:lnTo>
                  <a:lnTo>
                    <a:pt x="112" y="266"/>
                  </a:lnTo>
                  <a:lnTo>
                    <a:pt x="102" y="266"/>
                  </a:lnTo>
                  <a:lnTo>
                    <a:pt x="92" y="262"/>
                  </a:lnTo>
                  <a:lnTo>
                    <a:pt x="88" y="268"/>
                  </a:lnTo>
                  <a:lnTo>
                    <a:pt x="86" y="280"/>
                  </a:lnTo>
                  <a:lnTo>
                    <a:pt x="88" y="288"/>
                  </a:lnTo>
                  <a:lnTo>
                    <a:pt x="80" y="296"/>
                  </a:lnTo>
                  <a:lnTo>
                    <a:pt x="70" y="308"/>
                  </a:lnTo>
                  <a:lnTo>
                    <a:pt x="60" y="306"/>
                  </a:lnTo>
                  <a:lnTo>
                    <a:pt x="52" y="304"/>
                  </a:lnTo>
                  <a:lnTo>
                    <a:pt x="48" y="310"/>
                  </a:lnTo>
                  <a:lnTo>
                    <a:pt x="42" y="306"/>
                  </a:lnTo>
                  <a:lnTo>
                    <a:pt x="40" y="292"/>
                  </a:lnTo>
                  <a:lnTo>
                    <a:pt x="32" y="282"/>
                  </a:lnTo>
                  <a:lnTo>
                    <a:pt x="26" y="288"/>
                  </a:lnTo>
                  <a:lnTo>
                    <a:pt x="20" y="282"/>
                  </a:lnTo>
                  <a:lnTo>
                    <a:pt x="24" y="274"/>
                  </a:lnTo>
                  <a:lnTo>
                    <a:pt x="18" y="262"/>
                  </a:lnTo>
                  <a:lnTo>
                    <a:pt x="24" y="248"/>
                  </a:lnTo>
                  <a:lnTo>
                    <a:pt x="20" y="238"/>
                  </a:lnTo>
                  <a:lnTo>
                    <a:pt x="24" y="224"/>
                  </a:lnTo>
                  <a:lnTo>
                    <a:pt x="30" y="212"/>
                  </a:lnTo>
                  <a:lnTo>
                    <a:pt x="26" y="196"/>
                  </a:lnTo>
                  <a:lnTo>
                    <a:pt x="38" y="190"/>
                  </a:lnTo>
                  <a:lnTo>
                    <a:pt x="36" y="178"/>
                  </a:lnTo>
                  <a:lnTo>
                    <a:pt x="22" y="170"/>
                  </a:lnTo>
                  <a:lnTo>
                    <a:pt x="22" y="158"/>
                  </a:lnTo>
                  <a:lnTo>
                    <a:pt x="30" y="150"/>
                  </a:lnTo>
                  <a:lnTo>
                    <a:pt x="30" y="122"/>
                  </a:lnTo>
                  <a:lnTo>
                    <a:pt x="22" y="114"/>
                  </a:lnTo>
                  <a:lnTo>
                    <a:pt x="20" y="100"/>
                  </a:lnTo>
                  <a:lnTo>
                    <a:pt x="12" y="86"/>
                  </a:lnTo>
                  <a:lnTo>
                    <a:pt x="0" y="84"/>
                  </a:lnTo>
                  <a:lnTo>
                    <a:pt x="2" y="72"/>
                  </a:lnTo>
                  <a:lnTo>
                    <a:pt x="0" y="60"/>
                  </a:lnTo>
                  <a:lnTo>
                    <a:pt x="6" y="50"/>
                  </a:lnTo>
                  <a:lnTo>
                    <a:pt x="6" y="38"/>
                  </a:lnTo>
                  <a:lnTo>
                    <a:pt x="8" y="28"/>
                  </a:lnTo>
                  <a:lnTo>
                    <a:pt x="14" y="18"/>
                  </a:lnTo>
                  <a:lnTo>
                    <a:pt x="18" y="18"/>
                  </a:lnTo>
                  <a:close/>
                </a:path>
              </a:pathLst>
            </a:custGeom>
            <a:solidFill>
              <a:schemeClr val="tx2"/>
            </a:solidFill>
            <a:ln w="6350">
              <a:solidFill>
                <a:srgbClr val="FFFFFF"/>
              </a:solidFill>
              <a:prstDash val="solid"/>
              <a:round/>
              <a:headEnd/>
              <a:tailEnd/>
            </a:ln>
          </p:spPr>
          <p:txBody>
            <a:bodyPr/>
            <a:lstStyle/>
            <a:p>
              <a:endParaRPr lang="en-US" dirty="0"/>
            </a:p>
          </p:txBody>
        </p:sp>
        <p:sp>
          <p:nvSpPr>
            <p:cNvPr id="56" name="Freeform 337"/>
            <p:cNvSpPr>
              <a:spLocks/>
            </p:cNvSpPr>
            <p:nvPr/>
          </p:nvSpPr>
          <p:spPr bwMode="auto">
            <a:xfrm>
              <a:off x="8843963" y="3424238"/>
              <a:ext cx="146050" cy="96837"/>
            </a:xfrm>
            <a:custGeom>
              <a:avLst/>
              <a:gdLst>
                <a:gd name="T0" fmla="*/ 36 w 328"/>
                <a:gd name="T1" fmla="*/ 46 h 218"/>
                <a:gd name="T2" fmla="*/ 56 w 328"/>
                <a:gd name="T3" fmla="*/ 50 h 218"/>
                <a:gd name="T4" fmla="*/ 66 w 328"/>
                <a:gd name="T5" fmla="*/ 32 h 218"/>
                <a:gd name="T6" fmla="*/ 88 w 328"/>
                <a:gd name="T7" fmla="*/ 24 h 218"/>
                <a:gd name="T8" fmla="*/ 102 w 328"/>
                <a:gd name="T9" fmla="*/ 38 h 218"/>
                <a:gd name="T10" fmla="*/ 120 w 328"/>
                <a:gd name="T11" fmla="*/ 50 h 218"/>
                <a:gd name="T12" fmla="*/ 144 w 328"/>
                <a:gd name="T13" fmla="*/ 56 h 218"/>
                <a:gd name="T14" fmla="*/ 168 w 328"/>
                <a:gd name="T15" fmla="*/ 46 h 218"/>
                <a:gd name="T16" fmla="*/ 196 w 328"/>
                <a:gd name="T17" fmla="*/ 46 h 218"/>
                <a:gd name="T18" fmla="*/ 226 w 328"/>
                <a:gd name="T19" fmla="*/ 36 h 218"/>
                <a:gd name="T20" fmla="*/ 236 w 328"/>
                <a:gd name="T21" fmla="*/ 26 h 218"/>
                <a:gd name="T22" fmla="*/ 252 w 328"/>
                <a:gd name="T23" fmla="*/ 22 h 218"/>
                <a:gd name="T24" fmla="*/ 276 w 328"/>
                <a:gd name="T25" fmla="*/ 24 h 218"/>
                <a:gd name="T26" fmla="*/ 300 w 328"/>
                <a:gd name="T27" fmla="*/ 14 h 218"/>
                <a:gd name="T28" fmla="*/ 316 w 328"/>
                <a:gd name="T29" fmla="*/ 2 h 218"/>
                <a:gd name="T30" fmla="*/ 328 w 328"/>
                <a:gd name="T31" fmla="*/ 4 h 218"/>
                <a:gd name="T32" fmla="*/ 322 w 328"/>
                <a:gd name="T33" fmla="*/ 18 h 218"/>
                <a:gd name="T34" fmla="*/ 312 w 328"/>
                <a:gd name="T35" fmla="*/ 38 h 218"/>
                <a:gd name="T36" fmla="*/ 302 w 328"/>
                <a:gd name="T37" fmla="*/ 58 h 218"/>
                <a:gd name="T38" fmla="*/ 292 w 328"/>
                <a:gd name="T39" fmla="*/ 84 h 218"/>
                <a:gd name="T40" fmla="*/ 282 w 328"/>
                <a:gd name="T41" fmla="*/ 108 h 218"/>
                <a:gd name="T42" fmla="*/ 286 w 328"/>
                <a:gd name="T43" fmla="*/ 134 h 218"/>
                <a:gd name="T44" fmla="*/ 298 w 328"/>
                <a:gd name="T45" fmla="*/ 148 h 218"/>
                <a:gd name="T46" fmla="*/ 306 w 328"/>
                <a:gd name="T47" fmla="*/ 168 h 218"/>
                <a:gd name="T48" fmla="*/ 296 w 328"/>
                <a:gd name="T49" fmla="*/ 182 h 218"/>
                <a:gd name="T50" fmla="*/ 290 w 328"/>
                <a:gd name="T51" fmla="*/ 196 h 218"/>
                <a:gd name="T52" fmla="*/ 290 w 328"/>
                <a:gd name="T53" fmla="*/ 218 h 218"/>
                <a:gd name="T54" fmla="*/ 266 w 328"/>
                <a:gd name="T55" fmla="*/ 212 h 218"/>
                <a:gd name="T56" fmla="*/ 246 w 328"/>
                <a:gd name="T57" fmla="*/ 218 h 218"/>
                <a:gd name="T58" fmla="*/ 222 w 328"/>
                <a:gd name="T59" fmla="*/ 210 h 218"/>
                <a:gd name="T60" fmla="*/ 216 w 328"/>
                <a:gd name="T61" fmla="*/ 190 h 218"/>
                <a:gd name="T62" fmla="*/ 194 w 328"/>
                <a:gd name="T63" fmla="*/ 172 h 218"/>
                <a:gd name="T64" fmla="*/ 170 w 328"/>
                <a:gd name="T65" fmla="*/ 168 h 218"/>
                <a:gd name="T66" fmla="*/ 146 w 328"/>
                <a:gd name="T67" fmla="*/ 164 h 218"/>
                <a:gd name="T68" fmla="*/ 130 w 328"/>
                <a:gd name="T69" fmla="*/ 156 h 218"/>
                <a:gd name="T70" fmla="*/ 110 w 328"/>
                <a:gd name="T71" fmla="*/ 146 h 218"/>
                <a:gd name="T72" fmla="*/ 88 w 328"/>
                <a:gd name="T73" fmla="*/ 132 h 218"/>
                <a:gd name="T74" fmla="*/ 60 w 328"/>
                <a:gd name="T75" fmla="*/ 120 h 218"/>
                <a:gd name="T76" fmla="*/ 36 w 328"/>
                <a:gd name="T77" fmla="*/ 114 h 218"/>
                <a:gd name="T78" fmla="*/ 14 w 328"/>
                <a:gd name="T79" fmla="*/ 104 h 218"/>
                <a:gd name="T80" fmla="*/ 0 w 328"/>
                <a:gd name="T81" fmla="*/ 82 h 218"/>
                <a:gd name="T82" fmla="*/ 12 w 328"/>
                <a:gd name="T83" fmla="*/ 50 h 218"/>
                <a:gd name="T84" fmla="*/ 32 w 328"/>
                <a:gd name="T85" fmla="*/ 36 h 2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
                <a:gd name="T130" fmla="*/ 0 h 218"/>
                <a:gd name="T131" fmla="*/ 328 w 328"/>
                <a:gd name="T132" fmla="*/ 218 h 2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 h="218">
                  <a:moveTo>
                    <a:pt x="32" y="36"/>
                  </a:moveTo>
                  <a:lnTo>
                    <a:pt x="36" y="46"/>
                  </a:lnTo>
                  <a:lnTo>
                    <a:pt x="44" y="52"/>
                  </a:lnTo>
                  <a:lnTo>
                    <a:pt x="56" y="50"/>
                  </a:lnTo>
                  <a:lnTo>
                    <a:pt x="62" y="42"/>
                  </a:lnTo>
                  <a:lnTo>
                    <a:pt x="66" y="32"/>
                  </a:lnTo>
                  <a:lnTo>
                    <a:pt x="74" y="32"/>
                  </a:lnTo>
                  <a:lnTo>
                    <a:pt x="88" y="24"/>
                  </a:lnTo>
                  <a:lnTo>
                    <a:pt x="96" y="28"/>
                  </a:lnTo>
                  <a:lnTo>
                    <a:pt x="102" y="38"/>
                  </a:lnTo>
                  <a:lnTo>
                    <a:pt x="112" y="40"/>
                  </a:lnTo>
                  <a:lnTo>
                    <a:pt x="120" y="50"/>
                  </a:lnTo>
                  <a:lnTo>
                    <a:pt x="130" y="52"/>
                  </a:lnTo>
                  <a:lnTo>
                    <a:pt x="144" y="56"/>
                  </a:lnTo>
                  <a:lnTo>
                    <a:pt x="158" y="46"/>
                  </a:lnTo>
                  <a:lnTo>
                    <a:pt x="168" y="46"/>
                  </a:lnTo>
                  <a:lnTo>
                    <a:pt x="180" y="46"/>
                  </a:lnTo>
                  <a:lnTo>
                    <a:pt x="196" y="46"/>
                  </a:lnTo>
                  <a:lnTo>
                    <a:pt x="214" y="42"/>
                  </a:lnTo>
                  <a:lnTo>
                    <a:pt x="226" y="36"/>
                  </a:lnTo>
                  <a:lnTo>
                    <a:pt x="234" y="30"/>
                  </a:lnTo>
                  <a:lnTo>
                    <a:pt x="236" y="26"/>
                  </a:lnTo>
                  <a:lnTo>
                    <a:pt x="240" y="24"/>
                  </a:lnTo>
                  <a:lnTo>
                    <a:pt x="252" y="22"/>
                  </a:lnTo>
                  <a:lnTo>
                    <a:pt x="266" y="22"/>
                  </a:lnTo>
                  <a:lnTo>
                    <a:pt x="276" y="24"/>
                  </a:lnTo>
                  <a:lnTo>
                    <a:pt x="286" y="14"/>
                  </a:lnTo>
                  <a:lnTo>
                    <a:pt x="300" y="14"/>
                  </a:lnTo>
                  <a:lnTo>
                    <a:pt x="308" y="6"/>
                  </a:lnTo>
                  <a:lnTo>
                    <a:pt x="316" y="2"/>
                  </a:lnTo>
                  <a:lnTo>
                    <a:pt x="324" y="0"/>
                  </a:lnTo>
                  <a:lnTo>
                    <a:pt x="328" y="4"/>
                  </a:lnTo>
                  <a:lnTo>
                    <a:pt x="322" y="10"/>
                  </a:lnTo>
                  <a:lnTo>
                    <a:pt x="322" y="18"/>
                  </a:lnTo>
                  <a:lnTo>
                    <a:pt x="318" y="26"/>
                  </a:lnTo>
                  <a:lnTo>
                    <a:pt x="312" y="38"/>
                  </a:lnTo>
                  <a:lnTo>
                    <a:pt x="308" y="48"/>
                  </a:lnTo>
                  <a:lnTo>
                    <a:pt x="302" y="58"/>
                  </a:lnTo>
                  <a:lnTo>
                    <a:pt x="292" y="72"/>
                  </a:lnTo>
                  <a:lnTo>
                    <a:pt x="292" y="84"/>
                  </a:lnTo>
                  <a:lnTo>
                    <a:pt x="290" y="98"/>
                  </a:lnTo>
                  <a:lnTo>
                    <a:pt x="282" y="108"/>
                  </a:lnTo>
                  <a:lnTo>
                    <a:pt x="282" y="128"/>
                  </a:lnTo>
                  <a:lnTo>
                    <a:pt x="286" y="134"/>
                  </a:lnTo>
                  <a:lnTo>
                    <a:pt x="298" y="136"/>
                  </a:lnTo>
                  <a:lnTo>
                    <a:pt x="298" y="148"/>
                  </a:lnTo>
                  <a:lnTo>
                    <a:pt x="304" y="160"/>
                  </a:lnTo>
                  <a:lnTo>
                    <a:pt x="306" y="168"/>
                  </a:lnTo>
                  <a:lnTo>
                    <a:pt x="308" y="176"/>
                  </a:lnTo>
                  <a:lnTo>
                    <a:pt x="296" y="182"/>
                  </a:lnTo>
                  <a:lnTo>
                    <a:pt x="290" y="188"/>
                  </a:lnTo>
                  <a:lnTo>
                    <a:pt x="290" y="196"/>
                  </a:lnTo>
                  <a:lnTo>
                    <a:pt x="290" y="210"/>
                  </a:lnTo>
                  <a:lnTo>
                    <a:pt x="290" y="218"/>
                  </a:lnTo>
                  <a:lnTo>
                    <a:pt x="274" y="218"/>
                  </a:lnTo>
                  <a:lnTo>
                    <a:pt x="266" y="212"/>
                  </a:lnTo>
                  <a:lnTo>
                    <a:pt x="256" y="216"/>
                  </a:lnTo>
                  <a:lnTo>
                    <a:pt x="246" y="218"/>
                  </a:lnTo>
                  <a:lnTo>
                    <a:pt x="236" y="210"/>
                  </a:lnTo>
                  <a:lnTo>
                    <a:pt x="222" y="210"/>
                  </a:lnTo>
                  <a:lnTo>
                    <a:pt x="218" y="200"/>
                  </a:lnTo>
                  <a:lnTo>
                    <a:pt x="216" y="190"/>
                  </a:lnTo>
                  <a:lnTo>
                    <a:pt x="202" y="182"/>
                  </a:lnTo>
                  <a:lnTo>
                    <a:pt x="194" y="172"/>
                  </a:lnTo>
                  <a:lnTo>
                    <a:pt x="184" y="168"/>
                  </a:lnTo>
                  <a:lnTo>
                    <a:pt x="170" y="168"/>
                  </a:lnTo>
                  <a:lnTo>
                    <a:pt x="156" y="170"/>
                  </a:lnTo>
                  <a:lnTo>
                    <a:pt x="146" y="164"/>
                  </a:lnTo>
                  <a:lnTo>
                    <a:pt x="138" y="162"/>
                  </a:lnTo>
                  <a:lnTo>
                    <a:pt x="130" y="156"/>
                  </a:lnTo>
                  <a:lnTo>
                    <a:pt x="122" y="148"/>
                  </a:lnTo>
                  <a:lnTo>
                    <a:pt x="110" y="146"/>
                  </a:lnTo>
                  <a:lnTo>
                    <a:pt x="98" y="138"/>
                  </a:lnTo>
                  <a:lnTo>
                    <a:pt x="88" y="132"/>
                  </a:lnTo>
                  <a:lnTo>
                    <a:pt x="74" y="120"/>
                  </a:lnTo>
                  <a:lnTo>
                    <a:pt x="60" y="120"/>
                  </a:lnTo>
                  <a:lnTo>
                    <a:pt x="54" y="116"/>
                  </a:lnTo>
                  <a:lnTo>
                    <a:pt x="36" y="114"/>
                  </a:lnTo>
                  <a:lnTo>
                    <a:pt x="24" y="114"/>
                  </a:lnTo>
                  <a:lnTo>
                    <a:pt x="14" y="104"/>
                  </a:lnTo>
                  <a:lnTo>
                    <a:pt x="2" y="96"/>
                  </a:lnTo>
                  <a:lnTo>
                    <a:pt x="0" y="82"/>
                  </a:lnTo>
                  <a:lnTo>
                    <a:pt x="2" y="60"/>
                  </a:lnTo>
                  <a:lnTo>
                    <a:pt x="12" y="50"/>
                  </a:lnTo>
                  <a:lnTo>
                    <a:pt x="20" y="42"/>
                  </a:lnTo>
                  <a:lnTo>
                    <a:pt x="32" y="36"/>
                  </a:lnTo>
                  <a:close/>
                </a:path>
              </a:pathLst>
            </a:custGeom>
            <a:solidFill>
              <a:schemeClr val="tx2"/>
            </a:solidFill>
            <a:ln w="6350">
              <a:solidFill>
                <a:srgbClr val="FFFFFF"/>
              </a:solidFill>
              <a:prstDash val="solid"/>
              <a:round/>
              <a:headEnd/>
              <a:tailEnd/>
            </a:ln>
          </p:spPr>
          <p:txBody>
            <a:bodyPr/>
            <a:lstStyle/>
            <a:p>
              <a:endParaRPr lang="en-US" dirty="0"/>
            </a:p>
          </p:txBody>
        </p:sp>
        <p:sp>
          <p:nvSpPr>
            <p:cNvPr id="57" name="Freeform 338"/>
            <p:cNvSpPr>
              <a:spLocks/>
            </p:cNvSpPr>
            <p:nvPr/>
          </p:nvSpPr>
          <p:spPr bwMode="auto">
            <a:xfrm>
              <a:off x="8569325" y="2741613"/>
              <a:ext cx="28575" cy="42862"/>
            </a:xfrm>
            <a:custGeom>
              <a:avLst/>
              <a:gdLst>
                <a:gd name="T0" fmla="*/ 4 w 64"/>
                <a:gd name="T1" fmla="*/ 82 h 94"/>
                <a:gd name="T2" fmla="*/ 6 w 64"/>
                <a:gd name="T3" fmla="*/ 72 h 94"/>
                <a:gd name="T4" fmla="*/ 10 w 64"/>
                <a:gd name="T5" fmla="*/ 64 h 94"/>
                <a:gd name="T6" fmla="*/ 2 w 64"/>
                <a:gd name="T7" fmla="*/ 52 h 94"/>
                <a:gd name="T8" fmla="*/ 0 w 64"/>
                <a:gd name="T9" fmla="*/ 40 h 94"/>
                <a:gd name="T10" fmla="*/ 2 w 64"/>
                <a:gd name="T11" fmla="*/ 24 h 94"/>
                <a:gd name="T12" fmla="*/ 10 w 64"/>
                <a:gd name="T13" fmla="*/ 12 h 94"/>
                <a:gd name="T14" fmla="*/ 16 w 64"/>
                <a:gd name="T15" fmla="*/ 0 h 94"/>
                <a:gd name="T16" fmla="*/ 28 w 64"/>
                <a:gd name="T17" fmla="*/ 2 h 94"/>
                <a:gd name="T18" fmla="*/ 34 w 64"/>
                <a:gd name="T19" fmla="*/ 2 h 94"/>
                <a:gd name="T20" fmla="*/ 34 w 64"/>
                <a:gd name="T21" fmla="*/ 14 h 94"/>
                <a:gd name="T22" fmla="*/ 32 w 64"/>
                <a:gd name="T23" fmla="*/ 26 h 94"/>
                <a:gd name="T24" fmla="*/ 42 w 64"/>
                <a:gd name="T25" fmla="*/ 38 h 94"/>
                <a:gd name="T26" fmla="*/ 52 w 64"/>
                <a:gd name="T27" fmla="*/ 46 h 94"/>
                <a:gd name="T28" fmla="*/ 62 w 64"/>
                <a:gd name="T29" fmla="*/ 50 h 94"/>
                <a:gd name="T30" fmla="*/ 64 w 64"/>
                <a:gd name="T31" fmla="*/ 58 h 94"/>
                <a:gd name="T32" fmla="*/ 54 w 64"/>
                <a:gd name="T33" fmla="*/ 68 h 94"/>
                <a:gd name="T34" fmla="*/ 48 w 64"/>
                <a:gd name="T35" fmla="*/ 76 h 94"/>
                <a:gd name="T36" fmla="*/ 48 w 64"/>
                <a:gd name="T37" fmla="*/ 88 h 94"/>
                <a:gd name="T38" fmla="*/ 38 w 64"/>
                <a:gd name="T39" fmla="*/ 86 h 94"/>
                <a:gd name="T40" fmla="*/ 30 w 64"/>
                <a:gd name="T41" fmla="*/ 84 h 94"/>
                <a:gd name="T42" fmla="*/ 24 w 64"/>
                <a:gd name="T43" fmla="*/ 90 h 94"/>
                <a:gd name="T44" fmla="*/ 18 w 64"/>
                <a:gd name="T45" fmla="*/ 94 h 94"/>
                <a:gd name="T46" fmla="*/ 10 w 64"/>
                <a:gd name="T47" fmla="*/ 86 h 94"/>
                <a:gd name="T48" fmla="*/ 4 w 64"/>
                <a:gd name="T49" fmla="*/ 82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94"/>
                <a:gd name="T77" fmla="*/ 64 w 64"/>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94">
                  <a:moveTo>
                    <a:pt x="4" y="82"/>
                  </a:moveTo>
                  <a:lnTo>
                    <a:pt x="6" y="72"/>
                  </a:lnTo>
                  <a:lnTo>
                    <a:pt x="10" y="64"/>
                  </a:lnTo>
                  <a:lnTo>
                    <a:pt x="2" y="52"/>
                  </a:lnTo>
                  <a:lnTo>
                    <a:pt x="0" y="40"/>
                  </a:lnTo>
                  <a:lnTo>
                    <a:pt x="2" y="24"/>
                  </a:lnTo>
                  <a:lnTo>
                    <a:pt x="10" y="12"/>
                  </a:lnTo>
                  <a:lnTo>
                    <a:pt x="16" y="0"/>
                  </a:lnTo>
                  <a:lnTo>
                    <a:pt x="28" y="2"/>
                  </a:lnTo>
                  <a:lnTo>
                    <a:pt x="34" y="2"/>
                  </a:lnTo>
                  <a:lnTo>
                    <a:pt x="34" y="14"/>
                  </a:lnTo>
                  <a:lnTo>
                    <a:pt x="32" y="26"/>
                  </a:lnTo>
                  <a:lnTo>
                    <a:pt x="42" y="38"/>
                  </a:lnTo>
                  <a:lnTo>
                    <a:pt x="52" y="46"/>
                  </a:lnTo>
                  <a:lnTo>
                    <a:pt x="62" y="50"/>
                  </a:lnTo>
                  <a:lnTo>
                    <a:pt x="64" y="58"/>
                  </a:lnTo>
                  <a:lnTo>
                    <a:pt x="54" y="68"/>
                  </a:lnTo>
                  <a:lnTo>
                    <a:pt x="48" y="76"/>
                  </a:lnTo>
                  <a:lnTo>
                    <a:pt x="48" y="88"/>
                  </a:lnTo>
                  <a:lnTo>
                    <a:pt x="38" y="86"/>
                  </a:lnTo>
                  <a:lnTo>
                    <a:pt x="30" y="84"/>
                  </a:lnTo>
                  <a:lnTo>
                    <a:pt x="24" y="90"/>
                  </a:lnTo>
                  <a:lnTo>
                    <a:pt x="18" y="94"/>
                  </a:lnTo>
                  <a:lnTo>
                    <a:pt x="10" y="86"/>
                  </a:lnTo>
                  <a:lnTo>
                    <a:pt x="4" y="8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58" name="Freeform 339"/>
            <p:cNvSpPr>
              <a:spLocks/>
            </p:cNvSpPr>
            <p:nvPr/>
          </p:nvSpPr>
          <p:spPr bwMode="auto">
            <a:xfrm>
              <a:off x="8709025" y="2909888"/>
              <a:ext cx="6350" cy="14287"/>
            </a:xfrm>
            <a:custGeom>
              <a:avLst/>
              <a:gdLst>
                <a:gd name="T0" fmla="*/ 4 w 18"/>
                <a:gd name="T1" fmla="*/ 0 h 32"/>
                <a:gd name="T2" fmla="*/ 14 w 18"/>
                <a:gd name="T3" fmla="*/ 2 h 32"/>
                <a:gd name="T4" fmla="*/ 18 w 18"/>
                <a:gd name="T5" fmla="*/ 16 h 32"/>
                <a:gd name="T6" fmla="*/ 16 w 18"/>
                <a:gd name="T7" fmla="*/ 26 h 32"/>
                <a:gd name="T8" fmla="*/ 14 w 18"/>
                <a:gd name="T9" fmla="*/ 32 h 32"/>
                <a:gd name="T10" fmla="*/ 0 w 18"/>
                <a:gd name="T11" fmla="*/ 30 h 32"/>
                <a:gd name="T12" fmla="*/ 0 w 18"/>
                <a:gd name="T13" fmla="*/ 18 h 32"/>
                <a:gd name="T14" fmla="*/ 2 w 18"/>
                <a:gd name="T15" fmla="*/ 4 h 32"/>
                <a:gd name="T16" fmla="*/ 4 w 18"/>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2"/>
                <a:gd name="T29" fmla="*/ 18 w 18"/>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2">
                  <a:moveTo>
                    <a:pt x="4" y="0"/>
                  </a:moveTo>
                  <a:lnTo>
                    <a:pt x="14" y="2"/>
                  </a:lnTo>
                  <a:lnTo>
                    <a:pt x="18" y="16"/>
                  </a:lnTo>
                  <a:lnTo>
                    <a:pt x="16" y="26"/>
                  </a:lnTo>
                  <a:lnTo>
                    <a:pt x="14" y="32"/>
                  </a:lnTo>
                  <a:lnTo>
                    <a:pt x="0" y="30"/>
                  </a:lnTo>
                  <a:lnTo>
                    <a:pt x="0" y="18"/>
                  </a:lnTo>
                  <a:lnTo>
                    <a:pt x="2" y="4"/>
                  </a:lnTo>
                  <a:lnTo>
                    <a:pt x="4" y="0"/>
                  </a:lnTo>
                  <a:close/>
                </a:path>
              </a:pathLst>
            </a:custGeom>
            <a:grpFill/>
            <a:ln w="6350">
              <a:solidFill>
                <a:srgbClr val="FFFFFF"/>
              </a:solidFill>
              <a:prstDash val="solid"/>
              <a:round/>
              <a:headEnd/>
              <a:tailEnd/>
            </a:ln>
          </p:spPr>
          <p:txBody>
            <a:bodyPr/>
            <a:lstStyle/>
            <a:p>
              <a:endParaRPr lang="en-US" dirty="0"/>
            </a:p>
          </p:txBody>
        </p:sp>
        <p:sp>
          <p:nvSpPr>
            <p:cNvPr id="59" name="Freeform 340"/>
            <p:cNvSpPr>
              <a:spLocks/>
            </p:cNvSpPr>
            <p:nvPr/>
          </p:nvSpPr>
          <p:spPr bwMode="auto">
            <a:xfrm>
              <a:off x="8567738" y="2881313"/>
              <a:ext cx="179387" cy="114300"/>
            </a:xfrm>
            <a:custGeom>
              <a:avLst/>
              <a:gdLst>
                <a:gd name="T0" fmla="*/ 361 w 405"/>
                <a:gd name="T1" fmla="*/ 122 h 256"/>
                <a:gd name="T2" fmla="*/ 395 w 405"/>
                <a:gd name="T3" fmla="*/ 104 h 256"/>
                <a:gd name="T4" fmla="*/ 405 w 405"/>
                <a:gd name="T5" fmla="*/ 124 h 256"/>
                <a:gd name="T6" fmla="*/ 399 w 405"/>
                <a:gd name="T7" fmla="*/ 148 h 256"/>
                <a:gd name="T8" fmla="*/ 405 w 405"/>
                <a:gd name="T9" fmla="*/ 164 h 256"/>
                <a:gd name="T10" fmla="*/ 379 w 405"/>
                <a:gd name="T11" fmla="*/ 154 h 256"/>
                <a:gd name="T12" fmla="*/ 377 w 405"/>
                <a:gd name="T13" fmla="*/ 182 h 256"/>
                <a:gd name="T14" fmla="*/ 379 w 405"/>
                <a:gd name="T15" fmla="*/ 200 h 256"/>
                <a:gd name="T16" fmla="*/ 355 w 405"/>
                <a:gd name="T17" fmla="*/ 184 h 256"/>
                <a:gd name="T18" fmla="*/ 315 w 405"/>
                <a:gd name="T19" fmla="*/ 188 h 256"/>
                <a:gd name="T20" fmla="*/ 296 w 405"/>
                <a:gd name="T21" fmla="*/ 172 h 256"/>
                <a:gd name="T22" fmla="*/ 272 w 405"/>
                <a:gd name="T23" fmla="*/ 226 h 256"/>
                <a:gd name="T24" fmla="*/ 278 w 405"/>
                <a:gd name="T25" fmla="*/ 254 h 256"/>
                <a:gd name="T26" fmla="*/ 262 w 405"/>
                <a:gd name="T27" fmla="*/ 242 h 256"/>
                <a:gd name="T28" fmla="*/ 258 w 405"/>
                <a:gd name="T29" fmla="*/ 222 h 256"/>
                <a:gd name="T30" fmla="*/ 224 w 405"/>
                <a:gd name="T31" fmla="*/ 204 h 256"/>
                <a:gd name="T32" fmla="*/ 212 w 405"/>
                <a:gd name="T33" fmla="*/ 176 h 256"/>
                <a:gd name="T34" fmla="*/ 190 w 405"/>
                <a:gd name="T35" fmla="*/ 196 h 256"/>
                <a:gd name="T36" fmla="*/ 182 w 405"/>
                <a:gd name="T37" fmla="*/ 232 h 256"/>
                <a:gd name="T38" fmla="*/ 148 w 405"/>
                <a:gd name="T39" fmla="*/ 234 h 256"/>
                <a:gd name="T40" fmla="*/ 100 w 405"/>
                <a:gd name="T41" fmla="*/ 246 h 256"/>
                <a:gd name="T42" fmla="*/ 88 w 405"/>
                <a:gd name="T43" fmla="*/ 224 h 256"/>
                <a:gd name="T44" fmla="*/ 76 w 405"/>
                <a:gd name="T45" fmla="*/ 188 h 256"/>
                <a:gd name="T46" fmla="*/ 44 w 405"/>
                <a:gd name="T47" fmla="*/ 174 h 256"/>
                <a:gd name="T48" fmla="*/ 30 w 405"/>
                <a:gd name="T49" fmla="*/ 194 h 256"/>
                <a:gd name="T50" fmla="*/ 0 w 405"/>
                <a:gd name="T51" fmla="*/ 204 h 256"/>
                <a:gd name="T52" fmla="*/ 10 w 405"/>
                <a:gd name="T53" fmla="*/ 190 h 256"/>
                <a:gd name="T54" fmla="*/ 12 w 405"/>
                <a:gd name="T55" fmla="*/ 164 h 256"/>
                <a:gd name="T56" fmla="*/ 44 w 405"/>
                <a:gd name="T57" fmla="*/ 130 h 256"/>
                <a:gd name="T58" fmla="*/ 70 w 405"/>
                <a:gd name="T59" fmla="*/ 92 h 256"/>
                <a:gd name="T60" fmla="*/ 96 w 405"/>
                <a:gd name="T61" fmla="*/ 58 h 256"/>
                <a:gd name="T62" fmla="*/ 110 w 405"/>
                <a:gd name="T63" fmla="*/ 38 h 256"/>
                <a:gd name="T64" fmla="*/ 132 w 405"/>
                <a:gd name="T65" fmla="*/ 44 h 256"/>
                <a:gd name="T66" fmla="*/ 148 w 405"/>
                <a:gd name="T67" fmla="*/ 20 h 256"/>
                <a:gd name="T68" fmla="*/ 172 w 405"/>
                <a:gd name="T69" fmla="*/ 20 h 256"/>
                <a:gd name="T70" fmla="*/ 208 w 405"/>
                <a:gd name="T71" fmla="*/ 20 h 256"/>
                <a:gd name="T72" fmla="*/ 238 w 405"/>
                <a:gd name="T73" fmla="*/ 24 h 256"/>
                <a:gd name="T74" fmla="*/ 238 w 405"/>
                <a:gd name="T75" fmla="*/ 0 h 256"/>
                <a:gd name="T76" fmla="*/ 266 w 405"/>
                <a:gd name="T77" fmla="*/ 20 h 256"/>
                <a:gd name="T78" fmla="*/ 300 w 405"/>
                <a:gd name="T79" fmla="*/ 24 h 256"/>
                <a:gd name="T80" fmla="*/ 335 w 405"/>
                <a:gd name="T81" fmla="*/ 44 h 256"/>
                <a:gd name="T82" fmla="*/ 323 w 405"/>
                <a:gd name="T83" fmla="*/ 66 h 256"/>
                <a:gd name="T84" fmla="*/ 319 w 405"/>
                <a:gd name="T85" fmla="*/ 96 h 256"/>
                <a:gd name="T86" fmla="*/ 351 w 405"/>
                <a:gd name="T87" fmla="*/ 106 h 2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5"/>
                <a:gd name="T133" fmla="*/ 0 h 256"/>
                <a:gd name="T134" fmla="*/ 405 w 405"/>
                <a:gd name="T135" fmla="*/ 256 h 2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5" h="256">
                  <a:moveTo>
                    <a:pt x="351" y="106"/>
                  </a:moveTo>
                  <a:lnTo>
                    <a:pt x="361" y="122"/>
                  </a:lnTo>
                  <a:lnTo>
                    <a:pt x="377" y="126"/>
                  </a:lnTo>
                  <a:lnTo>
                    <a:pt x="395" y="104"/>
                  </a:lnTo>
                  <a:lnTo>
                    <a:pt x="405" y="110"/>
                  </a:lnTo>
                  <a:lnTo>
                    <a:pt x="405" y="124"/>
                  </a:lnTo>
                  <a:lnTo>
                    <a:pt x="399" y="140"/>
                  </a:lnTo>
                  <a:lnTo>
                    <a:pt x="399" y="148"/>
                  </a:lnTo>
                  <a:lnTo>
                    <a:pt x="405" y="154"/>
                  </a:lnTo>
                  <a:lnTo>
                    <a:pt x="405" y="164"/>
                  </a:lnTo>
                  <a:lnTo>
                    <a:pt x="389" y="164"/>
                  </a:lnTo>
                  <a:lnTo>
                    <a:pt x="379" y="154"/>
                  </a:lnTo>
                  <a:lnTo>
                    <a:pt x="365" y="168"/>
                  </a:lnTo>
                  <a:lnTo>
                    <a:pt x="377" y="182"/>
                  </a:lnTo>
                  <a:lnTo>
                    <a:pt x="375" y="192"/>
                  </a:lnTo>
                  <a:lnTo>
                    <a:pt x="379" y="200"/>
                  </a:lnTo>
                  <a:lnTo>
                    <a:pt x="369" y="204"/>
                  </a:lnTo>
                  <a:lnTo>
                    <a:pt x="355" y="184"/>
                  </a:lnTo>
                  <a:lnTo>
                    <a:pt x="331" y="196"/>
                  </a:lnTo>
                  <a:lnTo>
                    <a:pt x="315" y="188"/>
                  </a:lnTo>
                  <a:lnTo>
                    <a:pt x="313" y="172"/>
                  </a:lnTo>
                  <a:lnTo>
                    <a:pt x="296" y="172"/>
                  </a:lnTo>
                  <a:lnTo>
                    <a:pt x="296" y="204"/>
                  </a:lnTo>
                  <a:lnTo>
                    <a:pt x="272" y="226"/>
                  </a:lnTo>
                  <a:lnTo>
                    <a:pt x="272" y="240"/>
                  </a:lnTo>
                  <a:lnTo>
                    <a:pt x="278" y="254"/>
                  </a:lnTo>
                  <a:lnTo>
                    <a:pt x="266" y="256"/>
                  </a:lnTo>
                  <a:lnTo>
                    <a:pt x="262" y="242"/>
                  </a:lnTo>
                  <a:lnTo>
                    <a:pt x="254" y="234"/>
                  </a:lnTo>
                  <a:lnTo>
                    <a:pt x="258" y="222"/>
                  </a:lnTo>
                  <a:lnTo>
                    <a:pt x="242" y="220"/>
                  </a:lnTo>
                  <a:lnTo>
                    <a:pt x="224" y="204"/>
                  </a:lnTo>
                  <a:lnTo>
                    <a:pt x="224" y="174"/>
                  </a:lnTo>
                  <a:lnTo>
                    <a:pt x="212" y="176"/>
                  </a:lnTo>
                  <a:lnTo>
                    <a:pt x="200" y="194"/>
                  </a:lnTo>
                  <a:lnTo>
                    <a:pt x="190" y="196"/>
                  </a:lnTo>
                  <a:lnTo>
                    <a:pt x="194" y="210"/>
                  </a:lnTo>
                  <a:lnTo>
                    <a:pt x="182" y="232"/>
                  </a:lnTo>
                  <a:lnTo>
                    <a:pt x="166" y="242"/>
                  </a:lnTo>
                  <a:lnTo>
                    <a:pt x="148" y="234"/>
                  </a:lnTo>
                  <a:lnTo>
                    <a:pt x="128" y="240"/>
                  </a:lnTo>
                  <a:lnTo>
                    <a:pt x="100" y="246"/>
                  </a:lnTo>
                  <a:lnTo>
                    <a:pt x="92" y="240"/>
                  </a:lnTo>
                  <a:lnTo>
                    <a:pt x="88" y="224"/>
                  </a:lnTo>
                  <a:lnTo>
                    <a:pt x="74" y="210"/>
                  </a:lnTo>
                  <a:lnTo>
                    <a:pt x="76" y="188"/>
                  </a:lnTo>
                  <a:lnTo>
                    <a:pt x="60" y="178"/>
                  </a:lnTo>
                  <a:lnTo>
                    <a:pt x="44" y="174"/>
                  </a:lnTo>
                  <a:lnTo>
                    <a:pt x="32" y="182"/>
                  </a:lnTo>
                  <a:lnTo>
                    <a:pt x="30" y="194"/>
                  </a:lnTo>
                  <a:lnTo>
                    <a:pt x="12" y="206"/>
                  </a:lnTo>
                  <a:lnTo>
                    <a:pt x="0" y="204"/>
                  </a:lnTo>
                  <a:lnTo>
                    <a:pt x="0" y="196"/>
                  </a:lnTo>
                  <a:lnTo>
                    <a:pt x="10" y="190"/>
                  </a:lnTo>
                  <a:lnTo>
                    <a:pt x="18" y="176"/>
                  </a:lnTo>
                  <a:lnTo>
                    <a:pt x="12" y="164"/>
                  </a:lnTo>
                  <a:lnTo>
                    <a:pt x="18" y="148"/>
                  </a:lnTo>
                  <a:lnTo>
                    <a:pt x="44" y="130"/>
                  </a:lnTo>
                  <a:lnTo>
                    <a:pt x="50" y="106"/>
                  </a:lnTo>
                  <a:lnTo>
                    <a:pt x="70" y="92"/>
                  </a:lnTo>
                  <a:lnTo>
                    <a:pt x="78" y="68"/>
                  </a:lnTo>
                  <a:lnTo>
                    <a:pt x="96" y="58"/>
                  </a:lnTo>
                  <a:lnTo>
                    <a:pt x="98" y="38"/>
                  </a:lnTo>
                  <a:lnTo>
                    <a:pt x="110" y="38"/>
                  </a:lnTo>
                  <a:lnTo>
                    <a:pt x="114" y="44"/>
                  </a:lnTo>
                  <a:lnTo>
                    <a:pt x="132" y="44"/>
                  </a:lnTo>
                  <a:lnTo>
                    <a:pt x="142" y="28"/>
                  </a:lnTo>
                  <a:lnTo>
                    <a:pt x="148" y="20"/>
                  </a:lnTo>
                  <a:lnTo>
                    <a:pt x="162" y="32"/>
                  </a:lnTo>
                  <a:lnTo>
                    <a:pt x="172" y="20"/>
                  </a:lnTo>
                  <a:lnTo>
                    <a:pt x="190" y="34"/>
                  </a:lnTo>
                  <a:lnTo>
                    <a:pt x="208" y="20"/>
                  </a:lnTo>
                  <a:lnTo>
                    <a:pt x="224" y="30"/>
                  </a:lnTo>
                  <a:lnTo>
                    <a:pt x="238" y="24"/>
                  </a:lnTo>
                  <a:lnTo>
                    <a:pt x="224" y="10"/>
                  </a:lnTo>
                  <a:lnTo>
                    <a:pt x="238" y="0"/>
                  </a:lnTo>
                  <a:lnTo>
                    <a:pt x="254" y="8"/>
                  </a:lnTo>
                  <a:lnTo>
                    <a:pt x="266" y="20"/>
                  </a:lnTo>
                  <a:lnTo>
                    <a:pt x="284" y="14"/>
                  </a:lnTo>
                  <a:lnTo>
                    <a:pt x="300" y="24"/>
                  </a:lnTo>
                  <a:lnTo>
                    <a:pt x="315" y="38"/>
                  </a:lnTo>
                  <a:lnTo>
                    <a:pt x="335" y="44"/>
                  </a:lnTo>
                  <a:lnTo>
                    <a:pt x="329" y="54"/>
                  </a:lnTo>
                  <a:lnTo>
                    <a:pt x="323" y="66"/>
                  </a:lnTo>
                  <a:lnTo>
                    <a:pt x="321" y="70"/>
                  </a:lnTo>
                  <a:lnTo>
                    <a:pt x="319" y="96"/>
                  </a:lnTo>
                  <a:lnTo>
                    <a:pt x="333" y="98"/>
                  </a:lnTo>
                  <a:lnTo>
                    <a:pt x="351" y="10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60" name="Freeform 341"/>
            <p:cNvSpPr>
              <a:spLocks/>
            </p:cNvSpPr>
            <p:nvPr/>
          </p:nvSpPr>
          <p:spPr bwMode="auto">
            <a:xfrm>
              <a:off x="8710613" y="2805113"/>
              <a:ext cx="290512" cy="150812"/>
            </a:xfrm>
            <a:custGeom>
              <a:avLst/>
              <a:gdLst>
                <a:gd name="T0" fmla="*/ 38 w 654"/>
                <a:gd name="T1" fmla="*/ 292 h 340"/>
                <a:gd name="T2" fmla="*/ 72 w 654"/>
                <a:gd name="T3" fmla="*/ 274 h 340"/>
                <a:gd name="T4" fmla="*/ 82 w 654"/>
                <a:gd name="T5" fmla="*/ 294 h 340"/>
                <a:gd name="T6" fmla="*/ 112 w 654"/>
                <a:gd name="T7" fmla="*/ 304 h 340"/>
                <a:gd name="T8" fmla="*/ 136 w 654"/>
                <a:gd name="T9" fmla="*/ 284 h 340"/>
                <a:gd name="T10" fmla="*/ 200 w 654"/>
                <a:gd name="T11" fmla="*/ 272 h 340"/>
                <a:gd name="T12" fmla="*/ 238 w 654"/>
                <a:gd name="T13" fmla="*/ 266 h 340"/>
                <a:gd name="T14" fmla="*/ 228 w 654"/>
                <a:gd name="T15" fmla="*/ 282 h 340"/>
                <a:gd name="T16" fmla="*/ 244 w 654"/>
                <a:gd name="T17" fmla="*/ 300 h 340"/>
                <a:gd name="T18" fmla="*/ 284 w 654"/>
                <a:gd name="T19" fmla="*/ 320 h 340"/>
                <a:gd name="T20" fmla="*/ 374 w 654"/>
                <a:gd name="T21" fmla="*/ 328 h 340"/>
                <a:gd name="T22" fmla="*/ 414 w 654"/>
                <a:gd name="T23" fmla="*/ 336 h 340"/>
                <a:gd name="T24" fmla="*/ 478 w 654"/>
                <a:gd name="T25" fmla="*/ 310 h 340"/>
                <a:gd name="T26" fmla="*/ 542 w 654"/>
                <a:gd name="T27" fmla="*/ 292 h 340"/>
                <a:gd name="T28" fmla="*/ 572 w 654"/>
                <a:gd name="T29" fmla="*/ 292 h 340"/>
                <a:gd name="T30" fmla="*/ 584 w 654"/>
                <a:gd name="T31" fmla="*/ 262 h 340"/>
                <a:gd name="T32" fmla="*/ 610 w 654"/>
                <a:gd name="T33" fmla="*/ 246 h 340"/>
                <a:gd name="T34" fmla="*/ 608 w 654"/>
                <a:gd name="T35" fmla="*/ 224 h 340"/>
                <a:gd name="T36" fmla="*/ 620 w 654"/>
                <a:gd name="T37" fmla="*/ 190 h 340"/>
                <a:gd name="T38" fmla="*/ 618 w 654"/>
                <a:gd name="T39" fmla="*/ 166 h 340"/>
                <a:gd name="T40" fmla="*/ 610 w 654"/>
                <a:gd name="T41" fmla="*/ 150 h 340"/>
                <a:gd name="T42" fmla="*/ 632 w 654"/>
                <a:gd name="T43" fmla="*/ 156 h 340"/>
                <a:gd name="T44" fmla="*/ 654 w 654"/>
                <a:gd name="T45" fmla="*/ 100 h 340"/>
                <a:gd name="T46" fmla="*/ 628 w 654"/>
                <a:gd name="T47" fmla="*/ 68 h 340"/>
                <a:gd name="T48" fmla="*/ 636 w 654"/>
                <a:gd name="T49" fmla="*/ 28 h 340"/>
                <a:gd name="T50" fmla="*/ 596 w 654"/>
                <a:gd name="T51" fmla="*/ 14 h 340"/>
                <a:gd name="T52" fmla="*/ 556 w 654"/>
                <a:gd name="T53" fmla="*/ 26 h 340"/>
                <a:gd name="T54" fmla="*/ 522 w 654"/>
                <a:gd name="T55" fmla="*/ 16 h 340"/>
                <a:gd name="T56" fmla="*/ 476 w 654"/>
                <a:gd name="T57" fmla="*/ 0 h 340"/>
                <a:gd name="T58" fmla="*/ 462 w 654"/>
                <a:gd name="T59" fmla="*/ 30 h 340"/>
                <a:gd name="T60" fmla="*/ 444 w 654"/>
                <a:gd name="T61" fmla="*/ 42 h 340"/>
                <a:gd name="T62" fmla="*/ 422 w 654"/>
                <a:gd name="T63" fmla="*/ 50 h 340"/>
                <a:gd name="T64" fmla="*/ 386 w 654"/>
                <a:gd name="T65" fmla="*/ 56 h 340"/>
                <a:gd name="T66" fmla="*/ 366 w 654"/>
                <a:gd name="T67" fmla="*/ 36 h 340"/>
                <a:gd name="T68" fmla="*/ 334 w 654"/>
                <a:gd name="T69" fmla="*/ 62 h 340"/>
                <a:gd name="T70" fmla="*/ 328 w 654"/>
                <a:gd name="T71" fmla="*/ 98 h 340"/>
                <a:gd name="T72" fmla="*/ 278 w 654"/>
                <a:gd name="T73" fmla="*/ 124 h 340"/>
                <a:gd name="T74" fmla="*/ 298 w 654"/>
                <a:gd name="T75" fmla="*/ 176 h 340"/>
                <a:gd name="T76" fmla="*/ 312 w 654"/>
                <a:gd name="T77" fmla="*/ 184 h 340"/>
                <a:gd name="T78" fmla="*/ 300 w 654"/>
                <a:gd name="T79" fmla="*/ 208 h 340"/>
                <a:gd name="T80" fmla="*/ 286 w 654"/>
                <a:gd name="T81" fmla="*/ 188 h 340"/>
                <a:gd name="T82" fmla="*/ 258 w 654"/>
                <a:gd name="T83" fmla="*/ 190 h 340"/>
                <a:gd name="T84" fmla="*/ 232 w 654"/>
                <a:gd name="T85" fmla="*/ 180 h 340"/>
                <a:gd name="T86" fmla="*/ 184 w 654"/>
                <a:gd name="T87" fmla="*/ 196 h 340"/>
                <a:gd name="T88" fmla="*/ 136 w 654"/>
                <a:gd name="T89" fmla="*/ 224 h 340"/>
                <a:gd name="T90" fmla="*/ 80 w 654"/>
                <a:gd name="T91" fmla="*/ 202 h 340"/>
                <a:gd name="T92" fmla="*/ 60 w 654"/>
                <a:gd name="T93" fmla="*/ 238 h 340"/>
                <a:gd name="T94" fmla="*/ 48 w 654"/>
                <a:gd name="T95" fmla="*/ 226 h 340"/>
                <a:gd name="T96" fmla="*/ 22 w 654"/>
                <a:gd name="T97" fmla="*/ 200 h 340"/>
                <a:gd name="T98" fmla="*/ 10 w 654"/>
                <a:gd name="T99" fmla="*/ 216 h 340"/>
                <a:gd name="T100" fmla="*/ 0 w 654"/>
                <a:gd name="T101" fmla="*/ 236 h 340"/>
                <a:gd name="T102" fmla="*/ 14 w 654"/>
                <a:gd name="T103" fmla="*/ 252 h 340"/>
                <a:gd name="T104" fmla="*/ 28 w 654"/>
                <a:gd name="T105" fmla="*/ 276 h 3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4"/>
                <a:gd name="T160" fmla="*/ 0 h 340"/>
                <a:gd name="T161" fmla="*/ 654 w 654"/>
                <a:gd name="T162" fmla="*/ 340 h 3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4" h="340">
                  <a:moveTo>
                    <a:pt x="28" y="276"/>
                  </a:moveTo>
                  <a:lnTo>
                    <a:pt x="38" y="292"/>
                  </a:lnTo>
                  <a:lnTo>
                    <a:pt x="54" y="296"/>
                  </a:lnTo>
                  <a:lnTo>
                    <a:pt x="72" y="274"/>
                  </a:lnTo>
                  <a:lnTo>
                    <a:pt x="82" y="280"/>
                  </a:lnTo>
                  <a:lnTo>
                    <a:pt x="82" y="294"/>
                  </a:lnTo>
                  <a:lnTo>
                    <a:pt x="98" y="290"/>
                  </a:lnTo>
                  <a:lnTo>
                    <a:pt x="112" y="304"/>
                  </a:lnTo>
                  <a:lnTo>
                    <a:pt x="136" y="302"/>
                  </a:lnTo>
                  <a:lnTo>
                    <a:pt x="136" y="284"/>
                  </a:lnTo>
                  <a:lnTo>
                    <a:pt x="148" y="276"/>
                  </a:lnTo>
                  <a:lnTo>
                    <a:pt x="200" y="272"/>
                  </a:lnTo>
                  <a:lnTo>
                    <a:pt x="234" y="258"/>
                  </a:lnTo>
                  <a:lnTo>
                    <a:pt x="238" y="266"/>
                  </a:lnTo>
                  <a:lnTo>
                    <a:pt x="226" y="270"/>
                  </a:lnTo>
                  <a:lnTo>
                    <a:pt x="228" y="282"/>
                  </a:lnTo>
                  <a:lnTo>
                    <a:pt x="244" y="286"/>
                  </a:lnTo>
                  <a:lnTo>
                    <a:pt x="244" y="300"/>
                  </a:lnTo>
                  <a:lnTo>
                    <a:pt x="262" y="314"/>
                  </a:lnTo>
                  <a:lnTo>
                    <a:pt x="284" y="320"/>
                  </a:lnTo>
                  <a:lnTo>
                    <a:pt x="332" y="324"/>
                  </a:lnTo>
                  <a:lnTo>
                    <a:pt x="374" y="328"/>
                  </a:lnTo>
                  <a:lnTo>
                    <a:pt x="406" y="332"/>
                  </a:lnTo>
                  <a:lnTo>
                    <a:pt x="414" y="336"/>
                  </a:lnTo>
                  <a:lnTo>
                    <a:pt x="448" y="340"/>
                  </a:lnTo>
                  <a:lnTo>
                    <a:pt x="478" y="310"/>
                  </a:lnTo>
                  <a:lnTo>
                    <a:pt x="534" y="302"/>
                  </a:lnTo>
                  <a:lnTo>
                    <a:pt x="542" y="292"/>
                  </a:lnTo>
                  <a:lnTo>
                    <a:pt x="558" y="288"/>
                  </a:lnTo>
                  <a:lnTo>
                    <a:pt x="572" y="292"/>
                  </a:lnTo>
                  <a:lnTo>
                    <a:pt x="574" y="272"/>
                  </a:lnTo>
                  <a:lnTo>
                    <a:pt x="584" y="262"/>
                  </a:lnTo>
                  <a:lnTo>
                    <a:pt x="598" y="248"/>
                  </a:lnTo>
                  <a:lnTo>
                    <a:pt x="610" y="246"/>
                  </a:lnTo>
                  <a:lnTo>
                    <a:pt x="616" y="230"/>
                  </a:lnTo>
                  <a:lnTo>
                    <a:pt x="608" y="224"/>
                  </a:lnTo>
                  <a:lnTo>
                    <a:pt x="608" y="194"/>
                  </a:lnTo>
                  <a:lnTo>
                    <a:pt x="620" y="190"/>
                  </a:lnTo>
                  <a:lnTo>
                    <a:pt x="624" y="176"/>
                  </a:lnTo>
                  <a:lnTo>
                    <a:pt x="618" y="166"/>
                  </a:lnTo>
                  <a:lnTo>
                    <a:pt x="600" y="162"/>
                  </a:lnTo>
                  <a:lnTo>
                    <a:pt x="610" y="150"/>
                  </a:lnTo>
                  <a:lnTo>
                    <a:pt x="624" y="150"/>
                  </a:lnTo>
                  <a:lnTo>
                    <a:pt x="632" y="156"/>
                  </a:lnTo>
                  <a:lnTo>
                    <a:pt x="652" y="150"/>
                  </a:lnTo>
                  <a:lnTo>
                    <a:pt x="654" y="100"/>
                  </a:lnTo>
                  <a:lnTo>
                    <a:pt x="642" y="88"/>
                  </a:lnTo>
                  <a:lnTo>
                    <a:pt x="628" y="68"/>
                  </a:lnTo>
                  <a:lnTo>
                    <a:pt x="628" y="50"/>
                  </a:lnTo>
                  <a:lnTo>
                    <a:pt x="636" y="28"/>
                  </a:lnTo>
                  <a:lnTo>
                    <a:pt x="616" y="24"/>
                  </a:lnTo>
                  <a:lnTo>
                    <a:pt x="596" y="14"/>
                  </a:lnTo>
                  <a:lnTo>
                    <a:pt x="582" y="26"/>
                  </a:lnTo>
                  <a:lnTo>
                    <a:pt x="556" y="26"/>
                  </a:lnTo>
                  <a:lnTo>
                    <a:pt x="542" y="14"/>
                  </a:lnTo>
                  <a:lnTo>
                    <a:pt x="522" y="16"/>
                  </a:lnTo>
                  <a:lnTo>
                    <a:pt x="506" y="6"/>
                  </a:lnTo>
                  <a:lnTo>
                    <a:pt x="476" y="0"/>
                  </a:lnTo>
                  <a:lnTo>
                    <a:pt x="464" y="0"/>
                  </a:lnTo>
                  <a:lnTo>
                    <a:pt x="462" y="30"/>
                  </a:lnTo>
                  <a:lnTo>
                    <a:pt x="450" y="30"/>
                  </a:lnTo>
                  <a:lnTo>
                    <a:pt x="444" y="42"/>
                  </a:lnTo>
                  <a:lnTo>
                    <a:pt x="440" y="58"/>
                  </a:lnTo>
                  <a:lnTo>
                    <a:pt x="422" y="50"/>
                  </a:lnTo>
                  <a:lnTo>
                    <a:pt x="410" y="60"/>
                  </a:lnTo>
                  <a:lnTo>
                    <a:pt x="386" y="56"/>
                  </a:lnTo>
                  <a:lnTo>
                    <a:pt x="384" y="44"/>
                  </a:lnTo>
                  <a:lnTo>
                    <a:pt x="366" y="36"/>
                  </a:lnTo>
                  <a:lnTo>
                    <a:pt x="364" y="62"/>
                  </a:lnTo>
                  <a:lnTo>
                    <a:pt x="334" y="62"/>
                  </a:lnTo>
                  <a:lnTo>
                    <a:pt x="336" y="86"/>
                  </a:lnTo>
                  <a:lnTo>
                    <a:pt x="328" y="98"/>
                  </a:lnTo>
                  <a:lnTo>
                    <a:pt x="308" y="100"/>
                  </a:lnTo>
                  <a:lnTo>
                    <a:pt x="278" y="124"/>
                  </a:lnTo>
                  <a:lnTo>
                    <a:pt x="302" y="158"/>
                  </a:lnTo>
                  <a:lnTo>
                    <a:pt x="298" y="176"/>
                  </a:lnTo>
                  <a:lnTo>
                    <a:pt x="306" y="176"/>
                  </a:lnTo>
                  <a:lnTo>
                    <a:pt x="312" y="184"/>
                  </a:lnTo>
                  <a:lnTo>
                    <a:pt x="310" y="194"/>
                  </a:lnTo>
                  <a:lnTo>
                    <a:pt x="300" y="208"/>
                  </a:lnTo>
                  <a:lnTo>
                    <a:pt x="286" y="198"/>
                  </a:lnTo>
                  <a:lnTo>
                    <a:pt x="286" y="188"/>
                  </a:lnTo>
                  <a:lnTo>
                    <a:pt x="276" y="180"/>
                  </a:lnTo>
                  <a:lnTo>
                    <a:pt x="258" y="190"/>
                  </a:lnTo>
                  <a:lnTo>
                    <a:pt x="256" y="182"/>
                  </a:lnTo>
                  <a:lnTo>
                    <a:pt x="232" y="180"/>
                  </a:lnTo>
                  <a:lnTo>
                    <a:pt x="230" y="194"/>
                  </a:lnTo>
                  <a:lnTo>
                    <a:pt x="184" y="196"/>
                  </a:lnTo>
                  <a:lnTo>
                    <a:pt x="164" y="210"/>
                  </a:lnTo>
                  <a:lnTo>
                    <a:pt x="136" y="224"/>
                  </a:lnTo>
                  <a:lnTo>
                    <a:pt x="116" y="204"/>
                  </a:lnTo>
                  <a:lnTo>
                    <a:pt x="80" y="202"/>
                  </a:lnTo>
                  <a:lnTo>
                    <a:pt x="78" y="224"/>
                  </a:lnTo>
                  <a:lnTo>
                    <a:pt x="60" y="238"/>
                  </a:lnTo>
                  <a:lnTo>
                    <a:pt x="56" y="230"/>
                  </a:lnTo>
                  <a:lnTo>
                    <a:pt x="48" y="226"/>
                  </a:lnTo>
                  <a:lnTo>
                    <a:pt x="46" y="214"/>
                  </a:lnTo>
                  <a:lnTo>
                    <a:pt x="22" y="200"/>
                  </a:lnTo>
                  <a:lnTo>
                    <a:pt x="12" y="214"/>
                  </a:lnTo>
                  <a:lnTo>
                    <a:pt x="10" y="216"/>
                  </a:lnTo>
                  <a:lnTo>
                    <a:pt x="4" y="228"/>
                  </a:lnTo>
                  <a:lnTo>
                    <a:pt x="0" y="236"/>
                  </a:lnTo>
                  <a:lnTo>
                    <a:pt x="10" y="238"/>
                  </a:lnTo>
                  <a:lnTo>
                    <a:pt x="14" y="252"/>
                  </a:lnTo>
                  <a:lnTo>
                    <a:pt x="10" y="268"/>
                  </a:lnTo>
                  <a:lnTo>
                    <a:pt x="28" y="27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61" name="Freeform 342"/>
            <p:cNvSpPr>
              <a:spLocks/>
            </p:cNvSpPr>
            <p:nvPr/>
          </p:nvSpPr>
          <p:spPr bwMode="auto">
            <a:xfrm>
              <a:off x="8805863" y="2690813"/>
              <a:ext cx="252412" cy="141287"/>
            </a:xfrm>
            <a:custGeom>
              <a:avLst/>
              <a:gdLst>
                <a:gd name="T0" fmla="*/ 248 w 566"/>
                <a:gd name="T1" fmla="*/ 0 h 318"/>
                <a:gd name="T2" fmla="*/ 256 w 566"/>
                <a:gd name="T3" fmla="*/ 16 h 318"/>
                <a:gd name="T4" fmla="*/ 302 w 566"/>
                <a:gd name="T5" fmla="*/ 32 h 318"/>
                <a:gd name="T6" fmla="*/ 320 w 566"/>
                <a:gd name="T7" fmla="*/ 42 h 318"/>
                <a:gd name="T8" fmla="*/ 346 w 566"/>
                <a:gd name="T9" fmla="*/ 36 h 318"/>
                <a:gd name="T10" fmla="*/ 336 w 566"/>
                <a:gd name="T11" fmla="*/ 68 h 318"/>
                <a:gd name="T12" fmla="*/ 364 w 566"/>
                <a:gd name="T13" fmla="*/ 88 h 318"/>
                <a:gd name="T14" fmla="*/ 376 w 566"/>
                <a:gd name="T15" fmla="*/ 106 h 318"/>
                <a:gd name="T16" fmla="*/ 396 w 566"/>
                <a:gd name="T17" fmla="*/ 72 h 318"/>
                <a:gd name="T18" fmla="*/ 406 w 566"/>
                <a:gd name="T19" fmla="*/ 60 h 318"/>
                <a:gd name="T20" fmla="*/ 436 w 566"/>
                <a:gd name="T21" fmla="*/ 78 h 318"/>
                <a:gd name="T22" fmla="*/ 466 w 566"/>
                <a:gd name="T23" fmla="*/ 70 h 318"/>
                <a:gd name="T24" fmla="*/ 458 w 566"/>
                <a:gd name="T25" fmla="*/ 90 h 318"/>
                <a:gd name="T26" fmla="*/ 466 w 566"/>
                <a:gd name="T27" fmla="*/ 98 h 318"/>
                <a:gd name="T28" fmla="*/ 492 w 566"/>
                <a:gd name="T29" fmla="*/ 102 h 318"/>
                <a:gd name="T30" fmla="*/ 530 w 566"/>
                <a:gd name="T31" fmla="*/ 112 h 318"/>
                <a:gd name="T32" fmla="*/ 542 w 566"/>
                <a:gd name="T33" fmla="*/ 128 h 318"/>
                <a:gd name="T34" fmla="*/ 564 w 566"/>
                <a:gd name="T35" fmla="*/ 144 h 318"/>
                <a:gd name="T36" fmla="*/ 552 w 566"/>
                <a:gd name="T37" fmla="*/ 166 h 318"/>
                <a:gd name="T38" fmla="*/ 532 w 566"/>
                <a:gd name="T39" fmla="*/ 192 h 318"/>
                <a:gd name="T40" fmla="*/ 512 w 566"/>
                <a:gd name="T41" fmla="*/ 228 h 318"/>
                <a:gd name="T42" fmla="*/ 496 w 566"/>
                <a:gd name="T43" fmla="*/ 246 h 318"/>
                <a:gd name="T44" fmla="*/ 438 w 566"/>
                <a:gd name="T45" fmla="*/ 262 h 318"/>
                <a:gd name="T46" fmla="*/ 402 w 566"/>
                <a:gd name="T47" fmla="*/ 282 h 318"/>
                <a:gd name="T48" fmla="*/ 368 w 566"/>
                <a:gd name="T49" fmla="*/ 284 h 318"/>
                <a:gd name="T50" fmla="*/ 328 w 566"/>
                <a:gd name="T51" fmla="*/ 272 h 318"/>
                <a:gd name="T52" fmla="*/ 292 w 566"/>
                <a:gd name="T53" fmla="*/ 262 h 318"/>
                <a:gd name="T54" fmla="*/ 250 w 566"/>
                <a:gd name="T55" fmla="*/ 258 h 318"/>
                <a:gd name="T56" fmla="*/ 236 w 566"/>
                <a:gd name="T57" fmla="*/ 288 h 318"/>
                <a:gd name="T58" fmla="*/ 226 w 566"/>
                <a:gd name="T59" fmla="*/ 316 h 318"/>
                <a:gd name="T60" fmla="*/ 196 w 566"/>
                <a:gd name="T61" fmla="*/ 318 h 318"/>
                <a:gd name="T62" fmla="*/ 170 w 566"/>
                <a:gd name="T63" fmla="*/ 302 h 318"/>
                <a:gd name="T64" fmla="*/ 146 w 566"/>
                <a:gd name="T65" fmla="*/ 282 h 318"/>
                <a:gd name="T66" fmla="*/ 112 w 566"/>
                <a:gd name="T67" fmla="*/ 270 h 318"/>
                <a:gd name="T68" fmla="*/ 104 w 566"/>
                <a:gd name="T69" fmla="*/ 256 h 318"/>
                <a:gd name="T70" fmla="*/ 92 w 566"/>
                <a:gd name="T71" fmla="*/ 244 h 318"/>
                <a:gd name="T72" fmla="*/ 62 w 566"/>
                <a:gd name="T73" fmla="*/ 228 h 318"/>
                <a:gd name="T74" fmla="*/ 38 w 566"/>
                <a:gd name="T75" fmla="*/ 186 h 318"/>
                <a:gd name="T76" fmla="*/ 34 w 566"/>
                <a:gd name="T77" fmla="*/ 164 h 318"/>
                <a:gd name="T78" fmla="*/ 20 w 566"/>
                <a:gd name="T79" fmla="*/ 142 h 318"/>
                <a:gd name="T80" fmla="*/ 6 w 566"/>
                <a:gd name="T81" fmla="*/ 128 h 318"/>
                <a:gd name="T82" fmla="*/ 0 w 566"/>
                <a:gd name="T83" fmla="*/ 104 h 318"/>
                <a:gd name="T84" fmla="*/ 18 w 566"/>
                <a:gd name="T85" fmla="*/ 118 h 318"/>
                <a:gd name="T86" fmla="*/ 36 w 566"/>
                <a:gd name="T87" fmla="*/ 90 h 318"/>
                <a:gd name="T88" fmla="*/ 70 w 566"/>
                <a:gd name="T89" fmla="*/ 86 h 318"/>
                <a:gd name="T90" fmla="*/ 110 w 566"/>
                <a:gd name="T91" fmla="*/ 60 h 318"/>
                <a:gd name="T92" fmla="*/ 140 w 566"/>
                <a:gd name="T93" fmla="*/ 44 h 318"/>
                <a:gd name="T94" fmla="*/ 162 w 566"/>
                <a:gd name="T95" fmla="*/ 32 h 318"/>
                <a:gd name="T96" fmla="*/ 182 w 566"/>
                <a:gd name="T97" fmla="*/ 16 h 318"/>
                <a:gd name="T98" fmla="*/ 190 w 566"/>
                <a:gd name="T99" fmla="*/ 0 h 318"/>
                <a:gd name="T100" fmla="*/ 202 w 566"/>
                <a:gd name="T101" fmla="*/ 20 h 318"/>
                <a:gd name="T102" fmla="*/ 216 w 566"/>
                <a:gd name="T103" fmla="*/ 26 h 318"/>
                <a:gd name="T104" fmla="*/ 226 w 566"/>
                <a:gd name="T105" fmla="*/ 0 h 3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6"/>
                <a:gd name="T160" fmla="*/ 0 h 318"/>
                <a:gd name="T161" fmla="*/ 566 w 566"/>
                <a:gd name="T162" fmla="*/ 318 h 3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6" h="318">
                  <a:moveTo>
                    <a:pt x="226" y="0"/>
                  </a:moveTo>
                  <a:lnTo>
                    <a:pt x="248" y="0"/>
                  </a:lnTo>
                  <a:lnTo>
                    <a:pt x="256" y="6"/>
                  </a:lnTo>
                  <a:lnTo>
                    <a:pt x="256" y="16"/>
                  </a:lnTo>
                  <a:lnTo>
                    <a:pt x="270" y="26"/>
                  </a:lnTo>
                  <a:lnTo>
                    <a:pt x="302" y="32"/>
                  </a:lnTo>
                  <a:lnTo>
                    <a:pt x="316" y="38"/>
                  </a:lnTo>
                  <a:lnTo>
                    <a:pt x="320" y="42"/>
                  </a:lnTo>
                  <a:lnTo>
                    <a:pt x="334" y="38"/>
                  </a:lnTo>
                  <a:lnTo>
                    <a:pt x="346" y="36"/>
                  </a:lnTo>
                  <a:lnTo>
                    <a:pt x="354" y="46"/>
                  </a:lnTo>
                  <a:lnTo>
                    <a:pt x="336" y="68"/>
                  </a:lnTo>
                  <a:lnTo>
                    <a:pt x="352" y="78"/>
                  </a:lnTo>
                  <a:lnTo>
                    <a:pt x="364" y="88"/>
                  </a:lnTo>
                  <a:lnTo>
                    <a:pt x="366" y="96"/>
                  </a:lnTo>
                  <a:lnTo>
                    <a:pt x="376" y="106"/>
                  </a:lnTo>
                  <a:lnTo>
                    <a:pt x="406" y="82"/>
                  </a:lnTo>
                  <a:lnTo>
                    <a:pt x="396" y="72"/>
                  </a:lnTo>
                  <a:lnTo>
                    <a:pt x="396" y="62"/>
                  </a:lnTo>
                  <a:lnTo>
                    <a:pt x="406" y="60"/>
                  </a:lnTo>
                  <a:lnTo>
                    <a:pt x="426" y="72"/>
                  </a:lnTo>
                  <a:lnTo>
                    <a:pt x="436" y="78"/>
                  </a:lnTo>
                  <a:lnTo>
                    <a:pt x="456" y="78"/>
                  </a:lnTo>
                  <a:lnTo>
                    <a:pt x="466" y="70"/>
                  </a:lnTo>
                  <a:lnTo>
                    <a:pt x="466" y="86"/>
                  </a:lnTo>
                  <a:lnTo>
                    <a:pt x="458" y="90"/>
                  </a:lnTo>
                  <a:lnTo>
                    <a:pt x="458" y="96"/>
                  </a:lnTo>
                  <a:lnTo>
                    <a:pt x="466" y="98"/>
                  </a:lnTo>
                  <a:lnTo>
                    <a:pt x="474" y="112"/>
                  </a:lnTo>
                  <a:lnTo>
                    <a:pt x="492" y="102"/>
                  </a:lnTo>
                  <a:lnTo>
                    <a:pt x="512" y="108"/>
                  </a:lnTo>
                  <a:lnTo>
                    <a:pt x="530" y="112"/>
                  </a:lnTo>
                  <a:lnTo>
                    <a:pt x="542" y="120"/>
                  </a:lnTo>
                  <a:lnTo>
                    <a:pt x="542" y="128"/>
                  </a:lnTo>
                  <a:lnTo>
                    <a:pt x="552" y="142"/>
                  </a:lnTo>
                  <a:lnTo>
                    <a:pt x="564" y="144"/>
                  </a:lnTo>
                  <a:lnTo>
                    <a:pt x="566" y="162"/>
                  </a:lnTo>
                  <a:lnTo>
                    <a:pt x="552" y="166"/>
                  </a:lnTo>
                  <a:lnTo>
                    <a:pt x="532" y="178"/>
                  </a:lnTo>
                  <a:lnTo>
                    <a:pt x="532" y="192"/>
                  </a:lnTo>
                  <a:lnTo>
                    <a:pt x="514" y="200"/>
                  </a:lnTo>
                  <a:lnTo>
                    <a:pt x="512" y="228"/>
                  </a:lnTo>
                  <a:lnTo>
                    <a:pt x="500" y="230"/>
                  </a:lnTo>
                  <a:lnTo>
                    <a:pt x="496" y="246"/>
                  </a:lnTo>
                  <a:lnTo>
                    <a:pt x="468" y="264"/>
                  </a:lnTo>
                  <a:lnTo>
                    <a:pt x="438" y="262"/>
                  </a:lnTo>
                  <a:lnTo>
                    <a:pt x="422" y="286"/>
                  </a:lnTo>
                  <a:lnTo>
                    <a:pt x="402" y="282"/>
                  </a:lnTo>
                  <a:lnTo>
                    <a:pt x="382" y="272"/>
                  </a:lnTo>
                  <a:lnTo>
                    <a:pt x="368" y="284"/>
                  </a:lnTo>
                  <a:lnTo>
                    <a:pt x="342" y="284"/>
                  </a:lnTo>
                  <a:lnTo>
                    <a:pt x="328" y="272"/>
                  </a:lnTo>
                  <a:lnTo>
                    <a:pt x="308" y="274"/>
                  </a:lnTo>
                  <a:lnTo>
                    <a:pt x="292" y="262"/>
                  </a:lnTo>
                  <a:lnTo>
                    <a:pt x="262" y="258"/>
                  </a:lnTo>
                  <a:lnTo>
                    <a:pt x="250" y="258"/>
                  </a:lnTo>
                  <a:lnTo>
                    <a:pt x="248" y="288"/>
                  </a:lnTo>
                  <a:lnTo>
                    <a:pt x="236" y="288"/>
                  </a:lnTo>
                  <a:lnTo>
                    <a:pt x="230" y="300"/>
                  </a:lnTo>
                  <a:lnTo>
                    <a:pt x="226" y="316"/>
                  </a:lnTo>
                  <a:lnTo>
                    <a:pt x="208" y="308"/>
                  </a:lnTo>
                  <a:lnTo>
                    <a:pt x="196" y="318"/>
                  </a:lnTo>
                  <a:lnTo>
                    <a:pt x="172" y="314"/>
                  </a:lnTo>
                  <a:lnTo>
                    <a:pt x="170" y="302"/>
                  </a:lnTo>
                  <a:lnTo>
                    <a:pt x="152" y="294"/>
                  </a:lnTo>
                  <a:lnTo>
                    <a:pt x="146" y="282"/>
                  </a:lnTo>
                  <a:lnTo>
                    <a:pt x="132" y="272"/>
                  </a:lnTo>
                  <a:lnTo>
                    <a:pt x="112" y="270"/>
                  </a:lnTo>
                  <a:lnTo>
                    <a:pt x="114" y="262"/>
                  </a:lnTo>
                  <a:lnTo>
                    <a:pt x="104" y="256"/>
                  </a:lnTo>
                  <a:lnTo>
                    <a:pt x="98" y="254"/>
                  </a:lnTo>
                  <a:lnTo>
                    <a:pt x="92" y="244"/>
                  </a:lnTo>
                  <a:lnTo>
                    <a:pt x="76" y="228"/>
                  </a:lnTo>
                  <a:lnTo>
                    <a:pt x="62" y="228"/>
                  </a:lnTo>
                  <a:lnTo>
                    <a:pt x="42" y="202"/>
                  </a:lnTo>
                  <a:lnTo>
                    <a:pt x="38" y="186"/>
                  </a:lnTo>
                  <a:lnTo>
                    <a:pt x="28" y="176"/>
                  </a:lnTo>
                  <a:lnTo>
                    <a:pt x="34" y="164"/>
                  </a:lnTo>
                  <a:lnTo>
                    <a:pt x="32" y="148"/>
                  </a:lnTo>
                  <a:lnTo>
                    <a:pt x="20" y="142"/>
                  </a:lnTo>
                  <a:lnTo>
                    <a:pt x="16" y="140"/>
                  </a:lnTo>
                  <a:lnTo>
                    <a:pt x="6" y="128"/>
                  </a:lnTo>
                  <a:lnTo>
                    <a:pt x="4" y="116"/>
                  </a:lnTo>
                  <a:lnTo>
                    <a:pt x="0" y="104"/>
                  </a:lnTo>
                  <a:lnTo>
                    <a:pt x="10" y="104"/>
                  </a:lnTo>
                  <a:lnTo>
                    <a:pt x="18" y="118"/>
                  </a:lnTo>
                  <a:lnTo>
                    <a:pt x="26" y="100"/>
                  </a:lnTo>
                  <a:lnTo>
                    <a:pt x="36" y="90"/>
                  </a:lnTo>
                  <a:lnTo>
                    <a:pt x="50" y="84"/>
                  </a:lnTo>
                  <a:lnTo>
                    <a:pt x="70" y="86"/>
                  </a:lnTo>
                  <a:lnTo>
                    <a:pt x="94" y="60"/>
                  </a:lnTo>
                  <a:lnTo>
                    <a:pt x="110" y="60"/>
                  </a:lnTo>
                  <a:lnTo>
                    <a:pt x="122" y="44"/>
                  </a:lnTo>
                  <a:lnTo>
                    <a:pt x="140" y="44"/>
                  </a:lnTo>
                  <a:lnTo>
                    <a:pt x="146" y="34"/>
                  </a:lnTo>
                  <a:lnTo>
                    <a:pt x="162" y="32"/>
                  </a:lnTo>
                  <a:lnTo>
                    <a:pt x="176" y="22"/>
                  </a:lnTo>
                  <a:lnTo>
                    <a:pt x="182" y="16"/>
                  </a:lnTo>
                  <a:lnTo>
                    <a:pt x="172" y="4"/>
                  </a:lnTo>
                  <a:lnTo>
                    <a:pt x="190" y="0"/>
                  </a:lnTo>
                  <a:lnTo>
                    <a:pt x="196" y="6"/>
                  </a:lnTo>
                  <a:lnTo>
                    <a:pt x="202" y="20"/>
                  </a:lnTo>
                  <a:lnTo>
                    <a:pt x="208" y="28"/>
                  </a:lnTo>
                  <a:lnTo>
                    <a:pt x="216" y="26"/>
                  </a:lnTo>
                  <a:lnTo>
                    <a:pt x="224" y="12"/>
                  </a:lnTo>
                  <a:lnTo>
                    <a:pt x="226" y="0"/>
                  </a:lnTo>
                  <a:close/>
                </a:path>
              </a:pathLst>
            </a:custGeom>
            <a:solidFill>
              <a:schemeClr val="tx2"/>
            </a:solidFill>
            <a:ln w="6350">
              <a:solidFill>
                <a:srgbClr val="FFFFFF"/>
              </a:solidFill>
              <a:prstDash val="solid"/>
              <a:round/>
              <a:headEnd/>
              <a:tailEnd/>
            </a:ln>
          </p:spPr>
          <p:txBody>
            <a:bodyPr/>
            <a:lstStyle/>
            <a:p>
              <a:endParaRPr lang="en-US" dirty="0"/>
            </a:p>
          </p:txBody>
        </p:sp>
        <p:sp>
          <p:nvSpPr>
            <p:cNvPr id="62" name="Freeform 343"/>
            <p:cNvSpPr>
              <a:spLocks/>
            </p:cNvSpPr>
            <p:nvPr/>
          </p:nvSpPr>
          <p:spPr bwMode="auto">
            <a:xfrm>
              <a:off x="9190038" y="2482850"/>
              <a:ext cx="422275" cy="447675"/>
            </a:xfrm>
            <a:custGeom>
              <a:avLst/>
              <a:gdLst>
                <a:gd name="T0" fmla="*/ 78 w 946"/>
                <a:gd name="T1" fmla="*/ 297 h 1005"/>
                <a:gd name="T2" fmla="*/ 160 w 946"/>
                <a:gd name="T3" fmla="*/ 229 h 1005"/>
                <a:gd name="T4" fmla="*/ 336 w 946"/>
                <a:gd name="T5" fmla="*/ 235 h 1005"/>
                <a:gd name="T6" fmla="*/ 382 w 946"/>
                <a:gd name="T7" fmla="*/ 245 h 1005"/>
                <a:gd name="T8" fmla="*/ 424 w 946"/>
                <a:gd name="T9" fmla="*/ 225 h 1005"/>
                <a:gd name="T10" fmla="*/ 458 w 946"/>
                <a:gd name="T11" fmla="*/ 217 h 1005"/>
                <a:gd name="T12" fmla="*/ 518 w 946"/>
                <a:gd name="T13" fmla="*/ 215 h 1005"/>
                <a:gd name="T14" fmla="*/ 572 w 946"/>
                <a:gd name="T15" fmla="*/ 193 h 1005"/>
                <a:gd name="T16" fmla="*/ 592 w 946"/>
                <a:gd name="T17" fmla="*/ 181 h 1005"/>
                <a:gd name="T18" fmla="*/ 626 w 946"/>
                <a:gd name="T19" fmla="*/ 98 h 1005"/>
                <a:gd name="T20" fmla="*/ 704 w 946"/>
                <a:gd name="T21" fmla="*/ 72 h 1005"/>
                <a:gd name="T22" fmla="*/ 782 w 946"/>
                <a:gd name="T23" fmla="*/ 6 h 1005"/>
                <a:gd name="T24" fmla="*/ 848 w 946"/>
                <a:gd name="T25" fmla="*/ 38 h 1005"/>
                <a:gd name="T26" fmla="*/ 878 w 946"/>
                <a:gd name="T27" fmla="*/ 92 h 1005"/>
                <a:gd name="T28" fmla="*/ 898 w 946"/>
                <a:gd name="T29" fmla="*/ 123 h 1005"/>
                <a:gd name="T30" fmla="*/ 946 w 946"/>
                <a:gd name="T31" fmla="*/ 108 h 1005"/>
                <a:gd name="T32" fmla="*/ 910 w 946"/>
                <a:gd name="T33" fmla="*/ 749 h 1005"/>
                <a:gd name="T34" fmla="*/ 872 w 946"/>
                <a:gd name="T35" fmla="*/ 705 h 1005"/>
                <a:gd name="T36" fmla="*/ 866 w 946"/>
                <a:gd name="T37" fmla="*/ 705 h 1005"/>
                <a:gd name="T38" fmla="*/ 886 w 946"/>
                <a:gd name="T39" fmla="*/ 749 h 1005"/>
                <a:gd name="T40" fmla="*/ 848 w 946"/>
                <a:gd name="T41" fmla="*/ 753 h 1005"/>
                <a:gd name="T42" fmla="*/ 830 w 946"/>
                <a:gd name="T43" fmla="*/ 771 h 1005"/>
                <a:gd name="T44" fmla="*/ 792 w 946"/>
                <a:gd name="T45" fmla="*/ 827 h 1005"/>
                <a:gd name="T46" fmla="*/ 760 w 946"/>
                <a:gd name="T47" fmla="*/ 827 h 1005"/>
                <a:gd name="T48" fmla="*/ 754 w 946"/>
                <a:gd name="T49" fmla="*/ 841 h 1005"/>
                <a:gd name="T50" fmla="*/ 774 w 946"/>
                <a:gd name="T51" fmla="*/ 871 h 1005"/>
                <a:gd name="T52" fmla="*/ 740 w 946"/>
                <a:gd name="T53" fmla="*/ 919 h 1005"/>
                <a:gd name="T54" fmla="*/ 720 w 946"/>
                <a:gd name="T55" fmla="*/ 917 h 1005"/>
                <a:gd name="T56" fmla="*/ 742 w 946"/>
                <a:gd name="T57" fmla="*/ 953 h 1005"/>
                <a:gd name="T58" fmla="*/ 726 w 946"/>
                <a:gd name="T59" fmla="*/ 965 h 1005"/>
                <a:gd name="T60" fmla="*/ 634 w 946"/>
                <a:gd name="T61" fmla="*/ 1003 h 1005"/>
                <a:gd name="T62" fmla="*/ 628 w 946"/>
                <a:gd name="T63" fmla="*/ 949 h 1005"/>
                <a:gd name="T64" fmla="*/ 652 w 946"/>
                <a:gd name="T65" fmla="*/ 885 h 1005"/>
                <a:gd name="T66" fmla="*/ 666 w 946"/>
                <a:gd name="T67" fmla="*/ 845 h 1005"/>
                <a:gd name="T68" fmla="*/ 718 w 946"/>
                <a:gd name="T69" fmla="*/ 839 h 1005"/>
                <a:gd name="T70" fmla="*/ 720 w 946"/>
                <a:gd name="T71" fmla="*/ 813 h 1005"/>
                <a:gd name="T72" fmla="*/ 666 w 946"/>
                <a:gd name="T73" fmla="*/ 765 h 1005"/>
                <a:gd name="T74" fmla="*/ 604 w 946"/>
                <a:gd name="T75" fmla="*/ 651 h 1005"/>
                <a:gd name="T76" fmla="*/ 542 w 946"/>
                <a:gd name="T77" fmla="*/ 653 h 1005"/>
                <a:gd name="T78" fmla="*/ 454 w 946"/>
                <a:gd name="T79" fmla="*/ 625 h 1005"/>
                <a:gd name="T80" fmla="*/ 386 w 946"/>
                <a:gd name="T81" fmla="*/ 661 h 1005"/>
                <a:gd name="T82" fmla="*/ 278 w 946"/>
                <a:gd name="T83" fmla="*/ 739 h 1005"/>
                <a:gd name="T84" fmla="*/ 200 w 946"/>
                <a:gd name="T85" fmla="*/ 747 h 1005"/>
                <a:gd name="T86" fmla="*/ 94 w 946"/>
                <a:gd name="T87" fmla="*/ 751 h 1005"/>
                <a:gd name="T88" fmla="*/ 50 w 946"/>
                <a:gd name="T89" fmla="*/ 761 h 1005"/>
                <a:gd name="T90" fmla="*/ 4 w 946"/>
                <a:gd name="T91" fmla="*/ 727 h 1005"/>
                <a:gd name="T92" fmla="*/ 20 w 946"/>
                <a:gd name="T93" fmla="*/ 639 h 1005"/>
                <a:gd name="T94" fmla="*/ 32 w 946"/>
                <a:gd name="T95" fmla="*/ 603 h 1005"/>
                <a:gd name="T96" fmla="*/ 78 w 946"/>
                <a:gd name="T97" fmla="*/ 473 h 1005"/>
                <a:gd name="T98" fmla="*/ 112 w 946"/>
                <a:gd name="T99" fmla="*/ 415 h 1005"/>
                <a:gd name="T100" fmla="*/ 108 w 946"/>
                <a:gd name="T101" fmla="*/ 387 h 1005"/>
                <a:gd name="T102" fmla="*/ 60 w 946"/>
                <a:gd name="T103" fmla="*/ 325 h 10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6"/>
                <a:gd name="T157" fmla="*/ 0 h 1005"/>
                <a:gd name="T158" fmla="*/ 946 w 946"/>
                <a:gd name="T159" fmla="*/ 1005 h 10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6" h="1005">
                  <a:moveTo>
                    <a:pt x="44" y="309"/>
                  </a:moveTo>
                  <a:lnTo>
                    <a:pt x="56" y="293"/>
                  </a:lnTo>
                  <a:lnTo>
                    <a:pt x="68" y="291"/>
                  </a:lnTo>
                  <a:lnTo>
                    <a:pt x="78" y="297"/>
                  </a:lnTo>
                  <a:lnTo>
                    <a:pt x="98" y="277"/>
                  </a:lnTo>
                  <a:lnTo>
                    <a:pt x="100" y="257"/>
                  </a:lnTo>
                  <a:lnTo>
                    <a:pt x="138" y="247"/>
                  </a:lnTo>
                  <a:lnTo>
                    <a:pt x="160" y="229"/>
                  </a:lnTo>
                  <a:lnTo>
                    <a:pt x="216" y="223"/>
                  </a:lnTo>
                  <a:lnTo>
                    <a:pt x="264" y="227"/>
                  </a:lnTo>
                  <a:lnTo>
                    <a:pt x="320" y="219"/>
                  </a:lnTo>
                  <a:lnTo>
                    <a:pt x="336" y="235"/>
                  </a:lnTo>
                  <a:lnTo>
                    <a:pt x="354" y="231"/>
                  </a:lnTo>
                  <a:lnTo>
                    <a:pt x="368" y="231"/>
                  </a:lnTo>
                  <a:lnTo>
                    <a:pt x="370" y="245"/>
                  </a:lnTo>
                  <a:lnTo>
                    <a:pt x="382" y="245"/>
                  </a:lnTo>
                  <a:lnTo>
                    <a:pt x="382" y="229"/>
                  </a:lnTo>
                  <a:lnTo>
                    <a:pt x="402" y="227"/>
                  </a:lnTo>
                  <a:lnTo>
                    <a:pt x="410" y="213"/>
                  </a:lnTo>
                  <a:lnTo>
                    <a:pt x="424" y="225"/>
                  </a:lnTo>
                  <a:lnTo>
                    <a:pt x="436" y="215"/>
                  </a:lnTo>
                  <a:lnTo>
                    <a:pt x="448" y="229"/>
                  </a:lnTo>
                  <a:lnTo>
                    <a:pt x="458" y="227"/>
                  </a:lnTo>
                  <a:lnTo>
                    <a:pt x="458" y="217"/>
                  </a:lnTo>
                  <a:lnTo>
                    <a:pt x="480" y="197"/>
                  </a:lnTo>
                  <a:lnTo>
                    <a:pt x="494" y="215"/>
                  </a:lnTo>
                  <a:lnTo>
                    <a:pt x="506" y="227"/>
                  </a:lnTo>
                  <a:lnTo>
                    <a:pt x="518" y="215"/>
                  </a:lnTo>
                  <a:lnTo>
                    <a:pt x="526" y="203"/>
                  </a:lnTo>
                  <a:lnTo>
                    <a:pt x="540" y="209"/>
                  </a:lnTo>
                  <a:lnTo>
                    <a:pt x="560" y="193"/>
                  </a:lnTo>
                  <a:lnTo>
                    <a:pt x="572" y="193"/>
                  </a:lnTo>
                  <a:lnTo>
                    <a:pt x="582" y="205"/>
                  </a:lnTo>
                  <a:lnTo>
                    <a:pt x="596" y="211"/>
                  </a:lnTo>
                  <a:lnTo>
                    <a:pt x="608" y="203"/>
                  </a:lnTo>
                  <a:lnTo>
                    <a:pt x="592" y="181"/>
                  </a:lnTo>
                  <a:lnTo>
                    <a:pt x="592" y="153"/>
                  </a:lnTo>
                  <a:lnTo>
                    <a:pt x="598" y="123"/>
                  </a:lnTo>
                  <a:lnTo>
                    <a:pt x="606" y="100"/>
                  </a:lnTo>
                  <a:lnTo>
                    <a:pt x="626" y="98"/>
                  </a:lnTo>
                  <a:lnTo>
                    <a:pt x="642" y="86"/>
                  </a:lnTo>
                  <a:lnTo>
                    <a:pt x="670" y="78"/>
                  </a:lnTo>
                  <a:lnTo>
                    <a:pt x="684" y="82"/>
                  </a:lnTo>
                  <a:lnTo>
                    <a:pt x="704" y="72"/>
                  </a:lnTo>
                  <a:lnTo>
                    <a:pt x="706" y="38"/>
                  </a:lnTo>
                  <a:lnTo>
                    <a:pt x="744" y="34"/>
                  </a:lnTo>
                  <a:lnTo>
                    <a:pt x="764" y="12"/>
                  </a:lnTo>
                  <a:lnTo>
                    <a:pt x="782" y="6"/>
                  </a:lnTo>
                  <a:lnTo>
                    <a:pt x="794" y="8"/>
                  </a:lnTo>
                  <a:lnTo>
                    <a:pt x="808" y="0"/>
                  </a:lnTo>
                  <a:lnTo>
                    <a:pt x="840" y="16"/>
                  </a:lnTo>
                  <a:lnTo>
                    <a:pt x="848" y="38"/>
                  </a:lnTo>
                  <a:lnTo>
                    <a:pt x="866" y="42"/>
                  </a:lnTo>
                  <a:lnTo>
                    <a:pt x="884" y="60"/>
                  </a:lnTo>
                  <a:lnTo>
                    <a:pt x="862" y="74"/>
                  </a:lnTo>
                  <a:lnTo>
                    <a:pt x="878" y="92"/>
                  </a:lnTo>
                  <a:lnTo>
                    <a:pt x="880" y="106"/>
                  </a:lnTo>
                  <a:lnTo>
                    <a:pt x="888" y="108"/>
                  </a:lnTo>
                  <a:lnTo>
                    <a:pt x="888" y="121"/>
                  </a:lnTo>
                  <a:lnTo>
                    <a:pt x="898" y="123"/>
                  </a:lnTo>
                  <a:lnTo>
                    <a:pt x="920" y="114"/>
                  </a:lnTo>
                  <a:lnTo>
                    <a:pt x="926" y="119"/>
                  </a:lnTo>
                  <a:lnTo>
                    <a:pt x="934" y="119"/>
                  </a:lnTo>
                  <a:lnTo>
                    <a:pt x="946" y="108"/>
                  </a:lnTo>
                  <a:lnTo>
                    <a:pt x="946" y="741"/>
                  </a:lnTo>
                  <a:lnTo>
                    <a:pt x="936" y="743"/>
                  </a:lnTo>
                  <a:lnTo>
                    <a:pt x="924" y="749"/>
                  </a:lnTo>
                  <a:lnTo>
                    <a:pt x="910" y="749"/>
                  </a:lnTo>
                  <a:lnTo>
                    <a:pt x="890" y="743"/>
                  </a:lnTo>
                  <a:lnTo>
                    <a:pt x="886" y="727"/>
                  </a:lnTo>
                  <a:lnTo>
                    <a:pt x="884" y="713"/>
                  </a:lnTo>
                  <a:lnTo>
                    <a:pt x="872" y="705"/>
                  </a:lnTo>
                  <a:lnTo>
                    <a:pt x="866" y="695"/>
                  </a:lnTo>
                  <a:lnTo>
                    <a:pt x="854" y="685"/>
                  </a:lnTo>
                  <a:lnTo>
                    <a:pt x="860" y="695"/>
                  </a:lnTo>
                  <a:lnTo>
                    <a:pt x="866" y="705"/>
                  </a:lnTo>
                  <a:lnTo>
                    <a:pt x="876" y="713"/>
                  </a:lnTo>
                  <a:lnTo>
                    <a:pt x="878" y="723"/>
                  </a:lnTo>
                  <a:lnTo>
                    <a:pt x="882" y="739"/>
                  </a:lnTo>
                  <a:lnTo>
                    <a:pt x="886" y="749"/>
                  </a:lnTo>
                  <a:lnTo>
                    <a:pt x="880" y="753"/>
                  </a:lnTo>
                  <a:lnTo>
                    <a:pt x="868" y="757"/>
                  </a:lnTo>
                  <a:lnTo>
                    <a:pt x="854" y="761"/>
                  </a:lnTo>
                  <a:lnTo>
                    <a:pt x="848" y="753"/>
                  </a:lnTo>
                  <a:lnTo>
                    <a:pt x="844" y="749"/>
                  </a:lnTo>
                  <a:lnTo>
                    <a:pt x="844" y="759"/>
                  </a:lnTo>
                  <a:lnTo>
                    <a:pt x="840" y="771"/>
                  </a:lnTo>
                  <a:lnTo>
                    <a:pt x="830" y="771"/>
                  </a:lnTo>
                  <a:lnTo>
                    <a:pt x="814" y="775"/>
                  </a:lnTo>
                  <a:lnTo>
                    <a:pt x="796" y="787"/>
                  </a:lnTo>
                  <a:lnTo>
                    <a:pt x="794" y="809"/>
                  </a:lnTo>
                  <a:lnTo>
                    <a:pt x="792" y="827"/>
                  </a:lnTo>
                  <a:lnTo>
                    <a:pt x="788" y="847"/>
                  </a:lnTo>
                  <a:lnTo>
                    <a:pt x="782" y="849"/>
                  </a:lnTo>
                  <a:lnTo>
                    <a:pt x="772" y="837"/>
                  </a:lnTo>
                  <a:lnTo>
                    <a:pt x="760" y="827"/>
                  </a:lnTo>
                  <a:lnTo>
                    <a:pt x="746" y="827"/>
                  </a:lnTo>
                  <a:lnTo>
                    <a:pt x="742" y="829"/>
                  </a:lnTo>
                  <a:lnTo>
                    <a:pt x="744" y="835"/>
                  </a:lnTo>
                  <a:lnTo>
                    <a:pt x="754" y="841"/>
                  </a:lnTo>
                  <a:lnTo>
                    <a:pt x="768" y="847"/>
                  </a:lnTo>
                  <a:lnTo>
                    <a:pt x="780" y="857"/>
                  </a:lnTo>
                  <a:lnTo>
                    <a:pt x="780" y="865"/>
                  </a:lnTo>
                  <a:lnTo>
                    <a:pt x="774" y="871"/>
                  </a:lnTo>
                  <a:lnTo>
                    <a:pt x="772" y="889"/>
                  </a:lnTo>
                  <a:lnTo>
                    <a:pt x="766" y="895"/>
                  </a:lnTo>
                  <a:lnTo>
                    <a:pt x="758" y="899"/>
                  </a:lnTo>
                  <a:lnTo>
                    <a:pt x="740" y="919"/>
                  </a:lnTo>
                  <a:lnTo>
                    <a:pt x="742" y="925"/>
                  </a:lnTo>
                  <a:lnTo>
                    <a:pt x="732" y="929"/>
                  </a:lnTo>
                  <a:lnTo>
                    <a:pt x="726" y="917"/>
                  </a:lnTo>
                  <a:lnTo>
                    <a:pt x="720" y="917"/>
                  </a:lnTo>
                  <a:lnTo>
                    <a:pt x="722" y="929"/>
                  </a:lnTo>
                  <a:lnTo>
                    <a:pt x="728" y="941"/>
                  </a:lnTo>
                  <a:lnTo>
                    <a:pt x="736" y="949"/>
                  </a:lnTo>
                  <a:lnTo>
                    <a:pt x="742" y="953"/>
                  </a:lnTo>
                  <a:lnTo>
                    <a:pt x="746" y="963"/>
                  </a:lnTo>
                  <a:lnTo>
                    <a:pt x="746" y="973"/>
                  </a:lnTo>
                  <a:lnTo>
                    <a:pt x="742" y="983"/>
                  </a:lnTo>
                  <a:lnTo>
                    <a:pt x="726" y="965"/>
                  </a:lnTo>
                  <a:lnTo>
                    <a:pt x="704" y="965"/>
                  </a:lnTo>
                  <a:lnTo>
                    <a:pt x="688" y="981"/>
                  </a:lnTo>
                  <a:lnTo>
                    <a:pt x="658" y="1005"/>
                  </a:lnTo>
                  <a:lnTo>
                    <a:pt x="634" y="1003"/>
                  </a:lnTo>
                  <a:lnTo>
                    <a:pt x="608" y="985"/>
                  </a:lnTo>
                  <a:lnTo>
                    <a:pt x="612" y="975"/>
                  </a:lnTo>
                  <a:lnTo>
                    <a:pt x="632" y="975"/>
                  </a:lnTo>
                  <a:lnTo>
                    <a:pt x="628" y="949"/>
                  </a:lnTo>
                  <a:lnTo>
                    <a:pt x="644" y="929"/>
                  </a:lnTo>
                  <a:lnTo>
                    <a:pt x="640" y="911"/>
                  </a:lnTo>
                  <a:lnTo>
                    <a:pt x="654" y="901"/>
                  </a:lnTo>
                  <a:lnTo>
                    <a:pt x="652" y="885"/>
                  </a:lnTo>
                  <a:lnTo>
                    <a:pt x="654" y="875"/>
                  </a:lnTo>
                  <a:lnTo>
                    <a:pt x="634" y="849"/>
                  </a:lnTo>
                  <a:lnTo>
                    <a:pt x="656" y="829"/>
                  </a:lnTo>
                  <a:lnTo>
                    <a:pt x="666" y="845"/>
                  </a:lnTo>
                  <a:lnTo>
                    <a:pt x="688" y="831"/>
                  </a:lnTo>
                  <a:lnTo>
                    <a:pt x="702" y="837"/>
                  </a:lnTo>
                  <a:lnTo>
                    <a:pt x="708" y="827"/>
                  </a:lnTo>
                  <a:lnTo>
                    <a:pt x="718" y="839"/>
                  </a:lnTo>
                  <a:lnTo>
                    <a:pt x="728" y="829"/>
                  </a:lnTo>
                  <a:lnTo>
                    <a:pt x="740" y="829"/>
                  </a:lnTo>
                  <a:lnTo>
                    <a:pt x="742" y="825"/>
                  </a:lnTo>
                  <a:lnTo>
                    <a:pt x="720" y="813"/>
                  </a:lnTo>
                  <a:lnTo>
                    <a:pt x="722" y="803"/>
                  </a:lnTo>
                  <a:lnTo>
                    <a:pt x="712" y="779"/>
                  </a:lnTo>
                  <a:lnTo>
                    <a:pt x="692" y="777"/>
                  </a:lnTo>
                  <a:lnTo>
                    <a:pt x="666" y="765"/>
                  </a:lnTo>
                  <a:lnTo>
                    <a:pt x="640" y="749"/>
                  </a:lnTo>
                  <a:lnTo>
                    <a:pt x="622" y="719"/>
                  </a:lnTo>
                  <a:lnTo>
                    <a:pt x="616" y="669"/>
                  </a:lnTo>
                  <a:lnTo>
                    <a:pt x="604" y="651"/>
                  </a:lnTo>
                  <a:lnTo>
                    <a:pt x="590" y="663"/>
                  </a:lnTo>
                  <a:lnTo>
                    <a:pt x="574" y="643"/>
                  </a:lnTo>
                  <a:lnTo>
                    <a:pt x="550" y="643"/>
                  </a:lnTo>
                  <a:lnTo>
                    <a:pt x="542" y="653"/>
                  </a:lnTo>
                  <a:lnTo>
                    <a:pt x="532" y="637"/>
                  </a:lnTo>
                  <a:lnTo>
                    <a:pt x="516" y="645"/>
                  </a:lnTo>
                  <a:lnTo>
                    <a:pt x="480" y="625"/>
                  </a:lnTo>
                  <a:lnTo>
                    <a:pt x="454" y="625"/>
                  </a:lnTo>
                  <a:lnTo>
                    <a:pt x="430" y="645"/>
                  </a:lnTo>
                  <a:lnTo>
                    <a:pt x="400" y="649"/>
                  </a:lnTo>
                  <a:lnTo>
                    <a:pt x="402" y="661"/>
                  </a:lnTo>
                  <a:lnTo>
                    <a:pt x="386" y="661"/>
                  </a:lnTo>
                  <a:lnTo>
                    <a:pt x="384" y="671"/>
                  </a:lnTo>
                  <a:lnTo>
                    <a:pt x="362" y="685"/>
                  </a:lnTo>
                  <a:lnTo>
                    <a:pt x="352" y="713"/>
                  </a:lnTo>
                  <a:lnTo>
                    <a:pt x="278" y="739"/>
                  </a:lnTo>
                  <a:lnTo>
                    <a:pt x="268" y="769"/>
                  </a:lnTo>
                  <a:lnTo>
                    <a:pt x="254" y="773"/>
                  </a:lnTo>
                  <a:lnTo>
                    <a:pt x="224" y="747"/>
                  </a:lnTo>
                  <a:lnTo>
                    <a:pt x="200" y="747"/>
                  </a:lnTo>
                  <a:lnTo>
                    <a:pt x="196" y="759"/>
                  </a:lnTo>
                  <a:lnTo>
                    <a:pt x="116" y="759"/>
                  </a:lnTo>
                  <a:lnTo>
                    <a:pt x="104" y="749"/>
                  </a:lnTo>
                  <a:lnTo>
                    <a:pt x="94" y="751"/>
                  </a:lnTo>
                  <a:lnTo>
                    <a:pt x="92" y="765"/>
                  </a:lnTo>
                  <a:lnTo>
                    <a:pt x="78" y="771"/>
                  </a:lnTo>
                  <a:lnTo>
                    <a:pt x="68" y="757"/>
                  </a:lnTo>
                  <a:lnTo>
                    <a:pt x="50" y="761"/>
                  </a:lnTo>
                  <a:lnTo>
                    <a:pt x="40" y="745"/>
                  </a:lnTo>
                  <a:lnTo>
                    <a:pt x="24" y="747"/>
                  </a:lnTo>
                  <a:lnTo>
                    <a:pt x="22" y="739"/>
                  </a:lnTo>
                  <a:lnTo>
                    <a:pt x="4" y="727"/>
                  </a:lnTo>
                  <a:lnTo>
                    <a:pt x="0" y="705"/>
                  </a:lnTo>
                  <a:lnTo>
                    <a:pt x="12" y="685"/>
                  </a:lnTo>
                  <a:lnTo>
                    <a:pt x="14" y="655"/>
                  </a:lnTo>
                  <a:lnTo>
                    <a:pt x="20" y="639"/>
                  </a:lnTo>
                  <a:lnTo>
                    <a:pt x="46" y="639"/>
                  </a:lnTo>
                  <a:lnTo>
                    <a:pt x="48" y="631"/>
                  </a:lnTo>
                  <a:lnTo>
                    <a:pt x="36" y="623"/>
                  </a:lnTo>
                  <a:lnTo>
                    <a:pt x="32" y="603"/>
                  </a:lnTo>
                  <a:lnTo>
                    <a:pt x="24" y="585"/>
                  </a:lnTo>
                  <a:lnTo>
                    <a:pt x="22" y="571"/>
                  </a:lnTo>
                  <a:lnTo>
                    <a:pt x="56" y="505"/>
                  </a:lnTo>
                  <a:lnTo>
                    <a:pt x="78" y="473"/>
                  </a:lnTo>
                  <a:lnTo>
                    <a:pt x="88" y="455"/>
                  </a:lnTo>
                  <a:lnTo>
                    <a:pt x="104" y="451"/>
                  </a:lnTo>
                  <a:lnTo>
                    <a:pt x="114" y="435"/>
                  </a:lnTo>
                  <a:lnTo>
                    <a:pt x="112" y="415"/>
                  </a:lnTo>
                  <a:lnTo>
                    <a:pt x="98" y="403"/>
                  </a:lnTo>
                  <a:lnTo>
                    <a:pt x="98" y="395"/>
                  </a:lnTo>
                  <a:lnTo>
                    <a:pt x="108" y="393"/>
                  </a:lnTo>
                  <a:lnTo>
                    <a:pt x="108" y="387"/>
                  </a:lnTo>
                  <a:lnTo>
                    <a:pt x="80" y="363"/>
                  </a:lnTo>
                  <a:lnTo>
                    <a:pt x="80" y="355"/>
                  </a:lnTo>
                  <a:lnTo>
                    <a:pt x="60" y="339"/>
                  </a:lnTo>
                  <a:lnTo>
                    <a:pt x="60" y="325"/>
                  </a:lnTo>
                  <a:lnTo>
                    <a:pt x="52" y="309"/>
                  </a:lnTo>
                  <a:lnTo>
                    <a:pt x="44" y="309"/>
                  </a:lnTo>
                  <a:close/>
                </a:path>
              </a:pathLst>
            </a:custGeom>
            <a:solidFill>
              <a:schemeClr val="accent5">
                <a:lumMod val="20000"/>
                <a:lumOff val="80000"/>
              </a:schemeClr>
            </a:solidFill>
            <a:ln w="6350" cap="flat" cmpd="sng">
              <a:solidFill>
                <a:srgbClr val="FFFFFF"/>
              </a:solidFill>
              <a:prstDash val="solid"/>
              <a:round/>
              <a:headEnd type="none" w="med" len="med"/>
              <a:tailEnd type="none" w="med" len="med"/>
            </a:ln>
          </p:spPr>
          <p:txBody>
            <a:bodyPr/>
            <a:lstStyle/>
            <a:p>
              <a:endParaRPr lang="en-US" dirty="0"/>
            </a:p>
          </p:txBody>
        </p:sp>
        <p:sp>
          <p:nvSpPr>
            <p:cNvPr id="63" name="Freeform 344"/>
            <p:cNvSpPr>
              <a:spLocks/>
            </p:cNvSpPr>
            <p:nvPr/>
          </p:nvSpPr>
          <p:spPr bwMode="auto">
            <a:xfrm>
              <a:off x="9183688" y="2327275"/>
              <a:ext cx="314325" cy="293688"/>
            </a:xfrm>
            <a:custGeom>
              <a:avLst/>
              <a:gdLst>
                <a:gd name="T0" fmla="*/ 38 w 706"/>
                <a:gd name="T1" fmla="*/ 344 h 659"/>
                <a:gd name="T2" fmla="*/ 84 w 706"/>
                <a:gd name="T3" fmla="*/ 330 h 659"/>
                <a:gd name="T4" fmla="*/ 92 w 706"/>
                <a:gd name="T5" fmla="*/ 312 h 659"/>
                <a:gd name="T6" fmla="*/ 124 w 706"/>
                <a:gd name="T7" fmla="*/ 290 h 659"/>
                <a:gd name="T8" fmla="*/ 144 w 706"/>
                <a:gd name="T9" fmla="*/ 282 h 659"/>
                <a:gd name="T10" fmla="*/ 164 w 706"/>
                <a:gd name="T11" fmla="*/ 282 h 659"/>
                <a:gd name="T12" fmla="*/ 146 w 706"/>
                <a:gd name="T13" fmla="*/ 248 h 659"/>
                <a:gd name="T14" fmla="*/ 146 w 706"/>
                <a:gd name="T15" fmla="*/ 202 h 659"/>
                <a:gd name="T16" fmla="*/ 170 w 706"/>
                <a:gd name="T17" fmla="*/ 162 h 659"/>
                <a:gd name="T18" fmla="*/ 206 w 706"/>
                <a:gd name="T19" fmla="*/ 130 h 659"/>
                <a:gd name="T20" fmla="*/ 198 w 706"/>
                <a:gd name="T21" fmla="*/ 78 h 659"/>
                <a:gd name="T22" fmla="*/ 222 w 706"/>
                <a:gd name="T23" fmla="*/ 62 h 659"/>
                <a:gd name="T24" fmla="*/ 266 w 706"/>
                <a:gd name="T25" fmla="*/ 2 h 659"/>
                <a:gd name="T26" fmla="*/ 294 w 706"/>
                <a:gd name="T27" fmla="*/ 8 h 659"/>
                <a:gd name="T28" fmla="*/ 322 w 706"/>
                <a:gd name="T29" fmla="*/ 16 h 659"/>
                <a:gd name="T30" fmla="*/ 374 w 706"/>
                <a:gd name="T31" fmla="*/ 8 h 659"/>
                <a:gd name="T32" fmla="*/ 398 w 706"/>
                <a:gd name="T33" fmla="*/ 16 h 659"/>
                <a:gd name="T34" fmla="*/ 464 w 706"/>
                <a:gd name="T35" fmla="*/ 10 h 659"/>
                <a:gd name="T36" fmla="*/ 498 w 706"/>
                <a:gd name="T37" fmla="*/ 40 h 659"/>
                <a:gd name="T38" fmla="*/ 510 w 706"/>
                <a:gd name="T39" fmla="*/ 96 h 659"/>
                <a:gd name="T40" fmla="*/ 542 w 706"/>
                <a:gd name="T41" fmla="*/ 132 h 659"/>
                <a:gd name="T42" fmla="*/ 568 w 706"/>
                <a:gd name="T43" fmla="*/ 174 h 659"/>
                <a:gd name="T44" fmla="*/ 618 w 706"/>
                <a:gd name="T45" fmla="*/ 200 h 659"/>
                <a:gd name="T46" fmla="*/ 642 w 706"/>
                <a:gd name="T47" fmla="*/ 210 h 659"/>
                <a:gd name="T48" fmla="*/ 676 w 706"/>
                <a:gd name="T49" fmla="*/ 232 h 659"/>
                <a:gd name="T50" fmla="*/ 690 w 706"/>
                <a:gd name="T51" fmla="*/ 262 h 659"/>
                <a:gd name="T52" fmla="*/ 666 w 706"/>
                <a:gd name="T53" fmla="*/ 302 h 659"/>
                <a:gd name="T54" fmla="*/ 640 w 706"/>
                <a:gd name="T55" fmla="*/ 294 h 659"/>
                <a:gd name="T56" fmla="*/ 614 w 706"/>
                <a:gd name="T57" fmla="*/ 300 h 659"/>
                <a:gd name="T58" fmla="*/ 642 w 706"/>
                <a:gd name="T59" fmla="*/ 348 h 659"/>
                <a:gd name="T60" fmla="*/ 656 w 706"/>
                <a:gd name="T61" fmla="*/ 398 h 659"/>
                <a:gd name="T62" fmla="*/ 658 w 706"/>
                <a:gd name="T63" fmla="*/ 436 h 659"/>
                <a:gd name="T64" fmla="*/ 614 w 706"/>
                <a:gd name="T65" fmla="*/ 473 h 659"/>
                <a:gd name="T66" fmla="*/ 624 w 706"/>
                <a:gd name="T67" fmla="*/ 553 h 659"/>
                <a:gd name="T68" fmla="*/ 588 w 706"/>
                <a:gd name="T69" fmla="*/ 543 h 659"/>
                <a:gd name="T70" fmla="*/ 542 w 706"/>
                <a:gd name="T71" fmla="*/ 553 h 659"/>
                <a:gd name="T72" fmla="*/ 508 w 706"/>
                <a:gd name="T73" fmla="*/ 563 h 659"/>
                <a:gd name="T74" fmla="*/ 474 w 706"/>
                <a:gd name="T75" fmla="*/ 577 h 659"/>
                <a:gd name="T76" fmla="*/ 440 w 706"/>
                <a:gd name="T77" fmla="*/ 575 h 659"/>
                <a:gd name="T78" fmla="*/ 398 w 706"/>
                <a:gd name="T79" fmla="*/ 579 h 659"/>
                <a:gd name="T80" fmla="*/ 384 w 706"/>
                <a:gd name="T81" fmla="*/ 581 h 659"/>
                <a:gd name="T82" fmla="*/ 336 w 706"/>
                <a:gd name="T83" fmla="*/ 569 h 659"/>
                <a:gd name="T84" fmla="*/ 228 w 706"/>
                <a:gd name="T85" fmla="*/ 573 h 659"/>
                <a:gd name="T86" fmla="*/ 116 w 706"/>
                <a:gd name="T87" fmla="*/ 607 h 659"/>
                <a:gd name="T88" fmla="*/ 84 w 706"/>
                <a:gd name="T89" fmla="*/ 641 h 659"/>
                <a:gd name="T90" fmla="*/ 56 w 706"/>
                <a:gd name="T91" fmla="*/ 645 h 659"/>
                <a:gd name="T92" fmla="*/ 60 w 706"/>
                <a:gd name="T93" fmla="*/ 599 h 659"/>
                <a:gd name="T94" fmla="*/ 18 w 706"/>
                <a:gd name="T95" fmla="*/ 577 h 659"/>
                <a:gd name="T96" fmla="*/ 38 w 706"/>
                <a:gd name="T97" fmla="*/ 527 h 659"/>
                <a:gd name="T98" fmla="*/ 38 w 706"/>
                <a:gd name="T99" fmla="*/ 434 h 6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659"/>
                <a:gd name="T152" fmla="*/ 706 w 706"/>
                <a:gd name="T153" fmla="*/ 659 h 6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659">
                  <a:moveTo>
                    <a:pt x="0" y="358"/>
                  </a:moveTo>
                  <a:lnTo>
                    <a:pt x="12" y="358"/>
                  </a:lnTo>
                  <a:lnTo>
                    <a:pt x="38" y="344"/>
                  </a:lnTo>
                  <a:lnTo>
                    <a:pt x="52" y="340"/>
                  </a:lnTo>
                  <a:lnTo>
                    <a:pt x="66" y="350"/>
                  </a:lnTo>
                  <a:lnTo>
                    <a:pt x="84" y="330"/>
                  </a:lnTo>
                  <a:lnTo>
                    <a:pt x="98" y="330"/>
                  </a:lnTo>
                  <a:lnTo>
                    <a:pt x="100" y="322"/>
                  </a:lnTo>
                  <a:lnTo>
                    <a:pt x="92" y="312"/>
                  </a:lnTo>
                  <a:lnTo>
                    <a:pt x="100" y="306"/>
                  </a:lnTo>
                  <a:lnTo>
                    <a:pt x="110" y="306"/>
                  </a:lnTo>
                  <a:lnTo>
                    <a:pt x="124" y="290"/>
                  </a:lnTo>
                  <a:lnTo>
                    <a:pt x="132" y="286"/>
                  </a:lnTo>
                  <a:lnTo>
                    <a:pt x="136" y="280"/>
                  </a:lnTo>
                  <a:lnTo>
                    <a:pt x="144" y="282"/>
                  </a:lnTo>
                  <a:lnTo>
                    <a:pt x="146" y="296"/>
                  </a:lnTo>
                  <a:lnTo>
                    <a:pt x="160" y="292"/>
                  </a:lnTo>
                  <a:lnTo>
                    <a:pt x="164" y="282"/>
                  </a:lnTo>
                  <a:lnTo>
                    <a:pt x="160" y="272"/>
                  </a:lnTo>
                  <a:lnTo>
                    <a:pt x="144" y="270"/>
                  </a:lnTo>
                  <a:lnTo>
                    <a:pt x="146" y="248"/>
                  </a:lnTo>
                  <a:lnTo>
                    <a:pt x="152" y="238"/>
                  </a:lnTo>
                  <a:lnTo>
                    <a:pt x="144" y="224"/>
                  </a:lnTo>
                  <a:lnTo>
                    <a:pt x="146" y="202"/>
                  </a:lnTo>
                  <a:lnTo>
                    <a:pt x="154" y="188"/>
                  </a:lnTo>
                  <a:lnTo>
                    <a:pt x="172" y="180"/>
                  </a:lnTo>
                  <a:lnTo>
                    <a:pt x="170" y="162"/>
                  </a:lnTo>
                  <a:lnTo>
                    <a:pt x="182" y="152"/>
                  </a:lnTo>
                  <a:lnTo>
                    <a:pt x="196" y="156"/>
                  </a:lnTo>
                  <a:lnTo>
                    <a:pt x="206" y="130"/>
                  </a:lnTo>
                  <a:lnTo>
                    <a:pt x="178" y="128"/>
                  </a:lnTo>
                  <a:lnTo>
                    <a:pt x="180" y="86"/>
                  </a:lnTo>
                  <a:lnTo>
                    <a:pt x="198" y="78"/>
                  </a:lnTo>
                  <a:lnTo>
                    <a:pt x="198" y="68"/>
                  </a:lnTo>
                  <a:lnTo>
                    <a:pt x="208" y="58"/>
                  </a:lnTo>
                  <a:lnTo>
                    <a:pt x="222" y="62"/>
                  </a:lnTo>
                  <a:lnTo>
                    <a:pt x="248" y="58"/>
                  </a:lnTo>
                  <a:lnTo>
                    <a:pt x="250" y="30"/>
                  </a:lnTo>
                  <a:lnTo>
                    <a:pt x="266" y="2"/>
                  </a:lnTo>
                  <a:lnTo>
                    <a:pt x="276" y="0"/>
                  </a:lnTo>
                  <a:lnTo>
                    <a:pt x="284" y="6"/>
                  </a:lnTo>
                  <a:lnTo>
                    <a:pt x="294" y="8"/>
                  </a:lnTo>
                  <a:lnTo>
                    <a:pt x="296" y="2"/>
                  </a:lnTo>
                  <a:lnTo>
                    <a:pt x="312" y="2"/>
                  </a:lnTo>
                  <a:lnTo>
                    <a:pt x="322" y="16"/>
                  </a:lnTo>
                  <a:lnTo>
                    <a:pt x="342" y="0"/>
                  </a:lnTo>
                  <a:lnTo>
                    <a:pt x="368" y="0"/>
                  </a:lnTo>
                  <a:lnTo>
                    <a:pt x="374" y="8"/>
                  </a:lnTo>
                  <a:lnTo>
                    <a:pt x="370" y="20"/>
                  </a:lnTo>
                  <a:lnTo>
                    <a:pt x="386" y="34"/>
                  </a:lnTo>
                  <a:lnTo>
                    <a:pt x="398" y="16"/>
                  </a:lnTo>
                  <a:lnTo>
                    <a:pt x="414" y="2"/>
                  </a:lnTo>
                  <a:lnTo>
                    <a:pt x="446" y="0"/>
                  </a:lnTo>
                  <a:lnTo>
                    <a:pt x="464" y="10"/>
                  </a:lnTo>
                  <a:lnTo>
                    <a:pt x="476" y="20"/>
                  </a:lnTo>
                  <a:lnTo>
                    <a:pt x="488" y="16"/>
                  </a:lnTo>
                  <a:lnTo>
                    <a:pt x="498" y="40"/>
                  </a:lnTo>
                  <a:lnTo>
                    <a:pt x="492" y="54"/>
                  </a:lnTo>
                  <a:lnTo>
                    <a:pt x="514" y="76"/>
                  </a:lnTo>
                  <a:lnTo>
                    <a:pt x="510" y="96"/>
                  </a:lnTo>
                  <a:lnTo>
                    <a:pt x="508" y="114"/>
                  </a:lnTo>
                  <a:lnTo>
                    <a:pt x="526" y="124"/>
                  </a:lnTo>
                  <a:lnTo>
                    <a:pt x="542" y="132"/>
                  </a:lnTo>
                  <a:lnTo>
                    <a:pt x="540" y="146"/>
                  </a:lnTo>
                  <a:lnTo>
                    <a:pt x="556" y="156"/>
                  </a:lnTo>
                  <a:lnTo>
                    <a:pt x="568" y="174"/>
                  </a:lnTo>
                  <a:lnTo>
                    <a:pt x="590" y="184"/>
                  </a:lnTo>
                  <a:lnTo>
                    <a:pt x="614" y="186"/>
                  </a:lnTo>
                  <a:lnTo>
                    <a:pt x="618" y="200"/>
                  </a:lnTo>
                  <a:lnTo>
                    <a:pt x="618" y="220"/>
                  </a:lnTo>
                  <a:lnTo>
                    <a:pt x="632" y="216"/>
                  </a:lnTo>
                  <a:lnTo>
                    <a:pt x="642" y="210"/>
                  </a:lnTo>
                  <a:lnTo>
                    <a:pt x="662" y="210"/>
                  </a:lnTo>
                  <a:lnTo>
                    <a:pt x="672" y="216"/>
                  </a:lnTo>
                  <a:lnTo>
                    <a:pt x="676" y="232"/>
                  </a:lnTo>
                  <a:lnTo>
                    <a:pt x="706" y="246"/>
                  </a:lnTo>
                  <a:lnTo>
                    <a:pt x="704" y="258"/>
                  </a:lnTo>
                  <a:lnTo>
                    <a:pt x="690" y="262"/>
                  </a:lnTo>
                  <a:lnTo>
                    <a:pt x="690" y="278"/>
                  </a:lnTo>
                  <a:lnTo>
                    <a:pt x="674" y="300"/>
                  </a:lnTo>
                  <a:lnTo>
                    <a:pt x="666" y="302"/>
                  </a:lnTo>
                  <a:lnTo>
                    <a:pt x="658" y="304"/>
                  </a:lnTo>
                  <a:lnTo>
                    <a:pt x="654" y="302"/>
                  </a:lnTo>
                  <a:lnTo>
                    <a:pt x="640" y="294"/>
                  </a:lnTo>
                  <a:lnTo>
                    <a:pt x="626" y="296"/>
                  </a:lnTo>
                  <a:lnTo>
                    <a:pt x="618" y="298"/>
                  </a:lnTo>
                  <a:lnTo>
                    <a:pt x="614" y="300"/>
                  </a:lnTo>
                  <a:lnTo>
                    <a:pt x="612" y="326"/>
                  </a:lnTo>
                  <a:lnTo>
                    <a:pt x="626" y="342"/>
                  </a:lnTo>
                  <a:lnTo>
                    <a:pt x="642" y="348"/>
                  </a:lnTo>
                  <a:lnTo>
                    <a:pt x="642" y="368"/>
                  </a:lnTo>
                  <a:lnTo>
                    <a:pt x="652" y="376"/>
                  </a:lnTo>
                  <a:lnTo>
                    <a:pt x="656" y="398"/>
                  </a:lnTo>
                  <a:lnTo>
                    <a:pt x="666" y="412"/>
                  </a:lnTo>
                  <a:lnTo>
                    <a:pt x="686" y="428"/>
                  </a:lnTo>
                  <a:lnTo>
                    <a:pt x="658" y="436"/>
                  </a:lnTo>
                  <a:lnTo>
                    <a:pt x="642" y="448"/>
                  </a:lnTo>
                  <a:lnTo>
                    <a:pt x="622" y="450"/>
                  </a:lnTo>
                  <a:lnTo>
                    <a:pt x="614" y="473"/>
                  </a:lnTo>
                  <a:lnTo>
                    <a:pt x="608" y="499"/>
                  </a:lnTo>
                  <a:lnTo>
                    <a:pt x="608" y="531"/>
                  </a:lnTo>
                  <a:lnTo>
                    <a:pt x="624" y="553"/>
                  </a:lnTo>
                  <a:lnTo>
                    <a:pt x="612" y="561"/>
                  </a:lnTo>
                  <a:lnTo>
                    <a:pt x="598" y="555"/>
                  </a:lnTo>
                  <a:lnTo>
                    <a:pt x="588" y="543"/>
                  </a:lnTo>
                  <a:lnTo>
                    <a:pt x="576" y="543"/>
                  </a:lnTo>
                  <a:lnTo>
                    <a:pt x="556" y="559"/>
                  </a:lnTo>
                  <a:lnTo>
                    <a:pt x="542" y="553"/>
                  </a:lnTo>
                  <a:lnTo>
                    <a:pt x="534" y="565"/>
                  </a:lnTo>
                  <a:lnTo>
                    <a:pt x="522" y="577"/>
                  </a:lnTo>
                  <a:lnTo>
                    <a:pt x="508" y="563"/>
                  </a:lnTo>
                  <a:lnTo>
                    <a:pt x="496" y="547"/>
                  </a:lnTo>
                  <a:lnTo>
                    <a:pt x="474" y="567"/>
                  </a:lnTo>
                  <a:lnTo>
                    <a:pt x="474" y="577"/>
                  </a:lnTo>
                  <a:lnTo>
                    <a:pt x="464" y="579"/>
                  </a:lnTo>
                  <a:lnTo>
                    <a:pt x="452" y="565"/>
                  </a:lnTo>
                  <a:lnTo>
                    <a:pt x="440" y="575"/>
                  </a:lnTo>
                  <a:lnTo>
                    <a:pt x="426" y="563"/>
                  </a:lnTo>
                  <a:lnTo>
                    <a:pt x="418" y="577"/>
                  </a:lnTo>
                  <a:lnTo>
                    <a:pt x="398" y="579"/>
                  </a:lnTo>
                  <a:lnTo>
                    <a:pt x="398" y="595"/>
                  </a:lnTo>
                  <a:lnTo>
                    <a:pt x="386" y="595"/>
                  </a:lnTo>
                  <a:lnTo>
                    <a:pt x="384" y="581"/>
                  </a:lnTo>
                  <a:lnTo>
                    <a:pt x="368" y="581"/>
                  </a:lnTo>
                  <a:lnTo>
                    <a:pt x="352" y="585"/>
                  </a:lnTo>
                  <a:lnTo>
                    <a:pt x="336" y="569"/>
                  </a:lnTo>
                  <a:lnTo>
                    <a:pt x="284" y="577"/>
                  </a:lnTo>
                  <a:lnTo>
                    <a:pt x="242" y="573"/>
                  </a:lnTo>
                  <a:lnTo>
                    <a:pt x="228" y="573"/>
                  </a:lnTo>
                  <a:lnTo>
                    <a:pt x="176" y="579"/>
                  </a:lnTo>
                  <a:lnTo>
                    <a:pt x="154" y="597"/>
                  </a:lnTo>
                  <a:lnTo>
                    <a:pt x="116" y="607"/>
                  </a:lnTo>
                  <a:lnTo>
                    <a:pt x="114" y="627"/>
                  </a:lnTo>
                  <a:lnTo>
                    <a:pt x="94" y="647"/>
                  </a:lnTo>
                  <a:lnTo>
                    <a:pt x="84" y="641"/>
                  </a:lnTo>
                  <a:lnTo>
                    <a:pt x="72" y="643"/>
                  </a:lnTo>
                  <a:lnTo>
                    <a:pt x="60" y="659"/>
                  </a:lnTo>
                  <a:lnTo>
                    <a:pt x="56" y="645"/>
                  </a:lnTo>
                  <a:lnTo>
                    <a:pt x="56" y="635"/>
                  </a:lnTo>
                  <a:lnTo>
                    <a:pt x="62" y="631"/>
                  </a:lnTo>
                  <a:lnTo>
                    <a:pt x="60" y="599"/>
                  </a:lnTo>
                  <a:lnTo>
                    <a:pt x="52" y="587"/>
                  </a:lnTo>
                  <a:lnTo>
                    <a:pt x="36" y="577"/>
                  </a:lnTo>
                  <a:lnTo>
                    <a:pt x="18" y="577"/>
                  </a:lnTo>
                  <a:lnTo>
                    <a:pt x="18" y="561"/>
                  </a:lnTo>
                  <a:lnTo>
                    <a:pt x="24" y="537"/>
                  </a:lnTo>
                  <a:lnTo>
                    <a:pt x="38" y="527"/>
                  </a:lnTo>
                  <a:lnTo>
                    <a:pt x="64" y="505"/>
                  </a:lnTo>
                  <a:lnTo>
                    <a:pt x="48" y="450"/>
                  </a:lnTo>
                  <a:lnTo>
                    <a:pt x="38" y="434"/>
                  </a:lnTo>
                  <a:lnTo>
                    <a:pt x="28" y="416"/>
                  </a:lnTo>
                  <a:lnTo>
                    <a:pt x="0" y="358"/>
                  </a:lnTo>
                  <a:close/>
                </a:path>
              </a:pathLst>
            </a:custGeom>
            <a:solidFill>
              <a:schemeClr val="accent5">
                <a:lumMod val="20000"/>
                <a:lumOff val="80000"/>
              </a:schemeClr>
            </a:solidFill>
            <a:ln w="6350" cap="flat" cmpd="sng">
              <a:solidFill>
                <a:srgbClr val="FFFFFF"/>
              </a:solidFill>
              <a:prstDash val="solid"/>
              <a:round/>
              <a:headEnd type="none" w="med" len="med"/>
              <a:tailEnd type="none" w="med" len="med"/>
            </a:ln>
          </p:spPr>
          <p:txBody>
            <a:bodyPr/>
            <a:lstStyle/>
            <a:p>
              <a:endParaRPr lang="en-US" dirty="0"/>
            </a:p>
          </p:txBody>
        </p:sp>
        <p:sp>
          <p:nvSpPr>
            <p:cNvPr id="64" name="Freeform 345"/>
            <p:cNvSpPr>
              <a:spLocks/>
            </p:cNvSpPr>
            <p:nvPr/>
          </p:nvSpPr>
          <p:spPr bwMode="auto">
            <a:xfrm>
              <a:off x="9048750" y="2420938"/>
              <a:ext cx="107950" cy="57150"/>
            </a:xfrm>
            <a:custGeom>
              <a:avLst/>
              <a:gdLst>
                <a:gd name="T0" fmla="*/ 0 w 242"/>
                <a:gd name="T1" fmla="*/ 126 h 128"/>
                <a:gd name="T2" fmla="*/ 12 w 242"/>
                <a:gd name="T3" fmla="*/ 110 h 128"/>
                <a:gd name="T4" fmla="*/ 20 w 242"/>
                <a:gd name="T5" fmla="*/ 94 h 128"/>
                <a:gd name="T6" fmla="*/ 22 w 242"/>
                <a:gd name="T7" fmla="*/ 84 h 128"/>
                <a:gd name="T8" fmla="*/ 18 w 242"/>
                <a:gd name="T9" fmla="*/ 72 h 128"/>
                <a:gd name="T10" fmla="*/ 14 w 242"/>
                <a:gd name="T11" fmla="*/ 64 h 128"/>
                <a:gd name="T12" fmla="*/ 20 w 242"/>
                <a:gd name="T13" fmla="*/ 54 h 128"/>
                <a:gd name="T14" fmla="*/ 34 w 242"/>
                <a:gd name="T15" fmla="*/ 52 h 128"/>
                <a:gd name="T16" fmla="*/ 48 w 242"/>
                <a:gd name="T17" fmla="*/ 52 h 128"/>
                <a:gd name="T18" fmla="*/ 62 w 242"/>
                <a:gd name="T19" fmla="*/ 48 h 128"/>
                <a:gd name="T20" fmla="*/ 70 w 242"/>
                <a:gd name="T21" fmla="*/ 52 h 128"/>
                <a:gd name="T22" fmla="*/ 82 w 242"/>
                <a:gd name="T23" fmla="*/ 54 h 128"/>
                <a:gd name="T24" fmla="*/ 102 w 242"/>
                <a:gd name="T25" fmla="*/ 52 h 128"/>
                <a:gd name="T26" fmla="*/ 112 w 242"/>
                <a:gd name="T27" fmla="*/ 46 h 128"/>
                <a:gd name="T28" fmla="*/ 108 w 242"/>
                <a:gd name="T29" fmla="*/ 34 h 128"/>
                <a:gd name="T30" fmla="*/ 102 w 242"/>
                <a:gd name="T31" fmla="*/ 20 h 128"/>
                <a:gd name="T32" fmla="*/ 104 w 242"/>
                <a:gd name="T33" fmla="*/ 10 h 128"/>
                <a:gd name="T34" fmla="*/ 104 w 242"/>
                <a:gd name="T35" fmla="*/ 2 h 128"/>
                <a:gd name="T36" fmla="*/ 112 w 242"/>
                <a:gd name="T37" fmla="*/ 0 h 128"/>
                <a:gd name="T38" fmla="*/ 126 w 242"/>
                <a:gd name="T39" fmla="*/ 6 h 128"/>
                <a:gd name="T40" fmla="*/ 154 w 242"/>
                <a:gd name="T41" fmla="*/ 18 h 128"/>
                <a:gd name="T42" fmla="*/ 172 w 242"/>
                <a:gd name="T43" fmla="*/ 24 h 128"/>
                <a:gd name="T44" fmla="*/ 186 w 242"/>
                <a:gd name="T45" fmla="*/ 18 h 128"/>
                <a:gd name="T46" fmla="*/ 208 w 242"/>
                <a:gd name="T47" fmla="*/ 18 h 128"/>
                <a:gd name="T48" fmla="*/ 216 w 242"/>
                <a:gd name="T49" fmla="*/ 22 h 128"/>
                <a:gd name="T50" fmla="*/ 228 w 242"/>
                <a:gd name="T51" fmla="*/ 32 h 128"/>
                <a:gd name="T52" fmla="*/ 238 w 242"/>
                <a:gd name="T53" fmla="*/ 42 h 128"/>
                <a:gd name="T54" fmla="*/ 232 w 242"/>
                <a:gd name="T55" fmla="*/ 56 h 128"/>
                <a:gd name="T56" fmla="*/ 232 w 242"/>
                <a:gd name="T57" fmla="*/ 72 h 128"/>
                <a:gd name="T58" fmla="*/ 230 w 242"/>
                <a:gd name="T59" fmla="*/ 86 h 128"/>
                <a:gd name="T60" fmla="*/ 242 w 242"/>
                <a:gd name="T61" fmla="*/ 96 h 128"/>
                <a:gd name="T62" fmla="*/ 226 w 242"/>
                <a:gd name="T63" fmla="*/ 108 h 128"/>
                <a:gd name="T64" fmla="*/ 176 w 242"/>
                <a:gd name="T65" fmla="*/ 120 h 128"/>
                <a:gd name="T66" fmla="*/ 140 w 242"/>
                <a:gd name="T67" fmla="*/ 126 h 128"/>
                <a:gd name="T68" fmla="*/ 86 w 242"/>
                <a:gd name="T69" fmla="*/ 126 h 128"/>
                <a:gd name="T70" fmla="*/ 38 w 242"/>
                <a:gd name="T71" fmla="*/ 126 h 128"/>
                <a:gd name="T72" fmla="*/ 16 w 242"/>
                <a:gd name="T73" fmla="*/ 128 h 128"/>
                <a:gd name="T74" fmla="*/ 26 w 242"/>
                <a:gd name="T75" fmla="*/ 116 h 128"/>
                <a:gd name="T76" fmla="*/ 42 w 242"/>
                <a:gd name="T77" fmla="*/ 106 h 128"/>
                <a:gd name="T78" fmla="*/ 58 w 242"/>
                <a:gd name="T79" fmla="*/ 94 h 128"/>
                <a:gd name="T80" fmla="*/ 54 w 242"/>
                <a:gd name="T81" fmla="*/ 86 h 128"/>
                <a:gd name="T82" fmla="*/ 42 w 242"/>
                <a:gd name="T83" fmla="*/ 88 h 128"/>
                <a:gd name="T84" fmla="*/ 28 w 242"/>
                <a:gd name="T85" fmla="*/ 88 h 128"/>
                <a:gd name="T86" fmla="*/ 22 w 242"/>
                <a:gd name="T87" fmla="*/ 98 h 128"/>
                <a:gd name="T88" fmla="*/ 16 w 242"/>
                <a:gd name="T89" fmla="*/ 108 h 128"/>
                <a:gd name="T90" fmla="*/ 10 w 242"/>
                <a:gd name="T91" fmla="*/ 116 h 128"/>
                <a:gd name="T92" fmla="*/ 2 w 242"/>
                <a:gd name="T93" fmla="*/ 128 h 128"/>
                <a:gd name="T94" fmla="*/ 0 w 242"/>
                <a:gd name="T95" fmla="*/ 126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2"/>
                <a:gd name="T145" fmla="*/ 0 h 128"/>
                <a:gd name="T146" fmla="*/ 242 w 242"/>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2" h="128">
                  <a:moveTo>
                    <a:pt x="0" y="126"/>
                  </a:moveTo>
                  <a:lnTo>
                    <a:pt x="12" y="110"/>
                  </a:lnTo>
                  <a:lnTo>
                    <a:pt x="20" y="94"/>
                  </a:lnTo>
                  <a:lnTo>
                    <a:pt x="22" y="84"/>
                  </a:lnTo>
                  <a:lnTo>
                    <a:pt x="18" y="72"/>
                  </a:lnTo>
                  <a:lnTo>
                    <a:pt x="14" y="64"/>
                  </a:lnTo>
                  <a:lnTo>
                    <a:pt x="20" y="54"/>
                  </a:lnTo>
                  <a:lnTo>
                    <a:pt x="34" y="52"/>
                  </a:lnTo>
                  <a:lnTo>
                    <a:pt x="48" y="52"/>
                  </a:lnTo>
                  <a:lnTo>
                    <a:pt x="62" y="48"/>
                  </a:lnTo>
                  <a:lnTo>
                    <a:pt x="70" y="52"/>
                  </a:lnTo>
                  <a:lnTo>
                    <a:pt x="82" y="54"/>
                  </a:lnTo>
                  <a:lnTo>
                    <a:pt x="102" y="52"/>
                  </a:lnTo>
                  <a:lnTo>
                    <a:pt x="112" y="46"/>
                  </a:lnTo>
                  <a:lnTo>
                    <a:pt x="108" y="34"/>
                  </a:lnTo>
                  <a:lnTo>
                    <a:pt x="102" y="20"/>
                  </a:lnTo>
                  <a:lnTo>
                    <a:pt x="104" y="10"/>
                  </a:lnTo>
                  <a:lnTo>
                    <a:pt x="104" y="2"/>
                  </a:lnTo>
                  <a:lnTo>
                    <a:pt x="112" y="0"/>
                  </a:lnTo>
                  <a:lnTo>
                    <a:pt x="126" y="6"/>
                  </a:lnTo>
                  <a:lnTo>
                    <a:pt x="154" y="18"/>
                  </a:lnTo>
                  <a:lnTo>
                    <a:pt x="172" y="24"/>
                  </a:lnTo>
                  <a:lnTo>
                    <a:pt x="186" y="18"/>
                  </a:lnTo>
                  <a:lnTo>
                    <a:pt x="208" y="18"/>
                  </a:lnTo>
                  <a:lnTo>
                    <a:pt x="216" y="22"/>
                  </a:lnTo>
                  <a:lnTo>
                    <a:pt x="228" y="32"/>
                  </a:lnTo>
                  <a:lnTo>
                    <a:pt x="238" y="42"/>
                  </a:lnTo>
                  <a:lnTo>
                    <a:pt x="232" y="56"/>
                  </a:lnTo>
                  <a:lnTo>
                    <a:pt x="232" y="72"/>
                  </a:lnTo>
                  <a:lnTo>
                    <a:pt x="230" y="86"/>
                  </a:lnTo>
                  <a:lnTo>
                    <a:pt x="242" y="96"/>
                  </a:lnTo>
                  <a:lnTo>
                    <a:pt x="226" y="108"/>
                  </a:lnTo>
                  <a:lnTo>
                    <a:pt x="176" y="120"/>
                  </a:lnTo>
                  <a:lnTo>
                    <a:pt x="140" y="126"/>
                  </a:lnTo>
                  <a:lnTo>
                    <a:pt x="86" y="126"/>
                  </a:lnTo>
                  <a:lnTo>
                    <a:pt x="38" y="126"/>
                  </a:lnTo>
                  <a:lnTo>
                    <a:pt x="16" y="128"/>
                  </a:lnTo>
                  <a:lnTo>
                    <a:pt x="26" y="116"/>
                  </a:lnTo>
                  <a:lnTo>
                    <a:pt x="42" y="106"/>
                  </a:lnTo>
                  <a:lnTo>
                    <a:pt x="58" y="94"/>
                  </a:lnTo>
                  <a:lnTo>
                    <a:pt x="54" y="86"/>
                  </a:lnTo>
                  <a:lnTo>
                    <a:pt x="42" y="88"/>
                  </a:lnTo>
                  <a:lnTo>
                    <a:pt x="28" y="88"/>
                  </a:lnTo>
                  <a:lnTo>
                    <a:pt x="22" y="98"/>
                  </a:lnTo>
                  <a:lnTo>
                    <a:pt x="16" y="108"/>
                  </a:lnTo>
                  <a:lnTo>
                    <a:pt x="10" y="116"/>
                  </a:lnTo>
                  <a:lnTo>
                    <a:pt x="2" y="128"/>
                  </a:lnTo>
                  <a:lnTo>
                    <a:pt x="0" y="12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65" name="Freeform 347"/>
            <p:cNvSpPr>
              <a:spLocks/>
            </p:cNvSpPr>
            <p:nvPr/>
          </p:nvSpPr>
          <p:spPr bwMode="auto">
            <a:xfrm>
              <a:off x="9186863" y="3152775"/>
              <a:ext cx="266700" cy="339725"/>
            </a:xfrm>
            <a:custGeom>
              <a:avLst/>
              <a:gdLst>
                <a:gd name="T0" fmla="*/ 376 w 596"/>
                <a:gd name="T1" fmla="*/ 66 h 762"/>
                <a:gd name="T2" fmla="*/ 530 w 596"/>
                <a:gd name="T3" fmla="*/ 60 h 762"/>
                <a:gd name="T4" fmla="*/ 596 w 596"/>
                <a:gd name="T5" fmla="*/ 36 h 762"/>
                <a:gd name="T6" fmla="*/ 528 w 596"/>
                <a:gd name="T7" fmla="*/ 122 h 762"/>
                <a:gd name="T8" fmla="*/ 414 w 596"/>
                <a:gd name="T9" fmla="*/ 144 h 762"/>
                <a:gd name="T10" fmla="*/ 334 w 596"/>
                <a:gd name="T11" fmla="*/ 174 h 762"/>
                <a:gd name="T12" fmla="*/ 388 w 596"/>
                <a:gd name="T13" fmla="*/ 224 h 762"/>
                <a:gd name="T14" fmla="*/ 368 w 596"/>
                <a:gd name="T15" fmla="*/ 230 h 762"/>
                <a:gd name="T16" fmla="*/ 370 w 596"/>
                <a:gd name="T17" fmla="*/ 254 h 762"/>
                <a:gd name="T18" fmla="*/ 336 w 596"/>
                <a:gd name="T19" fmla="*/ 250 h 762"/>
                <a:gd name="T20" fmla="*/ 332 w 596"/>
                <a:gd name="T21" fmla="*/ 280 h 762"/>
                <a:gd name="T22" fmla="*/ 304 w 596"/>
                <a:gd name="T23" fmla="*/ 266 h 762"/>
                <a:gd name="T24" fmla="*/ 256 w 596"/>
                <a:gd name="T25" fmla="*/ 206 h 762"/>
                <a:gd name="T26" fmla="*/ 276 w 596"/>
                <a:gd name="T27" fmla="*/ 328 h 762"/>
                <a:gd name="T28" fmla="*/ 318 w 596"/>
                <a:gd name="T29" fmla="*/ 394 h 762"/>
                <a:gd name="T30" fmla="*/ 324 w 596"/>
                <a:gd name="T31" fmla="*/ 404 h 762"/>
                <a:gd name="T32" fmla="*/ 422 w 596"/>
                <a:gd name="T33" fmla="*/ 440 h 762"/>
                <a:gd name="T34" fmla="*/ 480 w 596"/>
                <a:gd name="T35" fmla="*/ 500 h 762"/>
                <a:gd name="T36" fmla="*/ 456 w 596"/>
                <a:gd name="T37" fmla="*/ 510 h 762"/>
                <a:gd name="T38" fmla="*/ 392 w 596"/>
                <a:gd name="T39" fmla="*/ 482 h 762"/>
                <a:gd name="T40" fmla="*/ 332 w 596"/>
                <a:gd name="T41" fmla="*/ 436 h 762"/>
                <a:gd name="T42" fmla="*/ 292 w 596"/>
                <a:gd name="T43" fmla="*/ 442 h 762"/>
                <a:gd name="T44" fmla="*/ 278 w 596"/>
                <a:gd name="T45" fmla="*/ 444 h 762"/>
                <a:gd name="T46" fmla="*/ 338 w 596"/>
                <a:gd name="T47" fmla="*/ 456 h 762"/>
                <a:gd name="T48" fmla="*/ 376 w 596"/>
                <a:gd name="T49" fmla="*/ 482 h 762"/>
                <a:gd name="T50" fmla="*/ 426 w 596"/>
                <a:gd name="T51" fmla="*/ 514 h 762"/>
                <a:gd name="T52" fmla="*/ 440 w 596"/>
                <a:gd name="T53" fmla="*/ 572 h 762"/>
                <a:gd name="T54" fmla="*/ 384 w 596"/>
                <a:gd name="T55" fmla="*/ 542 h 762"/>
                <a:gd name="T56" fmla="*/ 366 w 596"/>
                <a:gd name="T57" fmla="*/ 540 h 762"/>
                <a:gd name="T58" fmla="*/ 330 w 596"/>
                <a:gd name="T59" fmla="*/ 566 h 762"/>
                <a:gd name="T60" fmla="*/ 366 w 596"/>
                <a:gd name="T61" fmla="*/ 600 h 762"/>
                <a:gd name="T62" fmla="*/ 386 w 596"/>
                <a:gd name="T63" fmla="*/ 598 h 762"/>
                <a:gd name="T64" fmla="*/ 360 w 596"/>
                <a:gd name="T65" fmla="*/ 632 h 762"/>
                <a:gd name="T66" fmla="*/ 322 w 596"/>
                <a:gd name="T67" fmla="*/ 610 h 762"/>
                <a:gd name="T68" fmla="*/ 346 w 596"/>
                <a:gd name="T69" fmla="*/ 670 h 762"/>
                <a:gd name="T70" fmla="*/ 362 w 596"/>
                <a:gd name="T71" fmla="*/ 726 h 762"/>
                <a:gd name="T72" fmla="*/ 362 w 596"/>
                <a:gd name="T73" fmla="*/ 740 h 762"/>
                <a:gd name="T74" fmla="*/ 334 w 596"/>
                <a:gd name="T75" fmla="*/ 710 h 762"/>
                <a:gd name="T76" fmla="*/ 308 w 596"/>
                <a:gd name="T77" fmla="*/ 752 h 762"/>
                <a:gd name="T78" fmla="*/ 292 w 596"/>
                <a:gd name="T79" fmla="*/ 736 h 762"/>
                <a:gd name="T80" fmla="*/ 260 w 596"/>
                <a:gd name="T81" fmla="*/ 702 h 762"/>
                <a:gd name="T82" fmla="*/ 240 w 596"/>
                <a:gd name="T83" fmla="*/ 716 h 762"/>
                <a:gd name="T84" fmla="*/ 216 w 596"/>
                <a:gd name="T85" fmla="*/ 722 h 762"/>
                <a:gd name="T86" fmla="*/ 206 w 596"/>
                <a:gd name="T87" fmla="*/ 660 h 762"/>
                <a:gd name="T88" fmla="*/ 138 w 596"/>
                <a:gd name="T89" fmla="*/ 600 h 762"/>
                <a:gd name="T90" fmla="*/ 170 w 596"/>
                <a:gd name="T91" fmla="*/ 552 h 762"/>
                <a:gd name="T92" fmla="*/ 240 w 596"/>
                <a:gd name="T93" fmla="*/ 538 h 762"/>
                <a:gd name="T94" fmla="*/ 320 w 596"/>
                <a:gd name="T95" fmla="*/ 550 h 762"/>
                <a:gd name="T96" fmla="*/ 330 w 596"/>
                <a:gd name="T97" fmla="*/ 518 h 762"/>
                <a:gd name="T98" fmla="*/ 272 w 596"/>
                <a:gd name="T99" fmla="*/ 510 h 762"/>
                <a:gd name="T100" fmla="*/ 206 w 596"/>
                <a:gd name="T101" fmla="*/ 514 h 762"/>
                <a:gd name="T102" fmla="*/ 146 w 596"/>
                <a:gd name="T103" fmla="*/ 520 h 762"/>
                <a:gd name="T104" fmla="*/ 108 w 596"/>
                <a:gd name="T105" fmla="*/ 502 h 762"/>
                <a:gd name="T106" fmla="*/ 72 w 596"/>
                <a:gd name="T107" fmla="*/ 506 h 762"/>
                <a:gd name="T108" fmla="*/ 80 w 596"/>
                <a:gd name="T109" fmla="*/ 460 h 762"/>
                <a:gd name="T110" fmla="*/ 96 w 596"/>
                <a:gd name="T111" fmla="*/ 450 h 762"/>
                <a:gd name="T112" fmla="*/ 44 w 596"/>
                <a:gd name="T113" fmla="*/ 434 h 762"/>
                <a:gd name="T114" fmla="*/ 14 w 596"/>
                <a:gd name="T115" fmla="*/ 358 h 762"/>
                <a:gd name="T116" fmla="*/ 44 w 596"/>
                <a:gd name="T117" fmla="*/ 288 h 762"/>
                <a:gd name="T118" fmla="*/ 102 w 596"/>
                <a:gd name="T119" fmla="*/ 196 h 762"/>
                <a:gd name="T120" fmla="*/ 226 w 596"/>
                <a:gd name="T121" fmla="*/ 140 h 7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6"/>
                <a:gd name="T184" fmla="*/ 0 h 762"/>
                <a:gd name="T185" fmla="*/ 596 w 596"/>
                <a:gd name="T186" fmla="*/ 762 h 7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6" h="762">
                  <a:moveTo>
                    <a:pt x="240" y="116"/>
                  </a:moveTo>
                  <a:lnTo>
                    <a:pt x="264" y="114"/>
                  </a:lnTo>
                  <a:lnTo>
                    <a:pt x="274" y="104"/>
                  </a:lnTo>
                  <a:lnTo>
                    <a:pt x="306" y="100"/>
                  </a:lnTo>
                  <a:lnTo>
                    <a:pt x="342" y="80"/>
                  </a:lnTo>
                  <a:lnTo>
                    <a:pt x="356" y="64"/>
                  </a:lnTo>
                  <a:lnTo>
                    <a:pt x="376" y="66"/>
                  </a:lnTo>
                  <a:lnTo>
                    <a:pt x="384" y="58"/>
                  </a:lnTo>
                  <a:lnTo>
                    <a:pt x="420" y="82"/>
                  </a:lnTo>
                  <a:lnTo>
                    <a:pt x="422" y="72"/>
                  </a:lnTo>
                  <a:lnTo>
                    <a:pt x="448" y="72"/>
                  </a:lnTo>
                  <a:lnTo>
                    <a:pt x="468" y="86"/>
                  </a:lnTo>
                  <a:lnTo>
                    <a:pt x="500" y="66"/>
                  </a:lnTo>
                  <a:lnTo>
                    <a:pt x="530" y="60"/>
                  </a:lnTo>
                  <a:lnTo>
                    <a:pt x="552" y="46"/>
                  </a:lnTo>
                  <a:lnTo>
                    <a:pt x="548" y="26"/>
                  </a:lnTo>
                  <a:lnTo>
                    <a:pt x="530" y="10"/>
                  </a:lnTo>
                  <a:lnTo>
                    <a:pt x="540" y="0"/>
                  </a:lnTo>
                  <a:lnTo>
                    <a:pt x="556" y="4"/>
                  </a:lnTo>
                  <a:lnTo>
                    <a:pt x="580" y="6"/>
                  </a:lnTo>
                  <a:lnTo>
                    <a:pt x="596" y="36"/>
                  </a:lnTo>
                  <a:lnTo>
                    <a:pt x="572" y="62"/>
                  </a:lnTo>
                  <a:lnTo>
                    <a:pt x="572" y="80"/>
                  </a:lnTo>
                  <a:lnTo>
                    <a:pt x="580" y="100"/>
                  </a:lnTo>
                  <a:lnTo>
                    <a:pt x="568" y="114"/>
                  </a:lnTo>
                  <a:lnTo>
                    <a:pt x="558" y="136"/>
                  </a:lnTo>
                  <a:lnTo>
                    <a:pt x="552" y="122"/>
                  </a:lnTo>
                  <a:lnTo>
                    <a:pt x="528" y="122"/>
                  </a:lnTo>
                  <a:lnTo>
                    <a:pt x="526" y="128"/>
                  </a:lnTo>
                  <a:lnTo>
                    <a:pt x="488" y="128"/>
                  </a:lnTo>
                  <a:lnTo>
                    <a:pt x="484" y="124"/>
                  </a:lnTo>
                  <a:lnTo>
                    <a:pt x="468" y="126"/>
                  </a:lnTo>
                  <a:lnTo>
                    <a:pt x="458" y="118"/>
                  </a:lnTo>
                  <a:lnTo>
                    <a:pt x="430" y="144"/>
                  </a:lnTo>
                  <a:lnTo>
                    <a:pt x="414" y="144"/>
                  </a:lnTo>
                  <a:lnTo>
                    <a:pt x="396" y="138"/>
                  </a:lnTo>
                  <a:lnTo>
                    <a:pt x="388" y="150"/>
                  </a:lnTo>
                  <a:lnTo>
                    <a:pt x="376" y="170"/>
                  </a:lnTo>
                  <a:lnTo>
                    <a:pt x="364" y="174"/>
                  </a:lnTo>
                  <a:lnTo>
                    <a:pt x="352" y="176"/>
                  </a:lnTo>
                  <a:lnTo>
                    <a:pt x="344" y="168"/>
                  </a:lnTo>
                  <a:lnTo>
                    <a:pt x="334" y="174"/>
                  </a:lnTo>
                  <a:lnTo>
                    <a:pt x="330" y="184"/>
                  </a:lnTo>
                  <a:lnTo>
                    <a:pt x="338" y="192"/>
                  </a:lnTo>
                  <a:lnTo>
                    <a:pt x="346" y="200"/>
                  </a:lnTo>
                  <a:lnTo>
                    <a:pt x="348" y="212"/>
                  </a:lnTo>
                  <a:lnTo>
                    <a:pt x="360" y="220"/>
                  </a:lnTo>
                  <a:lnTo>
                    <a:pt x="374" y="220"/>
                  </a:lnTo>
                  <a:lnTo>
                    <a:pt x="388" y="224"/>
                  </a:lnTo>
                  <a:lnTo>
                    <a:pt x="400" y="230"/>
                  </a:lnTo>
                  <a:lnTo>
                    <a:pt x="408" y="238"/>
                  </a:lnTo>
                  <a:lnTo>
                    <a:pt x="410" y="244"/>
                  </a:lnTo>
                  <a:lnTo>
                    <a:pt x="406" y="250"/>
                  </a:lnTo>
                  <a:lnTo>
                    <a:pt x="394" y="240"/>
                  </a:lnTo>
                  <a:lnTo>
                    <a:pt x="384" y="230"/>
                  </a:lnTo>
                  <a:lnTo>
                    <a:pt x="368" y="230"/>
                  </a:lnTo>
                  <a:lnTo>
                    <a:pt x="360" y="226"/>
                  </a:lnTo>
                  <a:lnTo>
                    <a:pt x="352" y="224"/>
                  </a:lnTo>
                  <a:lnTo>
                    <a:pt x="346" y="228"/>
                  </a:lnTo>
                  <a:lnTo>
                    <a:pt x="340" y="238"/>
                  </a:lnTo>
                  <a:lnTo>
                    <a:pt x="344" y="244"/>
                  </a:lnTo>
                  <a:lnTo>
                    <a:pt x="356" y="250"/>
                  </a:lnTo>
                  <a:lnTo>
                    <a:pt x="370" y="254"/>
                  </a:lnTo>
                  <a:lnTo>
                    <a:pt x="376" y="264"/>
                  </a:lnTo>
                  <a:lnTo>
                    <a:pt x="378" y="272"/>
                  </a:lnTo>
                  <a:lnTo>
                    <a:pt x="372" y="278"/>
                  </a:lnTo>
                  <a:lnTo>
                    <a:pt x="356" y="274"/>
                  </a:lnTo>
                  <a:lnTo>
                    <a:pt x="354" y="266"/>
                  </a:lnTo>
                  <a:lnTo>
                    <a:pt x="346" y="256"/>
                  </a:lnTo>
                  <a:lnTo>
                    <a:pt x="336" y="250"/>
                  </a:lnTo>
                  <a:lnTo>
                    <a:pt x="324" y="246"/>
                  </a:lnTo>
                  <a:lnTo>
                    <a:pt x="310" y="246"/>
                  </a:lnTo>
                  <a:lnTo>
                    <a:pt x="306" y="256"/>
                  </a:lnTo>
                  <a:lnTo>
                    <a:pt x="310" y="262"/>
                  </a:lnTo>
                  <a:lnTo>
                    <a:pt x="322" y="270"/>
                  </a:lnTo>
                  <a:lnTo>
                    <a:pt x="330" y="278"/>
                  </a:lnTo>
                  <a:lnTo>
                    <a:pt x="332" y="280"/>
                  </a:lnTo>
                  <a:lnTo>
                    <a:pt x="346" y="280"/>
                  </a:lnTo>
                  <a:lnTo>
                    <a:pt x="344" y="288"/>
                  </a:lnTo>
                  <a:lnTo>
                    <a:pt x="332" y="286"/>
                  </a:lnTo>
                  <a:lnTo>
                    <a:pt x="326" y="284"/>
                  </a:lnTo>
                  <a:lnTo>
                    <a:pt x="316" y="284"/>
                  </a:lnTo>
                  <a:lnTo>
                    <a:pt x="308" y="276"/>
                  </a:lnTo>
                  <a:lnTo>
                    <a:pt x="304" y="266"/>
                  </a:lnTo>
                  <a:lnTo>
                    <a:pt x="302" y="256"/>
                  </a:lnTo>
                  <a:lnTo>
                    <a:pt x="292" y="252"/>
                  </a:lnTo>
                  <a:lnTo>
                    <a:pt x="276" y="248"/>
                  </a:lnTo>
                  <a:lnTo>
                    <a:pt x="264" y="240"/>
                  </a:lnTo>
                  <a:lnTo>
                    <a:pt x="250" y="232"/>
                  </a:lnTo>
                  <a:lnTo>
                    <a:pt x="258" y="220"/>
                  </a:lnTo>
                  <a:lnTo>
                    <a:pt x="256" y="206"/>
                  </a:lnTo>
                  <a:lnTo>
                    <a:pt x="242" y="220"/>
                  </a:lnTo>
                  <a:lnTo>
                    <a:pt x="226" y="236"/>
                  </a:lnTo>
                  <a:lnTo>
                    <a:pt x="234" y="252"/>
                  </a:lnTo>
                  <a:lnTo>
                    <a:pt x="228" y="270"/>
                  </a:lnTo>
                  <a:lnTo>
                    <a:pt x="236" y="296"/>
                  </a:lnTo>
                  <a:lnTo>
                    <a:pt x="254" y="308"/>
                  </a:lnTo>
                  <a:lnTo>
                    <a:pt x="276" y="328"/>
                  </a:lnTo>
                  <a:lnTo>
                    <a:pt x="276" y="340"/>
                  </a:lnTo>
                  <a:lnTo>
                    <a:pt x="300" y="350"/>
                  </a:lnTo>
                  <a:lnTo>
                    <a:pt x="310" y="360"/>
                  </a:lnTo>
                  <a:lnTo>
                    <a:pt x="326" y="376"/>
                  </a:lnTo>
                  <a:lnTo>
                    <a:pt x="332" y="384"/>
                  </a:lnTo>
                  <a:lnTo>
                    <a:pt x="328" y="394"/>
                  </a:lnTo>
                  <a:lnTo>
                    <a:pt x="318" y="394"/>
                  </a:lnTo>
                  <a:lnTo>
                    <a:pt x="314" y="384"/>
                  </a:lnTo>
                  <a:lnTo>
                    <a:pt x="306" y="376"/>
                  </a:lnTo>
                  <a:lnTo>
                    <a:pt x="292" y="372"/>
                  </a:lnTo>
                  <a:lnTo>
                    <a:pt x="284" y="374"/>
                  </a:lnTo>
                  <a:lnTo>
                    <a:pt x="290" y="386"/>
                  </a:lnTo>
                  <a:lnTo>
                    <a:pt x="306" y="402"/>
                  </a:lnTo>
                  <a:lnTo>
                    <a:pt x="324" y="404"/>
                  </a:lnTo>
                  <a:lnTo>
                    <a:pt x="336" y="410"/>
                  </a:lnTo>
                  <a:lnTo>
                    <a:pt x="350" y="422"/>
                  </a:lnTo>
                  <a:lnTo>
                    <a:pt x="368" y="436"/>
                  </a:lnTo>
                  <a:lnTo>
                    <a:pt x="380" y="434"/>
                  </a:lnTo>
                  <a:lnTo>
                    <a:pt x="392" y="440"/>
                  </a:lnTo>
                  <a:lnTo>
                    <a:pt x="412" y="438"/>
                  </a:lnTo>
                  <a:lnTo>
                    <a:pt x="422" y="440"/>
                  </a:lnTo>
                  <a:lnTo>
                    <a:pt x="428" y="450"/>
                  </a:lnTo>
                  <a:lnTo>
                    <a:pt x="434" y="454"/>
                  </a:lnTo>
                  <a:lnTo>
                    <a:pt x="436" y="472"/>
                  </a:lnTo>
                  <a:lnTo>
                    <a:pt x="446" y="484"/>
                  </a:lnTo>
                  <a:lnTo>
                    <a:pt x="454" y="496"/>
                  </a:lnTo>
                  <a:lnTo>
                    <a:pt x="464" y="498"/>
                  </a:lnTo>
                  <a:lnTo>
                    <a:pt x="480" y="500"/>
                  </a:lnTo>
                  <a:lnTo>
                    <a:pt x="486" y="504"/>
                  </a:lnTo>
                  <a:lnTo>
                    <a:pt x="486" y="516"/>
                  </a:lnTo>
                  <a:lnTo>
                    <a:pt x="480" y="522"/>
                  </a:lnTo>
                  <a:lnTo>
                    <a:pt x="472" y="518"/>
                  </a:lnTo>
                  <a:lnTo>
                    <a:pt x="466" y="522"/>
                  </a:lnTo>
                  <a:lnTo>
                    <a:pt x="458" y="516"/>
                  </a:lnTo>
                  <a:lnTo>
                    <a:pt x="456" y="510"/>
                  </a:lnTo>
                  <a:lnTo>
                    <a:pt x="444" y="508"/>
                  </a:lnTo>
                  <a:lnTo>
                    <a:pt x="442" y="500"/>
                  </a:lnTo>
                  <a:lnTo>
                    <a:pt x="436" y="492"/>
                  </a:lnTo>
                  <a:lnTo>
                    <a:pt x="426" y="482"/>
                  </a:lnTo>
                  <a:lnTo>
                    <a:pt x="418" y="476"/>
                  </a:lnTo>
                  <a:lnTo>
                    <a:pt x="408" y="480"/>
                  </a:lnTo>
                  <a:lnTo>
                    <a:pt x="392" y="482"/>
                  </a:lnTo>
                  <a:lnTo>
                    <a:pt x="380" y="480"/>
                  </a:lnTo>
                  <a:lnTo>
                    <a:pt x="378" y="476"/>
                  </a:lnTo>
                  <a:lnTo>
                    <a:pt x="374" y="468"/>
                  </a:lnTo>
                  <a:lnTo>
                    <a:pt x="372" y="462"/>
                  </a:lnTo>
                  <a:lnTo>
                    <a:pt x="364" y="460"/>
                  </a:lnTo>
                  <a:lnTo>
                    <a:pt x="348" y="446"/>
                  </a:lnTo>
                  <a:lnTo>
                    <a:pt x="332" y="436"/>
                  </a:lnTo>
                  <a:lnTo>
                    <a:pt x="322" y="434"/>
                  </a:lnTo>
                  <a:lnTo>
                    <a:pt x="312" y="434"/>
                  </a:lnTo>
                  <a:lnTo>
                    <a:pt x="312" y="428"/>
                  </a:lnTo>
                  <a:lnTo>
                    <a:pt x="304" y="426"/>
                  </a:lnTo>
                  <a:lnTo>
                    <a:pt x="302" y="432"/>
                  </a:lnTo>
                  <a:lnTo>
                    <a:pt x="302" y="440"/>
                  </a:lnTo>
                  <a:lnTo>
                    <a:pt x="292" y="442"/>
                  </a:lnTo>
                  <a:lnTo>
                    <a:pt x="290" y="434"/>
                  </a:lnTo>
                  <a:lnTo>
                    <a:pt x="284" y="430"/>
                  </a:lnTo>
                  <a:lnTo>
                    <a:pt x="284" y="438"/>
                  </a:lnTo>
                  <a:lnTo>
                    <a:pt x="274" y="436"/>
                  </a:lnTo>
                  <a:lnTo>
                    <a:pt x="260" y="438"/>
                  </a:lnTo>
                  <a:lnTo>
                    <a:pt x="264" y="444"/>
                  </a:lnTo>
                  <a:lnTo>
                    <a:pt x="278" y="444"/>
                  </a:lnTo>
                  <a:lnTo>
                    <a:pt x="284" y="448"/>
                  </a:lnTo>
                  <a:lnTo>
                    <a:pt x="308" y="448"/>
                  </a:lnTo>
                  <a:lnTo>
                    <a:pt x="314" y="454"/>
                  </a:lnTo>
                  <a:lnTo>
                    <a:pt x="320" y="460"/>
                  </a:lnTo>
                  <a:lnTo>
                    <a:pt x="326" y="458"/>
                  </a:lnTo>
                  <a:lnTo>
                    <a:pt x="330" y="454"/>
                  </a:lnTo>
                  <a:lnTo>
                    <a:pt x="338" y="456"/>
                  </a:lnTo>
                  <a:lnTo>
                    <a:pt x="342" y="460"/>
                  </a:lnTo>
                  <a:lnTo>
                    <a:pt x="344" y="470"/>
                  </a:lnTo>
                  <a:lnTo>
                    <a:pt x="350" y="472"/>
                  </a:lnTo>
                  <a:lnTo>
                    <a:pt x="358" y="470"/>
                  </a:lnTo>
                  <a:lnTo>
                    <a:pt x="370" y="472"/>
                  </a:lnTo>
                  <a:lnTo>
                    <a:pt x="372" y="476"/>
                  </a:lnTo>
                  <a:lnTo>
                    <a:pt x="376" y="482"/>
                  </a:lnTo>
                  <a:lnTo>
                    <a:pt x="382" y="486"/>
                  </a:lnTo>
                  <a:lnTo>
                    <a:pt x="394" y="488"/>
                  </a:lnTo>
                  <a:lnTo>
                    <a:pt x="408" y="492"/>
                  </a:lnTo>
                  <a:lnTo>
                    <a:pt x="418" y="494"/>
                  </a:lnTo>
                  <a:lnTo>
                    <a:pt x="428" y="500"/>
                  </a:lnTo>
                  <a:lnTo>
                    <a:pt x="428" y="506"/>
                  </a:lnTo>
                  <a:lnTo>
                    <a:pt x="426" y="514"/>
                  </a:lnTo>
                  <a:lnTo>
                    <a:pt x="430" y="526"/>
                  </a:lnTo>
                  <a:lnTo>
                    <a:pt x="430" y="538"/>
                  </a:lnTo>
                  <a:lnTo>
                    <a:pt x="440" y="544"/>
                  </a:lnTo>
                  <a:lnTo>
                    <a:pt x="442" y="554"/>
                  </a:lnTo>
                  <a:lnTo>
                    <a:pt x="446" y="562"/>
                  </a:lnTo>
                  <a:lnTo>
                    <a:pt x="440" y="564"/>
                  </a:lnTo>
                  <a:lnTo>
                    <a:pt x="440" y="572"/>
                  </a:lnTo>
                  <a:lnTo>
                    <a:pt x="430" y="568"/>
                  </a:lnTo>
                  <a:lnTo>
                    <a:pt x="422" y="558"/>
                  </a:lnTo>
                  <a:lnTo>
                    <a:pt x="412" y="556"/>
                  </a:lnTo>
                  <a:lnTo>
                    <a:pt x="406" y="550"/>
                  </a:lnTo>
                  <a:lnTo>
                    <a:pt x="402" y="542"/>
                  </a:lnTo>
                  <a:lnTo>
                    <a:pt x="392" y="540"/>
                  </a:lnTo>
                  <a:lnTo>
                    <a:pt x="384" y="542"/>
                  </a:lnTo>
                  <a:lnTo>
                    <a:pt x="380" y="546"/>
                  </a:lnTo>
                  <a:lnTo>
                    <a:pt x="376" y="552"/>
                  </a:lnTo>
                  <a:lnTo>
                    <a:pt x="368" y="550"/>
                  </a:lnTo>
                  <a:lnTo>
                    <a:pt x="368" y="544"/>
                  </a:lnTo>
                  <a:lnTo>
                    <a:pt x="372" y="538"/>
                  </a:lnTo>
                  <a:lnTo>
                    <a:pt x="370" y="536"/>
                  </a:lnTo>
                  <a:lnTo>
                    <a:pt x="366" y="540"/>
                  </a:lnTo>
                  <a:lnTo>
                    <a:pt x="362" y="544"/>
                  </a:lnTo>
                  <a:lnTo>
                    <a:pt x="354" y="544"/>
                  </a:lnTo>
                  <a:lnTo>
                    <a:pt x="346" y="548"/>
                  </a:lnTo>
                  <a:lnTo>
                    <a:pt x="342" y="554"/>
                  </a:lnTo>
                  <a:lnTo>
                    <a:pt x="334" y="556"/>
                  </a:lnTo>
                  <a:lnTo>
                    <a:pt x="328" y="560"/>
                  </a:lnTo>
                  <a:lnTo>
                    <a:pt x="330" y="566"/>
                  </a:lnTo>
                  <a:lnTo>
                    <a:pt x="338" y="568"/>
                  </a:lnTo>
                  <a:lnTo>
                    <a:pt x="346" y="570"/>
                  </a:lnTo>
                  <a:lnTo>
                    <a:pt x="346" y="574"/>
                  </a:lnTo>
                  <a:lnTo>
                    <a:pt x="348" y="586"/>
                  </a:lnTo>
                  <a:lnTo>
                    <a:pt x="352" y="592"/>
                  </a:lnTo>
                  <a:lnTo>
                    <a:pt x="356" y="596"/>
                  </a:lnTo>
                  <a:lnTo>
                    <a:pt x="366" y="600"/>
                  </a:lnTo>
                  <a:lnTo>
                    <a:pt x="372" y="598"/>
                  </a:lnTo>
                  <a:lnTo>
                    <a:pt x="370" y="592"/>
                  </a:lnTo>
                  <a:lnTo>
                    <a:pt x="370" y="586"/>
                  </a:lnTo>
                  <a:lnTo>
                    <a:pt x="376" y="584"/>
                  </a:lnTo>
                  <a:lnTo>
                    <a:pt x="376" y="592"/>
                  </a:lnTo>
                  <a:lnTo>
                    <a:pt x="378" y="596"/>
                  </a:lnTo>
                  <a:lnTo>
                    <a:pt x="386" y="598"/>
                  </a:lnTo>
                  <a:lnTo>
                    <a:pt x="388" y="604"/>
                  </a:lnTo>
                  <a:lnTo>
                    <a:pt x="392" y="612"/>
                  </a:lnTo>
                  <a:lnTo>
                    <a:pt x="386" y="616"/>
                  </a:lnTo>
                  <a:lnTo>
                    <a:pt x="376" y="616"/>
                  </a:lnTo>
                  <a:lnTo>
                    <a:pt x="366" y="622"/>
                  </a:lnTo>
                  <a:lnTo>
                    <a:pt x="364" y="628"/>
                  </a:lnTo>
                  <a:lnTo>
                    <a:pt x="360" y="632"/>
                  </a:lnTo>
                  <a:lnTo>
                    <a:pt x="358" y="640"/>
                  </a:lnTo>
                  <a:lnTo>
                    <a:pt x="352" y="634"/>
                  </a:lnTo>
                  <a:lnTo>
                    <a:pt x="350" y="626"/>
                  </a:lnTo>
                  <a:lnTo>
                    <a:pt x="352" y="618"/>
                  </a:lnTo>
                  <a:lnTo>
                    <a:pt x="344" y="614"/>
                  </a:lnTo>
                  <a:lnTo>
                    <a:pt x="334" y="610"/>
                  </a:lnTo>
                  <a:lnTo>
                    <a:pt x="322" y="610"/>
                  </a:lnTo>
                  <a:lnTo>
                    <a:pt x="312" y="606"/>
                  </a:lnTo>
                  <a:lnTo>
                    <a:pt x="310" y="610"/>
                  </a:lnTo>
                  <a:lnTo>
                    <a:pt x="310" y="624"/>
                  </a:lnTo>
                  <a:lnTo>
                    <a:pt x="322" y="636"/>
                  </a:lnTo>
                  <a:lnTo>
                    <a:pt x="332" y="650"/>
                  </a:lnTo>
                  <a:lnTo>
                    <a:pt x="338" y="662"/>
                  </a:lnTo>
                  <a:lnTo>
                    <a:pt x="346" y="670"/>
                  </a:lnTo>
                  <a:lnTo>
                    <a:pt x="352" y="684"/>
                  </a:lnTo>
                  <a:lnTo>
                    <a:pt x="356" y="694"/>
                  </a:lnTo>
                  <a:lnTo>
                    <a:pt x="362" y="700"/>
                  </a:lnTo>
                  <a:lnTo>
                    <a:pt x="362" y="706"/>
                  </a:lnTo>
                  <a:lnTo>
                    <a:pt x="358" y="712"/>
                  </a:lnTo>
                  <a:lnTo>
                    <a:pt x="358" y="720"/>
                  </a:lnTo>
                  <a:lnTo>
                    <a:pt x="362" y="726"/>
                  </a:lnTo>
                  <a:lnTo>
                    <a:pt x="368" y="732"/>
                  </a:lnTo>
                  <a:lnTo>
                    <a:pt x="374" y="736"/>
                  </a:lnTo>
                  <a:lnTo>
                    <a:pt x="378" y="740"/>
                  </a:lnTo>
                  <a:lnTo>
                    <a:pt x="380" y="746"/>
                  </a:lnTo>
                  <a:lnTo>
                    <a:pt x="372" y="750"/>
                  </a:lnTo>
                  <a:lnTo>
                    <a:pt x="366" y="744"/>
                  </a:lnTo>
                  <a:lnTo>
                    <a:pt x="362" y="740"/>
                  </a:lnTo>
                  <a:lnTo>
                    <a:pt x="356" y="740"/>
                  </a:lnTo>
                  <a:lnTo>
                    <a:pt x="352" y="732"/>
                  </a:lnTo>
                  <a:lnTo>
                    <a:pt x="346" y="730"/>
                  </a:lnTo>
                  <a:lnTo>
                    <a:pt x="340" y="724"/>
                  </a:lnTo>
                  <a:lnTo>
                    <a:pt x="334" y="724"/>
                  </a:lnTo>
                  <a:lnTo>
                    <a:pt x="334" y="718"/>
                  </a:lnTo>
                  <a:lnTo>
                    <a:pt x="334" y="710"/>
                  </a:lnTo>
                  <a:lnTo>
                    <a:pt x="324" y="710"/>
                  </a:lnTo>
                  <a:lnTo>
                    <a:pt x="310" y="712"/>
                  </a:lnTo>
                  <a:lnTo>
                    <a:pt x="308" y="718"/>
                  </a:lnTo>
                  <a:lnTo>
                    <a:pt x="306" y="726"/>
                  </a:lnTo>
                  <a:lnTo>
                    <a:pt x="304" y="736"/>
                  </a:lnTo>
                  <a:lnTo>
                    <a:pt x="304" y="748"/>
                  </a:lnTo>
                  <a:lnTo>
                    <a:pt x="308" y="752"/>
                  </a:lnTo>
                  <a:lnTo>
                    <a:pt x="310" y="756"/>
                  </a:lnTo>
                  <a:lnTo>
                    <a:pt x="308" y="762"/>
                  </a:lnTo>
                  <a:lnTo>
                    <a:pt x="302" y="760"/>
                  </a:lnTo>
                  <a:lnTo>
                    <a:pt x="298" y="756"/>
                  </a:lnTo>
                  <a:lnTo>
                    <a:pt x="290" y="754"/>
                  </a:lnTo>
                  <a:lnTo>
                    <a:pt x="294" y="744"/>
                  </a:lnTo>
                  <a:lnTo>
                    <a:pt x="292" y="736"/>
                  </a:lnTo>
                  <a:lnTo>
                    <a:pt x="288" y="730"/>
                  </a:lnTo>
                  <a:lnTo>
                    <a:pt x="282" y="720"/>
                  </a:lnTo>
                  <a:lnTo>
                    <a:pt x="278" y="716"/>
                  </a:lnTo>
                  <a:lnTo>
                    <a:pt x="274" y="708"/>
                  </a:lnTo>
                  <a:lnTo>
                    <a:pt x="268" y="706"/>
                  </a:lnTo>
                  <a:lnTo>
                    <a:pt x="262" y="706"/>
                  </a:lnTo>
                  <a:lnTo>
                    <a:pt x="260" y="702"/>
                  </a:lnTo>
                  <a:lnTo>
                    <a:pt x="258" y="696"/>
                  </a:lnTo>
                  <a:lnTo>
                    <a:pt x="252" y="692"/>
                  </a:lnTo>
                  <a:lnTo>
                    <a:pt x="244" y="694"/>
                  </a:lnTo>
                  <a:lnTo>
                    <a:pt x="238" y="698"/>
                  </a:lnTo>
                  <a:lnTo>
                    <a:pt x="236" y="706"/>
                  </a:lnTo>
                  <a:lnTo>
                    <a:pt x="238" y="712"/>
                  </a:lnTo>
                  <a:lnTo>
                    <a:pt x="240" y="716"/>
                  </a:lnTo>
                  <a:lnTo>
                    <a:pt x="242" y="724"/>
                  </a:lnTo>
                  <a:lnTo>
                    <a:pt x="238" y="732"/>
                  </a:lnTo>
                  <a:lnTo>
                    <a:pt x="232" y="728"/>
                  </a:lnTo>
                  <a:lnTo>
                    <a:pt x="228" y="726"/>
                  </a:lnTo>
                  <a:lnTo>
                    <a:pt x="222" y="726"/>
                  </a:lnTo>
                  <a:lnTo>
                    <a:pt x="218" y="730"/>
                  </a:lnTo>
                  <a:lnTo>
                    <a:pt x="216" y="722"/>
                  </a:lnTo>
                  <a:lnTo>
                    <a:pt x="212" y="712"/>
                  </a:lnTo>
                  <a:lnTo>
                    <a:pt x="212" y="706"/>
                  </a:lnTo>
                  <a:lnTo>
                    <a:pt x="204" y="698"/>
                  </a:lnTo>
                  <a:lnTo>
                    <a:pt x="196" y="690"/>
                  </a:lnTo>
                  <a:lnTo>
                    <a:pt x="196" y="680"/>
                  </a:lnTo>
                  <a:lnTo>
                    <a:pt x="200" y="668"/>
                  </a:lnTo>
                  <a:lnTo>
                    <a:pt x="206" y="660"/>
                  </a:lnTo>
                  <a:lnTo>
                    <a:pt x="196" y="642"/>
                  </a:lnTo>
                  <a:lnTo>
                    <a:pt x="186" y="632"/>
                  </a:lnTo>
                  <a:lnTo>
                    <a:pt x="178" y="626"/>
                  </a:lnTo>
                  <a:lnTo>
                    <a:pt x="168" y="622"/>
                  </a:lnTo>
                  <a:lnTo>
                    <a:pt x="158" y="614"/>
                  </a:lnTo>
                  <a:lnTo>
                    <a:pt x="150" y="602"/>
                  </a:lnTo>
                  <a:lnTo>
                    <a:pt x="138" y="600"/>
                  </a:lnTo>
                  <a:lnTo>
                    <a:pt x="132" y="596"/>
                  </a:lnTo>
                  <a:lnTo>
                    <a:pt x="134" y="588"/>
                  </a:lnTo>
                  <a:lnTo>
                    <a:pt x="150" y="578"/>
                  </a:lnTo>
                  <a:lnTo>
                    <a:pt x="150" y="564"/>
                  </a:lnTo>
                  <a:lnTo>
                    <a:pt x="152" y="550"/>
                  </a:lnTo>
                  <a:lnTo>
                    <a:pt x="160" y="546"/>
                  </a:lnTo>
                  <a:lnTo>
                    <a:pt x="170" y="552"/>
                  </a:lnTo>
                  <a:lnTo>
                    <a:pt x="182" y="548"/>
                  </a:lnTo>
                  <a:lnTo>
                    <a:pt x="190" y="538"/>
                  </a:lnTo>
                  <a:lnTo>
                    <a:pt x="194" y="528"/>
                  </a:lnTo>
                  <a:lnTo>
                    <a:pt x="202" y="524"/>
                  </a:lnTo>
                  <a:lnTo>
                    <a:pt x="212" y="522"/>
                  </a:lnTo>
                  <a:lnTo>
                    <a:pt x="222" y="530"/>
                  </a:lnTo>
                  <a:lnTo>
                    <a:pt x="240" y="538"/>
                  </a:lnTo>
                  <a:lnTo>
                    <a:pt x="258" y="534"/>
                  </a:lnTo>
                  <a:lnTo>
                    <a:pt x="276" y="540"/>
                  </a:lnTo>
                  <a:lnTo>
                    <a:pt x="288" y="546"/>
                  </a:lnTo>
                  <a:lnTo>
                    <a:pt x="298" y="550"/>
                  </a:lnTo>
                  <a:lnTo>
                    <a:pt x="306" y="556"/>
                  </a:lnTo>
                  <a:lnTo>
                    <a:pt x="314" y="556"/>
                  </a:lnTo>
                  <a:lnTo>
                    <a:pt x="320" y="550"/>
                  </a:lnTo>
                  <a:lnTo>
                    <a:pt x="312" y="542"/>
                  </a:lnTo>
                  <a:lnTo>
                    <a:pt x="318" y="538"/>
                  </a:lnTo>
                  <a:lnTo>
                    <a:pt x="330" y="536"/>
                  </a:lnTo>
                  <a:lnTo>
                    <a:pt x="340" y="530"/>
                  </a:lnTo>
                  <a:lnTo>
                    <a:pt x="344" y="522"/>
                  </a:lnTo>
                  <a:lnTo>
                    <a:pt x="336" y="520"/>
                  </a:lnTo>
                  <a:lnTo>
                    <a:pt x="330" y="518"/>
                  </a:lnTo>
                  <a:lnTo>
                    <a:pt x="322" y="522"/>
                  </a:lnTo>
                  <a:lnTo>
                    <a:pt x="314" y="522"/>
                  </a:lnTo>
                  <a:lnTo>
                    <a:pt x="304" y="520"/>
                  </a:lnTo>
                  <a:lnTo>
                    <a:pt x="298" y="514"/>
                  </a:lnTo>
                  <a:lnTo>
                    <a:pt x="286" y="514"/>
                  </a:lnTo>
                  <a:lnTo>
                    <a:pt x="276" y="516"/>
                  </a:lnTo>
                  <a:lnTo>
                    <a:pt x="272" y="510"/>
                  </a:lnTo>
                  <a:lnTo>
                    <a:pt x="268" y="504"/>
                  </a:lnTo>
                  <a:lnTo>
                    <a:pt x="256" y="508"/>
                  </a:lnTo>
                  <a:lnTo>
                    <a:pt x="252" y="512"/>
                  </a:lnTo>
                  <a:lnTo>
                    <a:pt x="242" y="514"/>
                  </a:lnTo>
                  <a:lnTo>
                    <a:pt x="234" y="512"/>
                  </a:lnTo>
                  <a:lnTo>
                    <a:pt x="220" y="512"/>
                  </a:lnTo>
                  <a:lnTo>
                    <a:pt x="206" y="514"/>
                  </a:lnTo>
                  <a:lnTo>
                    <a:pt x="198" y="518"/>
                  </a:lnTo>
                  <a:lnTo>
                    <a:pt x="190" y="520"/>
                  </a:lnTo>
                  <a:lnTo>
                    <a:pt x="184" y="524"/>
                  </a:lnTo>
                  <a:lnTo>
                    <a:pt x="174" y="526"/>
                  </a:lnTo>
                  <a:lnTo>
                    <a:pt x="166" y="532"/>
                  </a:lnTo>
                  <a:lnTo>
                    <a:pt x="152" y="526"/>
                  </a:lnTo>
                  <a:lnTo>
                    <a:pt x="146" y="520"/>
                  </a:lnTo>
                  <a:lnTo>
                    <a:pt x="142" y="526"/>
                  </a:lnTo>
                  <a:lnTo>
                    <a:pt x="138" y="534"/>
                  </a:lnTo>
                  <a:lnTo>
                    <a:pt x="126" y="534"/>
                  </a:lnTo>
                  <a:lnTo>
                    <a:pt x="120" y="526"/>
                  </a:lnTo>
                  <a:lnTo>
                    <a:pt x="116" y="516"/>
                  </a:lnTo>
                  <a:lnTo>
                    <a:pt x="108" y="512"/>
                  </a:lnTo>
                  <a:lnTo>
                    <a:pt x="108" y="502"/>
                  </a:lnTo>
                  <a:lnTo>
                    <a:pt x="94" y="494"/>
                  </a:lnTo>
                  <a:lnTo>
                    <a:pt x="90" y="484"/>
                  </a:lnTo>
                  <a:lnTo>
                    <a:pt x="82" y="484"/>
                  </a:lnTo>
                  <a:lnTo>
                    <a:pt x="76" y="488"/>
                  </a:lnTo>
                  <a:lnTo>
                    <a:pt x="78" y="496"/>
                  </a:lnTo>
                  <a:lnTo>
                    <a:pt x="78" y="504"/>
                  </a:lnTo>
                  <a:lnTo>
                    <a:pt x="72" y="506"/>
                  </a:lnTo>
                  <a:lnTo>
                    <a:pt x="64" y="508"/>
                  </a:lnTo>
                  <a:lnTo>
                    <a:pt x="60" y="502"/>
                  </a:lnTo>
                  <a:lnTo>
                    <a:pt x="60" y="490"/>
                  </a:lnTo>
                  <a:lnTo>
                    <a:pt x="64" y="482"/>
                  </a:lnTo>
                  <a:lnTo>
                    <a:pt x="70" y="476"/>
                  </a:lnTo>
                  <a:lnTo>
                    <a:pt x="74" y="470"/>
                  </a:lnTo>
                  <a:lnTo>
                    <a:pt x="80" y="460"/>
                  </a:lnTo>
                  <a:lnTo>
                    <a:pt x="92" y="460"/>
                  </a:lnTo>
                  <a:lnTo>
                    <a:pt x="100" y="460"/>
                  </a:lnTo>
                  <a:lnTo>
                    <a:pt x="108" y="464"/>
                  </a:lnTo>
                  <a:lnTo>
                    <a:pt x="112" y="456"/>
                  </a:lnTo>
                  <a:lnTo>
                    <a:pt x="112" y="448"/>
                  </a:lnTo>
                  <a:lnTo>
                    <a:pt x="106" y="444"/>
                  </a:lnTo>
                  <a:lnTo>
                    <a:pt x="96" y="450"/>
                  </a:lnTo>
                  <a:lnTo>
                    <a:pt x="92" y="448"/>
                  </a:lnTo>
                  <a:lnTo>
                    <a:pt x="84" y="446"/>
                  </a:lnTo>
                  <a:lnTo>
                    <a:pt x="78" y="448"/>
                  </a:lnTo>
                  <a:lnTo>
                    <a:pt x="76" y="454"/>
                  </a:lnTo>
                  <a:lnTo>
                    <a:pt x="70" y="458"/>
                  </a:lnTo>
                  <a:lnTo>
                    <a:pt x="64" y="446"/>
                  </a:lnTo>
                  <a:lnTo>
                    <a:pt x="44" y="434"/>
                  </a:lnTo>
                  <a:lnTo>
                    <a:pt x="32" y="422"/>
                  </a:lnTo>
                  <a:lnTo>
                    <a:pt x="20" y="418"/>
                  </a:lnTo>
                  <a:lnTo>
                    <a:pt x="10" y="398"/>
                  </a:lnTo>
                  <a:lnTo>
                    <a:pt x="2" y="392"/>
                  </a:lnTo>
                  <a:lnTo>
                    <a:pt x="0" y="376"/>
                  </a:lnTo>
                  <a:lnTo>
                    <a:pt x="14" y="368"/>
                  </a:lnTo>
                  <a:lnTo>
                    <a:pt x="14" y="358"/>
                  </a:lnTo>
                  <a:lnTo>
                    <a:pt x="22" y="358"/>
                  </a:lnTo>
                  <a:lnTo>
                    <a:pt x="22" y="348"/>
                  </a:lnTo>
                  <a:lnTo>
                    <a:pt x="12" y="334"/>
                  </a:lnTo>
                  <a:lnTo>
                    <a:pt x="24" y="316"/>
                  </a:lnTo>
                  <a:lnTo>
                    <a:pt x="38" y="316"/>
                  </a:lnTo>
                  <a:lnTo>
                    <a:pt x="44" y="308"/>
                  </a:lnTo>
                  <a:lnTo>
                    <a:pt x="44" y="288"/>
                  </a:lnTo>
                  <a:lnTo>
                    <a:pt x="52" y="262"/>
                  </a:lnTo>
                  <a:lnTo>
                    <a:pt x="64" y="260"/>
                  </a:lnTo>
                  <a:lnTo>
                    <a:pt x="72" y="234"/>
                  </a:lnTo>
                  <a:lnTo>
                    <a:pt x="62" y="226"/>
                  </a:lnTo>
                  <a:lnTo>
                    <a:pt x="60" y="212"/>
                  </a:lnTo>
                  <a:lnTo>
                    <a:pt x="88" y="204"/>
                  </a:lnTo>
                  <a:lnTo>
                    <a:pt x="102" y="196"/>
                  </a:lnTo>
                  <a:lnTo>
                    <a:pt x="120" y="200"/>
                  </a:lnTo>
                  <a:lnTo>
                    <a:pt x="132" y="186"/>
                  </a:lnTo>
                  <a:lnTo>
                    <a:pt x="154" y="156"/>
                  </a:lnTo>
                  <a:lnTo>
                    <a:pt x="166" y="156"/>
                  </a:lnTo>
                  <a:lnTo>
                    <a:pt x="182" y="150"/>
                  </a:lnTo>
                  <a:lnTo>
                    <a:pt x="202" y="150"/>
                  </a:lnTo>
                  <a:lnTo>
                    <a:pt x="226" y="140"/>
                  </a:lnTo>
                  <a:lnTo>
                    <a:pt x="224" y="118"/>
                  </a:lnTo>
                  <a:lnTo>
                    <a:pt x="240" y="11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66" name="Freeform 348"/>
            <p:cNvSpPr>
              <a:spLocks/>
            </p:cNvSpPr>
            <p:nvPr/>
          </p:nvSpPr>
          <p:spPr bwMode="auto">
            <a:xfrm>
              <a:off x="9207500" y="3387725"/>
              <a:ext cx="22225" cy="22225"/>
            </a:xfrm>
            <a:custGeom>
              <a:avLst/>
              <a:gdLst>
                <a:gd name="T0" fmla="*/ 36 w 50"/>
                <a:gd name="T1" fmla="*/ 16 h 52"/>
                <a:gd name="T2" fmla="*/ 26 w 50"/>
                <a:gd name="T3" fmla="*/ 16 h 52"/>
                <a:gd name="T4" fmla="*/ 26 w 50"/>
                <a:gd name="T5" fmla="*/ 22 h 52"/>
                <a:gd name="T6" fmla="*/ 32 w 50"/>
                <a:gd name="T7" fmla="*/ 28 h 52"/>
                <a:gd name="T8" fmla="*/ 38 w 50"/>
                <a:gd name="T9" fmla="*/ 30 h 52"/>
                <a:gd name="T10" fmla="*/ 44 w 50"/>
                <a:gd name="T11" fmla="*/ 36 h 52"/>
                <a:gd name="T12" fmla="*/ 50 w 50"/>
                <a:gd name="T13" fmla="*/ 42 h 52"/>
                <a:gd name="T14" fmla="*/ 50 w 50"/>
                <a:gd name="T15" fmla="*/ 46 h 52"/>
                <a:gd name="T16" fmla="*/ 48 w 50"/>
                <a:gd name="T17" fmla="*/ 48 h 52"/>
                <a:gd name="T18" fmla="*/ 46 w 50"/>
                <a:gd name="T19" fmla="*/ 50 h 52"/>
                <a:gd name="T20" fmla="*/ 40 w 50"/>
                <a:gd name="T21" fmla="*/ 52 h 52"/>
                <a:gd name="T22" fmla="*/ 34 w 50"/>
                <a:gd name="T23" fmla="*/ 52 h 52"/>
                <a:gd name="T24" fmla="*/ 22 w 50"/>
                <a:gd name="T25" fmla="*/ 50 h 52"/>
                <a:gd name="T26" fmla="*/ 18 w 50"/>
                <a:gd name="T27" fmla="*/ 46 h 52"/>
                <a:gd name="T28" fmla="*/ 16 w 50"/>
                <a:gd name="T29" fmla="*/ 44 h 52"/>
                <a:gd name="T30" fmla="*/ 14 w 50"/>
                <a:gd name="T31" fmla="*/ 42 h 52"/>
                <a:gd name="T32" fmla="*/ 14 w 50"/>
                <a:gd name="T33" fmla="*/ 34 h 52"/>
                <a:gd name="T34" fmla="*/ 10 w 50"/>
                <a:gd name="T35" fmla="*/ 34 h 52"/>
                <a:gd name="T36" fmla="*/ 8 w 50"/>
                <a:gd name="T37" fmla="*/ 42 h 52"/>
                <a:gd name="T38" fmla="*/ 2 w 50"/>
                <a:gd name="T39" fmla="*/ 42 h 52"/>
                <a:gd name="T40" fmla="*/ 0 w 50"/>
                <a:gd name="T41" fmla="*/ 32 h 52"/>
                <a:gd name="T42" fmla="*/ 0 w 50"/>
                <a:gd name="T43" fmla="*/ 24 h 52"/>
                <a:gd name="T44" fmla="*/ 8 w 50"/>
                <a:gd name="T45" fmla="*/ 20 h 52"/>
                <a:gd name="T46" fmla="*/ 18 w 50"/>
                <a:gd name="T47" fmla="*/ 16 h 52"/>
                <a:gd name="T48" fmla="*/ 18 w 50"/>
                <a:gd name="T49" fmla="*/ 6 h 52"/>
                <a:gd name="T50" fmla="*/ 26 w 50"/>
                <a:gd name="T51" fmla="*/ 6 h 52"/>
                <a:gd name="T52" fmla="*/ 26 w 50"/>
                <a:gd name="T53" fmla="*/ 0 h 52"/>
                <a:gd name="T54" fmla="*/ 32 w 50"/>
                <a:gd name="T55" fmla="*/ 0 h 52"/>
                <a:gd name="T56" fmla="*/ 34 w 50"/>
                <a:gd name="T57" fmla="*/ 6 h 52"/>
                <a:gd name="T58" fmla="*/ 40 w 50"/>
                <a:gd name="T59" fmla="*/ 10 h 52"/>
                <a:gd name="T60" fmla="*/ 42 w 50"/>
                <a:gd name="T61" fmla="*/ 16 h 52"/>
                <a:gd name="T62" fmla="*/ 38 w 50"/>
                <a:gd name="T63" fmla="*/ 20 h 52"/>
                <a:gd name="T64" fmla="*/ 36 w 50"/>
                <a:gd name="T65" fmla="*/ 16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52"/>
                <a:gd name="T101" fmla="*/ 50 w 50"/>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52">
                  <a:moveTo>
                    <a:pt x="36" y="16"/>
                  </a:moveTo>
                  <a:lnTo>
                    <a:pt x="26" y="16"/>
                  </a:lnTo>
                  <a:lnTo>
                    <a:pt x="26" y="22"/>
                  </a:lnTo>
                  <a:lnTo>
                    <a:pt x="32" y="28"/>
                  </a:lnTo>
                  <a:lnTo>
                    <a:pt x="38" y="30"/>
                  </a:lnTo>
                  <a:lnTo>
                    <a:pt x="44" y="36"/>
                  </a:lnTo>
                  <a:lnTo>
                    <a:pt x="50" y="42"/>
                  </a:lnTo>
                  <a:lnTo>
                    <a:pt x="50" y="46"/>
                  </a:lnTo>
                  <a:lnTo>
                    <a:pt x="48" y="48"/>
                  </a:lnTo>
                  <a:lnTo>
                    <a:pt x="46" y="50"/>
                  </a:lnTo>
                  <a:lnTo>
                    <a:pt x="40" y="52"/>
                  </a:lnTo>
                  <a:lnTo>
                    <a:pt x="34" y="52"/>
                  </a:lnTo>
                  <a:lnTo>
                    <a:pt x="22" y="50"/>
                  </a:lnTo>
                  <a:lnTo>
                    <a:pt x="18" y="46"/>
                  </a:lnTo>
                  <a:lnTo>
                    <a:pt x="16" y="44"/>
                  </a:lnTo>
                  <a:lnTo>
                    <a:pt x="14" y="42"/>
                  </a:lnTo>
                  <a:lnTo>
                    <a:pt x="14" y="34"/>
                  </a:lnTo>
                  <a:lnTo>
                    <a:pt x="10" y="34"/>
                  </a:lnTo>
                  <a:lnTo>
                    <a:pt x="8" y="42"/>
                  </a:lnTo>
                  <a:lnTo>
                    <a:pt x="2" y="42"/>
                  </a:lnTo>
                  <a:lnTo>
                    <a:pt x="0" y="32"/>
                  </a:lnTo>
                  <a:lnTo>
                    <a:pt x="0" y="24"/>
                  </a:lnTo>
                  <a:lnTo>
                    <a:pt x="8" y="20"/>
                  </a:lnTo>
                  <a:lnTo>
                    <a:pt x="18" y="16"/>
                  </a:lnTo>
                  <a:lnTo>
                    <a:pt x="18" y="6"/>
                  </a:lnTo>
                  <a:lnTo>
                    <a:pt x="26" y="6"/>
                  </a:lnTo>
                  <a:lnTo>
                    <a:pt x="26" y="0"/>
                  </a:lnTo>
                  <a:lnTo>
                    <a:pt x="32" y="0"/>
                  </a:lnTo>
                  <a:lnTo>
                    <a:pt x="34" y="6"/>
                  </a:lnTo>
                  <a:lnTo>
                    <a:pt x="40" y="10"/>
                  </a:lnTo>
                  <a:lnTo>
                    <a:pt x="42" y="16"/>
                  </a:lnTo>
                  <a:lnTo>
                    <a:pt x="38" y="20"/>
                  </a:lnTo>
                  <a:lnTo>
                    <a:pt x="36" y="1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67" name="Freeform 349"/>
            <p:cNvSpPr>
              <a:spLocks/>
            </p:cNvSpPr>
            <p:nvPr/>
          </p:nvSpPr>
          <p:spPr bwMode="auto">
            <a:xfrm>
              <a:off x="9221788" y="3419475"/>
              <a:ext cx="17462" cy="14288"/>
            </a:xfrm>
            <a:custGeom>
              <a:avLst/>
              <a:gdLst>
                <a:gd name="T0" fmla="*/ 2 w 38"/>
                <a:gd name="T1" fmla="*/ 4 h 30"/>
                <a:gd name="T2" fmla="*/ 8 w 38"/>
                <a:gd name="T3" fmla="*/ 0 h 30"/>
                <a:gd name="T4" fmla="*/ 12 w 38"/>
                <a:gd name="T5" fmla="*/ 4 h 30"/>
                <a:gd name="T6" fmla="*/ 16 w 38"/>
                <a:gd name="T7" fmla="*/ 6 h 30"/>
                <a:gd name="T8" fmla="*/ 26 w 38"/>
                <a:gd name="T9" fmla="*/ 8 h 30"/>
                <a:gd name="T10" fmla="*/ 28 w 38"/>
                <a:gd name="T11" fmla="*/ 8 h 30"/>
                <a:gd name="T12" fmla="*/ 32 w 38"/>
                <a:gd name="T13" fmla="*/ 12 h 30"/>
                <a:gd name="T14" fmla="*/ 38 w 38"/>
                <a:gd name="T15" fmla="*/ 18 h 30"/>
                <a:gd name="T16" fmla="*/ 32 w 38"/>
                <a:gd name="T17" fmla="*/ 22 h 30"/>
                <a:gd name="T18" fmla="*/ 30 w 38"/>
                <a:gd name="T19" fmla="*/ 28 h 30"/>
                <a:gd name="T20" fmla="*/ 22 w 38"/>
                <a:gd name="T21" fmla="*/ 30 h 30"/>
                <a:gd name="T22" fmla="*/ 18 w 38"/>
                <a:gd name="T23" fmla="*/ 28 h 30"/>
                <a:gd name="T24" fmla="*/ 10 w 38"/>
                <a:gd name="T25" fmla="*/ 22 h 30"/>
                <a:gd name="T26" fmla="*/ 2 w 38"/>
                <a:gd name="T27" fmla="*/ 16 h 30"/>
                <a:gd name="T28" fmla="*/ 0 w 38"/>
                <a:gd name="T29" fmla="*/ 12 h 30"/>
                <a:gd name="T30" fmla="*/ 2 w 38"/>
                <a:gd name="T31" fmla="*/ 4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0"/>
                <a:gd name="T50" fmla="*/ 38 w 38"/>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0">
                  <a:moveTo>
                    <a:pt x="2" y="4"/>
                  </a:moveTo>
                  <a:lnTo>
                    <a:pt x="8" y="0"/>
                  </a:lnTo>
                  <a:lnTo>
                    <a:pt x="12" y="4"/>
                  </a:lnTo>
                  <a:lnTo>
                    <a:pt x="16" y="6"/>
                  </a:lnTo>
                  <a:lnTo>
                    <a:pt x="26" y="8"/>
                  </a:lnTo>
                  <a:lnTo>
                    <a:pt x="28" y="8"/>
                  </a:lnTo>
                  <a:lnTo>
                    <a:pt x="32" y="12"/>
                  </a:lnTo>
                  <a:lnTo>
                    <a:pt x="38" y="18"/>
                  </a:lnTo>
                  <a:lnTo>
                    <a:pt x="32" y="22"/>
                  </a:lnTo>
                  <a:lnTo>
                    <a:pt x="30" y="28"/>
                  </a:lnTo>
                  <a:lnTo>
                    <a:pt x="22" y="30"/>
                  </a:lnTo>
                  <a:lnTo>
                    <a:pt x="18" y="28"/>
                  </a:lnTo>
                  <a:lnTo>
                    <a:pt x="10" y="22"/>
                  </a:lnTo>
                  <a:lnTo>
                    <a:pt x="2" y="16"/>
                  </a:lnTo>
                  <a:lnTo>
                    <a:pt x="0" y="12"/>
                  </a:lnTo>
                  <a:lnTo>
                    <a:pt x="2" y="4"/>
                  </a:lnTo>
                  <a:close/>
                </a:path>
              </a:pathLst>
            </a:custGeom>
            <a:grpFill/>
            <a:ln w="6350">
              <a:solidFill>
                <a:srgbClr val="FFFFFF"/>
              </a:solidFill>
              <a:prstDash val="solid"/>
              <a:round/>
              <a:headEnd/>
              <a:tailEnd/>
            </a:ln>
          </p:spPr>
          <p:txBody>
            <a:bodyPr/>
            <a:lstStyle/>
            <a:p>
              <a:endParaRPr lang="en-US" dirty="0"/>
            </a:p>
          </p:txBody>
        </p:sp>
        <p:sp>
          <p:nvSpPr>
            <p:cNvPr id="68" name="Freeform 350"/>
            <p:cNvSpPr>
              <a:spLocks/>
            </p:cNvSpPr>
            <p:nvPr/>
          </p:nvSpPr>
          <p:spPr bwMode="auto">
            <a:xfrm>
              <a:off x="9451975" y="3419475"/>
              <a:ext cx="9525" cy="15875"/>
            </a:xfrm>
            <a:custGeom>
              <a:avLst/>
              <a:gdLst>
                <a:gd name="T0" fmla="*/ 2 w 26"/>
                <a:gd name="T1" fmla="*/ 16 h 36"/>
                <a:gd name="T2" fmla="*/ 8 w 26"/>
                <a:gd name="T3" fmla="*/ 10 h 36"/>
                <a:gd name="T4" fmla="*/ 12 w 26"/>
                <a:gd name="T5" fmla="*/ 2 h 36"/>
                <a:gd name="T6" fmla="*/ 18 w 26"/>
                <a:gd name="T7" fmla="*/ 0 h 36"/>
                <a:gd name="T8" fmla="*/ 24 w 26"/>
                <a:gd name="T9" fmla="*/ 6 h 36"/>
                <a:gd name="T10" fmla="*/ 26 w 26"/>
                <a:gd name="T11" fmla="*/ 12 h 36"/>
                <a:gd name="T12" fmla="*/ 26 w 26"/>
                <a:gd name="T13" fmla="*/ 18 h 36"/>
                <a:gd name="T14" fmla="*/ 26 w 26"/>
                <a:gd name="T15" fmla="*/ 24 h 36"/>
                <a:gd name="T16" fmla="*/ 22 w 26"/>
                <a:gd name="T17" fmla="*/ 30 h 36"/>
                <a:gd name="T18" fmla="*/ 16 w 26"/>
                <a:gd name="T19" fmla="*/ 36 h 36"/>
                <a:gd name="T20" fmla="*/ 10 w 26"/>
                <a:gd name="T21" fmla="*/ 36 h 36"/>
                <a:gd name="T22" fmla="*/ 4 w 26"/>
                <a:gd name="T23" fmla="*/ 28 h 36"/>
                <a:gd name="T24" fmla="*/ 0 w 26"/>
                <a:gd name="T25" fmla="*/ 22 h 36"/>
                <a:gd name="T26" fmla="*/ 2 w 26"/>
                <a:gd name="T27" fmla="*/ 1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6"/>
                <a:gd name="T44" fmla="*/ 26 w 2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6">
                  <a:moveTo>
                    <a:pt x="2" y="16"/>
                  </a:moveTo>
                  <a:lnTo>
                    <a:pt x="8" y="10"/>
                  </a:lnTo>
                  <a:lnTo>
                    <a:pt x="12" y="2"/>
                  </a:lnTo>
                  <a:lnTo>
                    <a:pt x="18" y="0"/>
                  </a:lnTo>
                  <a:lnTo>
                    <a:pt x="24" y="6"/>
                  </a:lnTo>
                  <a:lnTo>
                    <a:pt x="26" y="12"/>
                  </a:lnTo>
                  <a:lnTo>
                    <a:pt x="26" y="18"/>
                  </a:lnTo>
                  <a:lnTo>
                    <a:pt x="26" y="24"/>
                  </a:lnTo>
                  <a:lnTo>
                    <a:pt x="22" y="30"/>
                  </a:lnTo>
                  <a:lnTo>
                    <a:pt x="16" y="36"/>
                  </a:lnTo>
                  <a:lnTo>
                    <a:pt x="10" y="36"/>
                  </a:lnTo>
                  <a:lnTo>
                    <a:pt x="4" y="28"/>
                  </a:lnTo>
                  <a:lnTo>
                    <a:pt x="0" y="22"/>
                  </a:lnTo>
                  <a:lnTo>
                    <a:pt x="2" y="16"/>
                  </a:lnTo>
                  <a:close/>
                </a:path>
              </a:pathLst>
            </a:custGeom>
            <a:grpFill/>
            <a:ln w="6350">
              <a:solidFill>
                <a:srgbClr val="FFFFFF"/>
              </a:solidFill>
              <a:prstDash val="solid"/>
              <a:round/>
              <a:headEnd/>
              <a:tailEnd/>
            </a:ln>
          </p:spPr>
          <p:txBody>
            <a:bodyPr/>
            <a:lstStyle/>
            <a:p>
              <a:endParaRPr lang="en-US" dirty="0"/>
            </a:p>
          </p:txBody>
        </p:sp>
        <p:sp>
          <p:nvSpPr>
            <p:cNvPr id="69" name="Freeform 351"/>
            <p:cNvSpPr>
              <a:spLocks/>
            </p:cNvSpPr>
            <p:nvPr/>
          </p:nvSpPr>
          <p:spPr bwMode="auto">
            <a:xfrm>
              <a:off x="9410700" y="3381375"/>
              <a:ext cx="17463" cy="15875"/>
            </a:xfrm>
            <a:custGeom>
              <a:avLst/>
              <a:gdLst>
                <a:gd name="T0" fmla="*/ 14 w 38"/>
                <a:gd name="T1" fmla="*/ 16 h 34"/>
                <a:gd name="T2" fmla="*/ 6 w 38"/>
                <a:gd name="T3" fmla="*/ 14 h 34"/>
                <a:gd name="T4" fmla="*/ 0 w 38"/>
                <a:gd name="T5" fmla="*/ 8 h 34"/>
                <a:gd name="T6" fmla="*/ 2 w 38"/>
                <a:gd name="T7" fmla="*/ 0 h 34"/>
                <a:gd name="T8" fmla="*/ 8 w 38"/>
                <a:gd name="T9" fmla="*/ 0 h 34"/>
                <a:gd name="T10" fmla="*/ 12 w 38"/>
                <a:gd name="T11" fmla="*/ 2 h 34"/>
                <a:gd name="T12" fmla="*/ 16 w 38"/>
                <a:gd name="T13" fmla="*/ 4 h 34"/>
                <a:gd name="T14" fmla="*/ 20 w 38"/>
                <a:gd name="T15" fmla="*/ 8 h 34"/>
                <a:gd name="T16" fmla="*/ 28 w 38"/>
                <a:gd name="T17" fmla="*/ 6 h 34"/>
                <a:gd name="T18" fmla="*/ 30 w 38"/>
                <a:gd name="T19" fmla="*/ 10 h 34"/>
                <a:gd name="T20" fmla="*/ 32 w 38"/>
                <a:gd name="T21" fmla="*/ 14 h 34"/>
                <a:gd name="T22" fmla="*/ 32 w 38"/>
                <a:gd name="T23" fmla="*/ 20 h 34"/>
                <a:gd name="T24" fmla="*/ 38 w 38"/>
                <a:gd name="T25" fmla="*/ 26 h 34"/>
                <a:gd name="T26" fmla="*/ 36 w 38"/>
                <a:gd name="T27" fmla="*/ 34 h 34"/>
                <a:gd name="T28" fmla="*/ 26 w 38"/>
                <a:gd name="T29" fmla="*/ 30 h 34"/>
                <a:gd name="T30" fmla="*/ 24 w 38"/>
                <a:gd name="T31" fmla="*/ 24 h 34"/>
                <a:gd name="T32" fmla="*/ 18 w 38"/>
                <a:gd name="T33" fmla="*/ 20 h 34"/>
                <a:gd name="T34" fmla="*/ 14 w 38"/>
                <a:gd name="T35" fmla="*/ 16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14" y="16"/>
                  </a:moveTo>
                  <a:lnTo>
                    <a:pt x="6" y="14"/>
                  </a:lnTo>
                  <a:lnTo>
                    <a:pt x="0" y="8"/>
                  </a:lnTo>
                  <a:lnTo>
                    <a:pt x="2" y="0"/>
                  </a:lnTo>
                  <a:lnTo>
                    <a:pt x="8" y="0"/>
                  </a:lnTo>
                  <a:lnTo>
                    <a:pt x="12" y="2"/>
                  </a:lnTo>
                  <a:lnTo>
                    <a:pt x="16" y="4"/>
                  </a:lnTo>
                  <a:lnTo>
                    <a:pt x="20" y="8"/>
                  </a:lnTo>
                  <a:lnTo>
                    <a:pt x="28" y="6"/>
                  </a:lnTo>
                  <a:lnTo>
                    <a:pt x="30" y="10"/>
                  </a:lnTo>
                  <a:lnTo>
                    <a:pt x="32" y="14"/>
                  </a:lnTo>
                  <a:lnTo>
                    <a:pt x="32" y="20"/>
                  </a:lnTo>
                  <a:lnTo>
                    <a:pt x="38" y="26"/>
                  </a:lnTo>
                  <a:lnTo>
                    <a:pt x="36" y="34"/>
                  </a:lnTo>
                  <a:lnTo>
                    <a:pt x="26" y="30"/>
                  </a:lnTo>
                  <a:lnTo>
                    <a:pt x="24" y="24"/>
                  </a:lnTo>
                  <a:lnTo>
                    <a:pt x="18" y="20"/>
                  </a:lnTo>
                  <a:lnTo>
                    <a:pt x="14" y="16"/>
                  </a:lnTo>
                  <a:close/>
                </a:path>
              </a:pathLst>
            </a:custGeom>
            <a:grpFill/>
            <a:ln w="6350">
              <a:solidFill>
                <a:srgbClr val="FFFFFF"/>
              </a:solidFill>
              <a:prstDash val="solid"/>
              <a:round/>
              <a:headEnd/>
              <a:tailEnd/>
            </a:ln>
          </p:spPr>
          <p:txBody>
            <a:bodyPr/>
            <a:lstStyle/>
            <a:p>
              <a:endParaRPr lang="en-US" dirty="0"/>
            </a:p>
          </p:txBody>
        </p:sp>
        <p:sp>
          <p:nvSpPr>
            <p:cNvPr id="70" name="Freeform 352"/>
            <p:cNvSpPr>
              <a:spLocks/>
            </p:cNvSpPr>
            <p:nvPr/>
          </p:nvSpPr>
          <p:spPr bwMode="auto">
            <a:xfrm>
              <a:off x="9428163" y="3395663"/>
              <a:ext cx="12700" cy="7937"/>
            </a:xfrm>
            <a:custGeom>
              <a:avLst/>
              <a:gdLst>
                <a:gd name="T0" fmla="*/ 0 w 30"/>
                <a:gd name="T1" fmla="*/ 2 h 18"/>
                <a:gd name="T2" fmla="*/ 8 w 30"/>
                <a:gd name="T3" fmla="*/ 2 h 18"/>
                <a:gd name="T4" fmla="*/ 16 w 30"/>
                <a:gd name="T5" fmla="*/ 0 h 18"/>
                <a:gd name="T6" fmla="*/ 24 w 30"/>
                <a:gd name="T7" fmla="*/ 2 h 18"/>
                <a:gd name="T8" fmla="*/ 30 w 30"/>
                <a:gd name="T9" fmla="*/ 6 h 18"/>
                <a:gd name="T10" fmla="*/ 28 w 30"/>
                <a:gd name="T11" fmla="*/ 14 h 18"/>
                <a:gd name="T12" fmla="*/ 24 w 30"/>
                <a:gd name="T13" fmla="*/ 18 h 18"/>
                <a:gd name="T14" fmla="*/ 16 w 30"/>
                <a:gd name="T15" fmla="*/ 16 h 18"/>
                <a:gd name="T16" fmla="*/ 8 w 30"/>
                <a:gd name="T17" fmla="*/ 12 h 18"/>
                <a:gd name="T18" fmla="*/ 4 w 30"/>
                <a:gd name="T19" fmla="*/ 10 h 18"/>
                <a:gd name="T20" fmla="*/ 0 w 30"/>
                <a:gd name="T21" fmla="*/ 8 h 18"/>
                <a:gd name="T22" fmla="*/ 0 w 30"/>
                <a:gd name="T23" fmla="*/ 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8"/>
                <a:gd name="T38" fmla="*/ 30 w 3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8">
                  <a:moveTo>
                    <a:pt x="0" y="2"/>
                  </a:moveTo>
                  <a:lnTo>
                    <a:pt x="8" y="2"/>
                  </a:lnTo>
                  <a:lnTo>
                    <a:pt x="16" y="0"/>
                  </a:lnTo>
                  <a:lnTo>
                    <a:pt x="24" y="2"/>
                  </a:lnTo>
                  <a:lnTo>
                    <a:pt x="30" y="6"/>
                  </a:lnTo>
                  <a:lnTo>
                    <a:pt x="28" y="14"/>
                  </a:lnTo>
                  <a:lnTo>
                    <a:pt x="24" y="18"/>
                  </a:lnTo>
                  <a:lnTo>
                    <a:pt x="16" y="16"/>
                  </a:lnTo>
                  <a:lnTo>
                    <a:pt x="8" y="12"/>
                  </a:lnTo>
                  <a:lnTo>
                    <a:pt x="4" y="10"/>
                  </a:lnTo>
                  <a:lnTo>
                    <a:pt x="0" y="8"/>
                  </a:lnTo>
                  <a:lnTo>
                    <a:pt x="0" y="2"/>
                  </a:lnTo>
                  <a:close/>
                </a:path>
              </a:pathLst>
            </a:custGeom>
            <a:grpFill/>
            <a:ln w="6350">
              <a:solidFill>
                <a:srgbClr val="FFFFFF"/>
              </a:solidFill>
              <a:prstDash val="solid"/>
              <a:round/>
              <a:headEnd/>
              <a:tailEnd/>
            </a:ln>
          </p:spPr>
          <p:txBody>
            <a:bodyPr/>
            <a:lstStyle/>
            <a:p>
              <a:endParaRPr lang="en-US" dirty="0"/>
            </a:p>
          </p:txBody>
        </p:sp>
        <p:sp>
          <p:nvSpPr>
            <p:cNvPr id="71" name="Freeform 353"/>
            <p:cNvSpPr>
              <a:spLocks/>
            </p:cNvSpPr>
            <p:nvPr/>
          </p:nvSpPr>
          <p:spPr bwMode="auto">
            <a:xfrm>
              <a:off x="9440863" y="3424238"/>
              <a:ext cx="6350" cy="11112"/>
            </a:xfrm>
            <a:custGeom>
              <a:avLst/>
              <a:gdLst>
                <a:gd name="T0" fmla="*/ 16 w 16"/>
                <a:gd name="T1" fmla="*/ 2 h 24"/>
                <a:gd name="T2" fmla="*/ 16 w 16"/>
                <a:gd name="T3" fmla="*/ 14 h 24"/>
                <a:gd name="T4" fmla="*/ 16 w 16"/>
                <a:gd name="T5" fmla="*/ 20 h 24"/>
                <a:gd name="T6" fmla="*/ 14 w 16"/>
                <a:gd name="T7" fmla="*/ 24 h 24"/>
                <a:gd name="T8" fmla="*/ 4 w 16"/>
                <a:gd name="T9" fmla="*/ 24 h 24"/>
                <a:gd name="T10" fmla="*/ 0 w 16"/>
                <a:gd name="T11" fmla="*/ 18 h 24"/>
                <a:gd name="T12" fmla="*/ 0 w 16"/>
                <a:gd name="T13" fmla="*/ 10 h 24"/>
                <a:gd name="T14" fmla="*/ 2 w 16"/>
                <a:gd name="T15" fmla="*/ 6 h 24"/>
                <a:gd name="T16" fmla="*/ 8 w 16"/>
                <a:gd name="T17" fmla="*/ 2 h 24"/>
                <a:gd name="T18" fmla="*/ 10 w 16"/>
                <a:gd name="T19" fmla="*/ 0 h 24"/>
                <a:gd name="T20" fmla="*/ 16 w 16"/>
                <a:gd name="T21" fmla="*/ 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4"/>
                <a:gd name="T35" fmla="*/ 16 w 1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4">
                  <a:moveTo>
                    <a:pt x="16" y="2"/>
                  </a:moveTo>
                  <a:lnTo>
                    <a:pt x="16" y="14"/>
                  </a:lnTo>
                  <a:lnTo>
                    <a:pt x="16" y="20"/>
                  </a:lnTo>
                  <a:lnTo>
                    <a:pt x="14" y="24"/>
                  </a:lnTo>
                  <a:lnTo>
                    <a:pt x="4" y="24"/>
                  </a:lnTo>
                  <a:lnTo>
                    <a:pt x="0" y="18"/>
                  </a:lnTo>
                  <a:lnTo>
                    <a:pt x="0" y="10"/>
                  </a:lnTo>
                  <a:lnTo>
                    <a:pt x="2" y="6"/>
                  </a:lnTo>
                  <a:lnTo>
                    <a:pt x="8" y="2"/>
                  </a:lnTo>
                  <a:lnTo>
                    <a:pt x="10" y="0"/>
                  </a:lnTo>
                  <a:lnTo>
                    <a:pt x="16" y="2"/>
                  </a:lnTo>
                  <a:close/>
                </a:path>
              </a:pathLst>
            </a:custGeom>
            <a:grpFill/>
            <a:ln w="6350">
              <a:solidFill>
                <a:srgbClr val="FFFFFF"/>
              </a:solidFill>
              <a:prstDash val="solid"/>
              <a:round/>
              <a:headEnd/>
              <a:tailEnd/>
            </a:ln>
          </p:spPr>
          <p:txBody>
            <a:bodyPr/>
            <a:lstStyle/>
            <a:p>
              <a:endParaRPr lang="en-US" dirty="0"/>
            </a:p>
          </p:txBody>
        </p:sp>
        <p:sp>
          <p:nvSpPr>
            <p:cNvPr id="72" name="Freeform 354"/>
            <p:cNvSpPr>
              <a:spLocks/>
            </p:cNvSpPr>
            <p:nvPr/>
          </p:nvSpPr>
          <p:spPr bwMode="auto">
            <a:xfrm>
              <a:off x="9394825" y="3402013"/>
              <a:ext cx="6350" cy="9525"/>
            </a:xfrm>
            <a:custGeom>
              <a:avLst/>
              <a:gdLst>
                <a:gd name="T0" fmla="*/ 12 w 12"/>
                <a:gd name="T1" fmla="*/ 10 h 22"/>
                <a:gd name="T2" fmla="*/ 8 w 12"/>
                <a:gd name="T3" fmla="*/ 12 h 22"/>
                <a:gd name="T4" fmla="*/ 6 w 12"/>
                <a:gd name="T5" fmla="*/ 18 h 22"/>
                <a:gd name="T6" fmla="*/ 0 w 12"/>
                <a:gd name="T7" fmla="*/ 22 h 22"/>
                <a:gd name="T8" fmla="*/ 0 w 12"/>
                <a:gd name="T9" fmla="*/ 14 h 22"/>
                <a:gd name="T10" fmla="*/ 2 w 12"/>
                <a:gd name="T11" fmla="*/ 6 h 22"/>
                <a:gd name="T12" fmla="*/ 2 w 12"/>
                <a:gd name="T13" fmla="*/ 2 h 22"/>
                <a:gd name="T14" fmla="*/ 6 w 12"/>
                <a:gd name="T15" fmla="*/ 0 h 22"/>
                <a:gd name="T16" fmla="*/ 10 w 12"/>
                <a:gd name="T17" fmla="*/ 0 h 22"/>
                <a:gd name="T18" fmla="*/ 12 w 12"/>
                <a:gd name="T19" fmla="*/ 6 h 22"/>
                <a:gd name="T20" fmla="*/ 12 w 12"/>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2"/>
                <a:gd name="T35" fmla="*/ 12 w 1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2">
                  <a:moveTo>
                    <a:pt x="12" y="10"/>
                  </a:moveTo>
                  <a:lnTo>
                    <a:pt x="8" y="12"/>
                  </a:lnTo>
                  <a:lnTo>
                    <a:pt x="6" y="18"/>
                  </a:lnTo>
                  <a:lnTo>
                    <a:pt x="0" y="22"/>
                  </a:lnTo>
                  <a:lnTo>
                    <a:pt x="0" y="14"/>
                  </a:lnTo>
                  <a:lnTo>
                    <a:pt x="2" y="6"/>
                  </a:lnTo>
                  <a:lnTo>
                    <a:pt x="2" y="2"/>
                  </a:lnTo>
                  <a:lnTo>
                    <a:pt x="6" y="0"/>
                  </a:lnTo>
                  <a:lnTo>
                    <a:pt x="10" y="0"/>
                  </a:lnTo>
                  <a:lnTo>
                    <a:pt x="12" y="6"/>
                  </a:lnTo>
                  <a:lnTo>
                    <a:pt x="12" y="10"/>
                  </a:lnTo>
                  <a:close/>
                </a:path>
              </a:pathLst>
            </a:custGeom>
            <a:grpFill/>
            <a:ln w="6350">
              <a:solidFill>
                <a:srgbClr val="FFFFFF"/>
              </a:solidFill>
              <a:prstDash val="solid"/>
              <a:round/>
              <a:headEnd/>
              <a:tailEnd/>
            </a:ln>
          </p:spPr>
          <p:txBody>
            <a:bodyPr/>
            <a:lstStyle/>
            <a:p>
              <a:endParaRPr lang="en-US" dirty="0"/>
            </a:p>
          </p:txBody>
        </p:sp>
        <p:sp>
          <p:nvSpPr>
            <p:cNvPr id="73" name="Freeform 355"/>
            <p:cNvSpPr>
              <a:spLocks/>
            </p:cNvSpPr>
            <p:nvPr/>
          </p:nvSpPr>
          <p:spPr bwMode="auto">
            <a:xfrm>
              <a:off x="9413875" y="3227388"/>
              <a:ext cx="9525" cy="7937"/>
            </a:xfrm>
            <a:custGeom>
              <a:avLst/>
              <a:gdLst>
                <a:gd name="T0" fmla="*/ 10 w 22"/>
                <a:gd name="T1" fmla="*/ 0 h 16"/>
                <a:gd name="T2" fmla="*/ 18 w 22"/>
                <a:gd name="T3" fmla="*/ 2 h 16"/>
                <a:gd name="T4" fmla="*/ 22 w 22"/>
                <a:gd name="T5" fmla="*/ 6 h 16"/>
                <a:gd name="T6" fmla="*/ 22 w 22"/>
                <a:gd name="T7" fmla="*/ 10 h 16"/>
                <a:gd name="T8" fmla="*/ 20 w 22"/>
                <a:gd name="T9" fmla="*/ 14 h 16"/>
                <a:gd name="T10" fmla="*/ 14 w 22"/>
                <a:gd name="T11" fmla="*/ 16 h 16"/>
                <a:gd name="T12" fmla="*/ 6 w 22"/>
                <a:gd name="T13" fmla="*/ 16 h 16"/>
                <a:gd name="T14" fmla="*/ 0 w 22"/>
                <a:gd name="T15" fmla="*/ 12 h 16"/>
                <a:gd name="T16" fmla="*/ 2 w 22"/>
                <a:gd name="T17" fmla="*/ 6 h 16"/>
                <a:gd name="T18" fmla="*/ 4 w 22"/>
                <a:gd name="T19" fmla="*/ 2 h 16"/>
                <a:gd name="T20" fmla="*/ 10 w 2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10" y="0"/>
                  </a:moveTo>
                  <a:lnTo>
                    <a:pt x="18" y="2"/>
                  </a:lnTo>
                  <a:lnTo>
                    <a:pt x="22" y="6"/>
                  </a:lnTo>
                  <a:lnTo>
                    <a:pt x="22" y="10"/>
                  </a:lnTo>
                  <a:lnTo>
                    <a:pt x="20" y="14"/>
                  </a:lnTo>
                  <a:lnTo>
                    <a:pt x="14" y="16"/>
                  </a:lnTo>
                  <a:lnTo>
                    <a:pt x="6" y="16"/>
                  </a:lnTo>
                  <a:lnTo>
                    <a:pt x="0" y="12"/>
                  </a:lnTo>
                  <a:lnTo>
                    <a:pt x="2" y="6"/>
                  </a:lnTo>
                  <a:lnTo>
                    <a:pt x="4" y="2"/>
                  </a:lnTo>
                  <a:lnTo>
                    <a:pt x="10" y="0"/>
                  </a:lnTo>
                  <a:close/>
                </a:path>
              </a:pathLst>
            </a:custGeom>
            <a:grpFill/>
            <a:ln w="6350">
              <a:solidFill>
                <a:srgbClr val="FFFFFF"/>
              </a:solidFill>
              <a:prstDash val="solid"/>
              <a:round/>
              <a:headEnd/>
              <a:tailEnd/>
            </a:ln>
          </p:spPr>
          <p:txBody>
            <a:bodyPr/>
            <a:lstStyle/>
            <a:p>
              <a:endParaRPr lang="en-US" dirty="0"/>
            </a:p>
          </p:txBody>
        </p:sp>
        <p:sp>
          <p:nvSpPr>
            <p:cNvPr id="74" name="Freeform 356"/>
            <p:cNvSpPr>
              <a:spLocks/>
            </p:cNvSpPr>
            <p:nvPr/>
          </p:nvSpPr>
          <p:spPr bwMode="auto">
            <a:xfrm>
              <a:off x="9401175" y="3260725"/>
              <a:ext cx="17463" cy="11113"/>
            </a:xfrm>
            <a:custGeom>
              <a:avLst/>
              <a:gdLst>
                <a:gd name="T0" fmla="*/ 6 w 36"/>
                <a:gd name="T1" fmla="*/ 8 h 28"/>
                <a:gd name="T2" fmla="*/ 14 w 36"/>
                <a:gd name="T3" fmla="*/ 4 h 28"/>
                <a:gd name="T4" fmla="*/ 22 w 36"/>
                <a:gd name="T5" fmla="*/ 8 h 28"/>
                <a:gd name="T6" fmla="*/ 26 w 36"/>
                <a:gd name="T7" fmla="*/ 6 h 28"/>
                <a:gd name="T8" fmla="*/ 30 w 36"/>
                <a:gd name="T9" fmla="*/ 2 h 28"/>
                <a:gd name="T10" fmla="*/ 36 w 36"/>
                <a:gd name="T11" fmla="*/ 0 h 28"/>
                <a:gd name="T12" fmla="*/ 36 w 36"/>
                <a:gd name="T13" fmla="*/ 10 h 28"/>
                <a:gd name="T14" fmla="*/ 36 w 36"/>
                <a:gd name="T15" fmla="*/ 16 h 28"/>
                <a:gd name="T16" fmla="*/ 32 w 36"/>
                <a:gd name="T17" fmla="*/ 26 h 28"/>
                <a:gd name="T18" fmla="*/ 22 w 36"/>
                <a:gd name="T19" fmla="*/ 28 h 28"/>
                <a:gd name="T20" fmla="*/ 16 w 36"/>
                <a:gd name="T21" fmla="*/ 26 h 28"/>
                <a:gd name="T22" fmla="*/ 12 w 36"/>
                <a:gd name="T23" fmla="*/ 28 h 28"/>
                <a:gd name="T24" fmla="*/ 4 w 36"/>
                <a:gd name="T25" fmla="*/ 28 h 28"/>
                <a:gd name="T26" fmla="*/ 2 w 36"/>
                <a:gd name="T27" fmla="*/ 20 h 28"/>
                <a:gd name="T28" fmla="*/ 0 w 36"/>
                <a:gd name="T29" fmla="*/ 14 h 28"/>
                <a:gd name="T30" fmla="*/ 6 w 36"/>
                <a:gd name="T31" fmla="*/ 8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8"/>
                <a:gd name="T50" fmla="*/ 36 w 36"/>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8">
                  <a:moveTo>
                    <a:pt x="6" y="8"/>
                  </a:moveTo>
                  <a:lnTo>
                    <a:pt x="14" y="4"/>
                  </a:lnTo>
                  <a:lnTo>
                    <a:pt x="22" y="8"/>
                  </a:lnTo>
                  <a:lnTo>
                    <a:pt x="26" y="6"/>
                  </a:lnTo>
                  <a:lnTo>
                    <a:pt x="30" y="2"/>
                  </a:lnTo>
                  <a:lnTo>
                    <a:pt x="36" y="0"/>
                  </a:lnTo>
                  <a:lnTo>
                    <a:pt x="36" y="10"/>
                  </a:lnTo>
                  <a:lnTo>
                    <a:pt x="36" y="16"/>
                  </a:lnTo>
                  <a:lnTo>
                    <a:pt x="32" y="26"/>
                  </a:lnTo>
                  <a:lnTo>
                    <a:pt x="22" y="28"/>
                  </a:lnTo>
                  <a:lnTo>
                    <a:pt x="16" y="26"/>
                  </a:lnTo>
                  <a:lnTo>
                    <a:pt x="12" y="28"/>
                  </a:lnTo>
                  <a:lnTo>
                    <a:pt x="4" y="28"/>
                  </a:lnTo>
                  <a:lnTo>
                    <a:pt x="2" y="20"/>
                  </a:lnTo>
                  <a:lnTo>
                    <a:pt x="0" y="14"/>
                  </a:lnTo>
                  <a:lnTo>
                    <a:pt x="6" y="8"/>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grpSp>
          <p:nvGrpSpPr>
            <p:cNvPr id="75" name="Group 357"/>
            <p:cNvGrpSpPr>
              <a:grpSpLocks/>
            </p:cNvGrpSpPr>
            <p:nvPr/>
          </p:nvGrpSpPr>
          <p:grpSpPr bwMode="auto">
            <a:xfrm>
              <a:off x="9428163" y="3119438"/>
              <a:ext cx="184150" cy="385762"/>
              <a:chOff x="4553" y="3197"/>
              <a:chExt cx="339" cy="706"/>
            </a:xfrm>
            <a:grpFill/>
          </p:grpSpPr>
          <p:sp>
            <p:nvSpPr>
              <p:cNvPr id="133" name="Freeform 358"/>
              <p:cNvSpPr>
                <a:spLocks/>
              </p:cNvSpPr>
              <p:nvPr/>
            </p:nvSpPr>
            <p:spPr bwMode="auto">
              <a:xfrm>
                <a:off x="4566" y="3197"/>
                <a:ext cx="230" cy="239"/>
              </a:xfrm>
              <a:custGeom>
                <a:avLst/>
                <a:gdLst>
                  <a:gd name="T0" fmla="*/ 160 w 282"/>
                  <a:gd name="T1" fmla="*/ 10 h 294"/>
                  <a:gd name="T2" fmla="*/ 156 w 282"/>
                  <a:gd name="T3" fmla="*/ 24 h 294"/>
                  <a:gd name="T4" fmla="*/ 172 w 282"/>
                  <a:gd name="T5" fmla="*/ 42 h 294"/>
                  <a:gd name="T6" fmla="*/ 192 w 282"/>
                  <a:gd name="T7" fmla="*/ 58 h 294"/>
                  <a:gd name="T8" fmla="*/ 226 w 282"/>
                  <a:gd name="T9" fmla="*/ 64 h 294"/>
                  <a:gd name="T10" fmla="*/ 258 w 282"/>
                  <a:gd name="T11" fmla="*/ 70 h 294"/>
                  <a:gd name="T12" fmla="*/ 282 w 282"/>
                  <a:gd name="T13" fmla="*/ 72 h 294"/>
                  <a:gd name="T14" fmla="*/ 280 w 282"/>
                  <a:gd name="T15" fmla="*/ 88 h 294"/>
                  <a:gd name="T16" fmla="*/ 278 w 282"/>
                  <a:gd name="T17" fmla="*/ 98 h 294"/>
                  <a:gd name="T18" fmla="*/ 270 w 282"/>
                  <a:gd name="T19" fmla="*/ 108 h 294"/>
                  <a:gd name="T20" fmla="*/ 256 w 282"/>
                  <a:gd name="T21" fmla="*/ 112 h 294"/>
                  <a:gd name="T22" fmla="*/ 246 w 282"/>
                  <a:gd name="T23" fmla="*/ 114 h 294"/>
                  <a:gd name="T24" fmla="*/ 242 w 282"/>
                  <a:gd name="T25" fmla="*/ 112 h 294"/>
                  <a:gd name="T26" fmla="*/ 234 w 282"/>
                  <a:gd name="T27" fmla="*/ 106 h 294"/>
                  <a:gd name="T28" fmla="*/ 226 w 282"/>
                  <a:gd name="T29" fmla="*/ 112 h 294"/>
                  <a:gd name="T30" fmla="*/ 206 w 282"/>
                  <a:gd name="T31" fmla="*/ 112 h 294"/>
                  <a:gd name="T32" fmla="*/ 190 w 282"/>
                  <a:gd name="T33" fmla="*/ 118 h 294"/>
                  <a:gd name="T34" fmla="*/ 178 w 282"/>
                  <a:gd name="T35" fmla="*/ 134 h 294"/>
                  <a:gd name="T36" fmla="*/ 160 w 282"/>
                  <a:gd name="T37" fmla="*/ 134 h 294"/>
                  <a:gd name="T38" fmla="*/ 152 w 282"/>
                  <a:gd name="T39" fmla="*/ 136 h 294"/>
                  <a:gd name="T40" fmla="*/ 136 w 282"/>
                  <a:gd name="T41" fmla="*/ 148 h 294"/>
                  <a:gd name="T42" fmla="*/ 136 w 282"/>
                  <a:gd name="T43" fmla="*/ 166 h 294"/>
                  <a:gd name="T44" fmla="*/ 124 w 282"/>
                  <a:gd name="T45" fmla="*/ 182 h 294"/>
                  <a:gd name="T46" fmla="*/ 114 w 282"/>
                  <a:gd name="T47" fmla="*/ 196 h 294"/>
                  <a:gd name="T48" fmla="*/ 94 w 282"/>
                  <a:gd name="T49" fmla="*/ 214 h 294"/>
                  <a:gd name="T50" fmla="*/ 72 w 282"/>
                  <a:gd name="T51" fmla="*/ 232 h 294"/>
                  <a:gd name="T52" fmla="*/ 60 w 282"/>
                  <a:gd name="T53" fmla="*/ 254 h 294"/>
                  <a:gd name="T54" fmla="*/ 52 w 282"/>
                  <a:gd name="T55" fmla="*/ 272 h 294"/>
                  <a:gd name="T56" fmla="*/ 42 w 282"/>
                  <a:gd name="T57" fmla="*/ 290 h 294"/>
                  <a:gd name="T58" fmla="*/ 34 w 282"/>
                  <a:gd name="T59" fmla="*/ 282 h 294"/>
                  <a:gd name="T60" fmla="*/ 40 w 282"/>
                  <a:gd name="T61" fmla="*/ 266 h 294"/>
                  <a:gd name="T62" fmla="*/ 34 w 282"/>
                  <a:gd name="T63" fmla="*/ 256 h 294"/>
                  <a:gd name="T64" fmla="*/ 48 w 282"/>
                  <a:gd name="T65" fmla="*/ 238 h 294"/>
                  <a:gd name="T66" fmla="*/ 60 w 282"/>
                  <a:gd name="T67" fmla="*/ 226 h 294"/>
                  <a:gd name="T68" fmla="*/ 74 w 282"/>
                  <a:gd name="T69" fmla="*/ 214 h 294"/>
                  <a:gd name="T70" fmla="*/ 82 w 282"/>
                  <a:gd name="T71" fmla="*/ 210 h 294"/>
                  <a:gd name="T72" fmla="*/ 76 w 282"/>
                  <a:gd name="T73" fmla="*/ 198 h 294"/>
                  <a:gd name="T74" fmla="*/ 62 w 282"/>
                  <a:gd name="T75" fmla="*/ 210 h 294"/>
                  <a:gd name="T76" fmla="*/ 30 w 282"/>
                  <a:gd name="T77" fmla="*/ 218 h 294"/>
                  <a:gd name="T78" fmla="*/ 6 w 282"/>
                  <a:gd name="T79" fmla="*/ 214 h 294"/>
                  <a:gd name="T80" fmla="*/ 14 w 282"/>
                  <a:gd name="T81" fmla="*/ 188 h 294"/>
                  <a:gd name="T82" fmla="*/ 18 w 282"/>
                  <a:gd name="T83" fmla="*/ 154 h 294"/>
                  <a:gd name="T84" fmla="*/ 42 w 282"/>
                  <a:gd name="T85" fmla="*/ 110 h 294"/>
                  <a:gd name="T86" fmla="*/ 2 w 282"/>
                  <a:gd name="T87" fmla="*/ 78 h 294"/>
                  <a:gd name="T88" fmla="*/ 8 w 282"/>
                  <a:gd name="T89" fmla="*/ 60 h 294"/>
                  <a:gd name="T90" fmla="*/ 20 w 282"/>
                  <a:gd name="T91" fmla="*/ 52 h 294"/>
                  <a:gd name="T92" fmla="*/ 26 w 282"/>
                  <a:gd name="T93" fmla="*/ 36 h 294"/>
                  <a:gd name="T94" fmla="*/ 54 w 282"/>
                  <a:gd name="T95" fmla="*/ 24 h 294"/>
                  <a:gd name="T96" fmla="*/ 78 w 282"/>
                  <a:gd name="T97" fmla="*/ 12 h 294"/>
                  <a:gd name="T98" fmla="*/ 90 w 282"/>
                  <a:gd name="T99" fmla="*/ 8 h 294"/>
                  <a:gd name="T100" fmla="*/ 116 w 282"/>
                  <a:gd name="T101" fmla="*/ 18 h 294"/>
                  <a:gd name="T102" fmla="*/ 138 w 282"/>
                  <a:gd name="T103" fmla="*/ 12 h 294"/>
                  <a:gd name="T104" fmla="*/ 152 w 282"/>
                  <a:gd name="T105" fmla="*/ 0 h 2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2"/>
                  <a:gd name="T160" fmla="*/ 0 h 294"/>
                  <a:gd name="T161" fmla="*/ 282 w 282"/>
                  <a:gd name="T162" fmla="*/ 294 h 2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2" h="294">
                    <a:moveTo>
                      <a:pt x="152" y="0"/>
                    </a:moveTo>
                    <a:lnTo>
                      <a:pt x="160" y="10"/>
                    </a:lnTo>
                    <a:lnTo>
                      <a:pt x="156" y="16"/>
                    </a:lnTo>
                    <a:lnTo>
                      <a:pt x="156" y="24"/>
                    </a:lnTo>
                    <a:lnTo>
                      <a:pt x="162" y="32"/>
                    </a:lnTo>
                    <a:lnTo>
                      <a:pt x="172" y="42"/>
                    </a:lnTo>
                    <a:lnTo>
                      <a:pt x="182" y="54"/>
                    </a:lnTo>
                    <a:lnTo>
                      <a:pt x="192" y="58"/>
                    </a:lnTo>
                    <a:lnTo>
                      <a:pt x="208" y="62"/>
                    </a:lnTo>
                    <a:lnTo>
                      <a:pt x="226" y="64"/>
                    </a:lnTo>
                    <a:lnTo>
                      <a:pt x="246" y="66"/>
                    </a:lnTo>
                    <a:lnTo>
                      <a:pt x="258" y="70"/>
                    </a:lnTo>
                    <a:lnTo>
                      <a:pt x="272" y="72"/>
                    </a:lnTo>
                    <a:lnTo>
                      <a:pt x="282" y="72"/>
                    </a:lnTo>
                    <a:lnTo>
                      <a:pt x="282" y="80"/>
                    </a:lnTo>
                    <a:lnTo>
                      <a:pt x="280" y="88"/>
                    </a:lnTo>
                    <a:lnTo>
                      <a:pt x="276" y="94"/>
                    </a:lnTo>
                    <a:lnTo>
                      <a:pt x="278" y="98"/>
                    </a:lnTo>
                    <a:lnTo>
                      <a:pt x="278" y="106"/>
                    </a:lnTo>
                    <a:lnTo>
                      <a:pt x="270" y="108"/>
                    </a:lnTo>
                    <a:lnTo>
                      <a:pt x="262" y="110"/>
                    </a:lnTo>
                    <a:lnTo>
                      <a:pt x="256" y="112"/>
                    </a:lnTo>
                    <a:lnTo>
                      <a:pt x="252" y="114"/>
                    </a:lnTo>
                    <a:lnTo>
                      <a:pt x="246" y="114"/>
                    </a:lnTo>
                    <a:lnTo>
                      <a:pt x="244" y="114"/>
                    </a:lnTo>
                    <a:lnTo>
                      <a:pt x="242" y="112"/>
                    </a:lnTo>
                    <a:lnTo>
                      <a:pt x="240" y="110"/>
                    </a:lnTo>
                    <a:lnTo>
                      <a:pt x="234" y="106"/>
                    </a:lnTo>
                    <a:lnTo>
                      <a:pt x="234" y="112"/>
                    </a:lnTo>
                    <a:lnTo>
                      <a:pt x="226" y="112"/>
                    </a:lnTo>
                    <a:lnTo>
                      <a:pt x="218" y="112"/>
                    </a:lnTo>
                    <a:lnTo>
                      <a:pt x="206" y="112"/>
                    </a:lnTo>
                    <a:lnTo>
                      <a:pt x="198" y="114"/>
                    </a:lnTo>
                    <a:lnTo>
                      <a:pt x="190" y="118"/>
                    </a:lnTo>
                    <a:lnTo>
                      <a:pt x="184" y="126"/>
                    </a:lnTo>
                    <a:lnTo>
                      <a:pt x="178" y="134"/>
                    </a:lnTo>
                    <a:lnTo>
                      <a:pt x="170" y="136"/>
                    </a:lnTo>
                    <a:lnTo>
                      <a:pt x="160" y="134"/>
                    </a:lnTo>
                    <a:lnTo>
                      <a:pt x="158" y="134"/>
                    </a:lnTo>
                    <a:lnTo>
                      <a:pt x="152" y="136"/>
                    </a:lnTo>
                    <a:lnTo>
                      <a:pt x="140" y="142"/>
                    </a:lnTo>
                    <a:lnTo>
                      <a:pt x="136" y="148"/>
                    </a:lnTo>
                    <a:lnTo>
                      <a:pt x="136" y="150"/>
                    </a:lnTo>
                    <a:lnTo>
                      <a:pt x="136" y="166"/>
                    </a:lnTo>
                    <a:lnTo>
                      <a:pt x="130" y="174"/>
                    </a:lnTo>
                    <a:lnTo>
                      <a:pt x="124" y="182"/>
                    </a:lnTo>
                    <a:lnTo>
                      <a:pt x="120" y="188"/>
                    </a:lnTo>
                    <a:lnTo>
                      <a:pt x="114" y="196"/>
                    </a:lnTo>
                    <a:lnTo>
                      <a:pt x="100" y="204"/>
                    </a:lnTo>
                    <a:lnTo>
                      <a:pt x="94" y="214"/>
                    </a:lnTo>
                    <a:lnTo>
                      <a:pt x="84" y="220"/>
                    </a:lnTo>
                    <a:lnTo>
                      <a:pt x="72" y="232"/>
                    </a:lnTo>
                    <a:lnTo>
                      <a:pt x="68" y="246"/>
                    </a:lnTo>
                    <a:lnTo>
                      <a:pt x="60" y="254"/>
                    </a:lnTo>
                    <a:lnTo>
                      <a:pt x="54" y="264"/>
                    </a:lnTo>
                    <a:lnTo>
                      <a:pt x="52" y="272"/>
                    </a:lnTo>
                    <a:lnTo>
                      <a:pt x="46" y="280"/>
                    </a:lnTo>
                    <a:lnTo>
                      <a:pt x="42" y="290"/>
                    </a:lnTo>
                    <a:lnTo>
                      <a:pt x="34" y="294"/>
                    </a:lnTo>
                    <a:lnTo>
                      <a:pt x="34" y="282"/>
                    </a:lnTo>
                    <a:lnTo>
                      <a:pt x="40" y="274"/>
                    </a:lnTo>
                    <a:lnTo>
                      <a:pt x="40" y="266"/>
                    </a:lnTo>
                    <a:lnTo>
                      <a:pt x="38" y="262"/>
                    </a:lnTo>
                    <a:lnTo>
                      <a:pt x="34" y="256"/>
                    </a:lnTo>
                    <a:lnTo>
                      <a:pt x="40" y="244"/>
                    </a:lnTo>
                    <a:lnTo>
                      <a:pt x="48" y="238"/>
                    </a:lnTo>
                    <a:lnTo>
                      <a:pt x="58" y="230"/>
                    </a:lnTo>
                    <a:lnTo>
                      <a:pt x="60" y="226"/>
                    </a:lnTo>
                    <a:lnTo>
                      <a:pt x="70" y="220"/>
                    </a:lnTo>
                    <a:lnTo>
                      <a:pt x="74" y="214"/>
                    </a:lnTo>
                    <a:lnTo>
                      <a:pt x="78" y="212"/>
                    </a:lnTo>
                    <a:lnTo>
                      <a:pt x="82" y="210"/>
                    </a:lnTo>
                    <a:lnTo>
                      <a:pt x="84" y="206"/>
                    </a:lnTo>
                    <a:lnTo>
                      <a:pt x="76" y="198"/>
                    </a:lnTo>
                    <a:lnTo>
                      <a:pt x="68" y="202"/>
                    </a:lnTo>
                    <a:lnTo>
                      <a:pt x="62" y="210"/>
                    </a:lnTo>
                    <a:lnTo>
                      <a:pt x="44" y="216"/>
                    </a:lnTo>
                    <a:lnTo>
                      <a:pt x="30" y="218"/>
                    </a:lnTo>
                    <a:lnTo>
                      <a:pt x="12" y="220"/>
                    </a:lnTo>
                    <a:lnTo>
                      <a:pt x="6" y="214"/>
                    </a:lnTo>
                    <a:lnTo>
                      <a:pt x="4" y="210"/>
                    </a:lnTo>
                    <a:lnTo>
                      <a:pt x="14" y="188"/>
                    </a:lnTo>
                    <a:lnTo>
                      <a:pt x="26" y="174"/>
                    </a:lnTo>
                    <a:lnTo>
                      <a:pt x="18" y="154"/>
                    </a:lnTo>
                    <a:lnTo>
                      <a:pt x="18" y="136"/>
                    </a:lnTo>
                    <a:lnTo>
                      <a:pt x="42" y="110"/>
                    </a:lnTo>
                    <a:lnTo>
                      <a:pt x="26" y="80"/>
                    </a:lnTo>
                    <a:lnTo>
                      <a:pt x="2" y="78"/>
                    </a:lnTo>
                    <a:lnTo>
                      <a:pt x="0" y="66"/>
                    </a:lnTo>
                    <a:lnTo>
                      <a:pt x="8" y="60"/>
                    </a:lnTo>
                    <a:lnTo>
                      <a:pt x="16" y="56"/>
                    </a:lnTo>
                    <a:lnTo>
                      <a:pt x="20" y="52"/>
                    </a:lnTo>
                    <a:lnTo>
                      <a:pt x="20" y="42"/>
                    </a:lnTo>
                    <a:lnTo>
                      <a:pt x="26" y="36"/>
                    </a:lnTo>
                    <a:lnTo>
                      <a:pt x="34" y="34"/>
                    </a:lnTo>
                    <a:lnTo>
                      <a:pt x="54" y="24"/>
                    </a:lnTo>
                    <a:lnTo>
                      <a:pt x="60" y="12"/>
                    </a:lnTo>
                    <a:lnTo>
                      <a:pt x="78" y="12"/>
                    </a:lnTo>
                    <a:lnTo>
                      <a:pt x="82" y="4"/>
                    </a:lnTo>
                    <a:lnTo>
                      <a:pt x="90" y="8"/>
                    </a:lnTo>
                    <a:lnTo>
                      <a:pt x="102" y="18"/>
                    </a:lnTo>
                    <a:lnTo>
                      <a:pt x="116" y="18"/>
                    </a:lnTo>
                    <a:lnTo>
                      <a:pt x="118" y="14"/>
                    </a:lnTo>
                    <a:lnTo>
                      <a:pt x="138" y="12"/>
                    </a:lnTo>
                    <a:lnTo>
                      <a:pt x="138" y="4"/>
                    </a:lnTo>
                    <a:lnTo>
                      <a:pt x="152" y="0"/>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34" name="Freeform 359"/>
              <p:cNvSpPr>
                <a:spLocks/>
              </p:cNvSpPr>
              <p:nvPr/>
            </p:nvSpPr>
            <p:spPr bwMode="auto">
              <a:xfrm>
                <a:off x="4706" y="3352"/>
                <a:ext cx="28" cy="19"/>
              </a:xfrm>
              <a:custGeom>
                <a:avLst/>
                <a:gdLst>
                  <a:gd name="T0" fmla="*/ 32 w 34"/>
                  <a:gd name="T1" fmla="*/ 2 h 24"/>
                  <a:gd name="T2" fmla="*/ 34 w 34"/>
                  <a:gd name="T3" fmla="*/ 8 h 24"/>
                  <a:gd name="T4" fmla="*/ 26 w 34"/>
                  <a:gd name="T5" fmla="*/ 12 h 24"/>
                  <a:gd name="T6" fmla="*/ 26 w 34"/>
                  <a:gd name="T7" fmla="*/ 18 h 24"/>
                  <a:gd name="T8" fmla="*/ 16 w 34"/>
                  <a:gd name="T9" fmla="*/ 24 h 24"/>
                  <a:gd name="T10" fmla="*/ 8 w 34"/>
                  <a:gd name="T11" fmla="*/ 18 h 24"/>
                  <a:gd name="T12" fmla="*/ 2 w 34"/>
                  <a:gd name="T13" fmla="*/ 16 h 24"/>
                  <a:gd name="T14" fmla="*/ 0 w 34"/>
                  <a:gd name="T15" fmla="*/ 10 h 24"/>
                  <a:gd name="T16" fmla="*/ 2 w 34"/>
                  <a:gd name="T17" fmla="*/ 2 h 24"/>
                  <a:gd name="T18" fmla="*/ 10 w 34"/>
                  <a:gd name="T19" fmla="*/ 0 h 24"/>
                  <a:gd name="T20" fmla="*/ 18 w 34"/>
                  <a:gd name="T21" fmla="*/ 4 h 24"/>
                  <a:gd name="T22" fmla="*/ 24 w 34"/>
                  <a:gd name="T23" fmla="*/ 2 h 24"/>
                  <a:gd name="T24" fmla="*/ 28 w 34"/>
                  <a:gd name="T25" fmla="*/ 2 h 24"/>
                  <a:gd name="T26" fmla="*/ 32 w 34"/>
                  <a:gd name="T27" fmla="*/ 2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4"/>
                  <a:gd name="T44" fmla="*/ 34 w 34"/>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4">
                    <a:moveTo>
                      <a:pt x="32" y="2"/>
                    </a:moveTo>
                    <a:lnTo>
                      <a:pt x="34" y="8"/>
                    </a:lnTo>
                    <a:lnTo>
                      <a:pt x="26" y="12"/>
                    </a:lnTo>
                    <a:lnTo>
                      <a:pt x="26" y="18"/>
                    </a:lnTo>
                    <a:lnTo>
                      <a:pt x="16" y="24"/>
                    </a:lnTo>
                    <a:lnTo>
                      <a:pt x="8" y="18"/>
                    </a:lnTo>
                    <a:lnTo>
                      <a:pt x="2" y="16"/>
                    </a:lnTo>
                    <a:lnTo>
                      <a:pt x="0" y="10"/>
                    </a:lnTo>
                    <a:lnTo>
                      <a:pt x="2" y="2"/>
                    </a:lnTo>
                    <a:lnTo>
                      <a:pt x="10" y="0"/>
                    </a:lnTo>
                    <a:lnTo>
                      <a:pt x="18" y="4"/>
                    </a:lnTo>
                    <a:lnTo>
                      <a:pt x="24" y="2"/>
                    </a:lnTo>
                    <a:lnTo>
                      <a:pt x="28" y="2"/>
                    </a:lnTo>
                    <a:lnTo>
                      <a:pt x="32" y="2"/>
                    </a:lnTo>
                    <a:close/>
                  </a:path>
                </a:pathLst>
              </a:custGeom>
              <a:grpFill/>
              <a:ln w="6350">
                <a:solidFill>
                  <a:srgbClr val="FFFFFF"/>
                </a:solidFill>
                <a:prstDash val="solid"/>
                <a:round/>
                <a:headEnd/>
                <a:tailEnd/>
              </a:ln>
            </p:spPr>
            <p:txBody>
              <a:bodyPr/>
              <a:lstStyle/>
              <a:p>
                <a:endParaRPr lang="en-US" dirty="0"/>
              </a:p>
            </p:txBody>
          </p:sp>
          <p:sp>
            <p:nvSpPr>
              <p:cNvPr id="135" name="Freeform 360"/>
              <p:cNvSpPr>
                <a:spLocks/>
              </p:cNvSpPr>
              <p:nvPr/>
            </p:nvSpPr>
            <p:spPr bwMode="auto">
              <a:xfrm>
                <a:off x="4820" y="3769"/>
                <a:ext cx="39" cy="70"/>
              </a:xfrm>
              <a:custGeom>
                <a:avLst/>
                <a:gdLst>
                  <a:gd name="T0" fmla="*/ 20 w 48"/>
                  <a:gd name="T1" fmla="*/ 86 h 86"/>
                  <a:gd name="T2" fmla="*/ 8 w 48"/>
                  <a:gd name="T3" fmla="*/ 84 h 86"/>
                  <a:gd name="T4" fmla="*/ 8 w 48"/>
                  <a:gd name="T5" fmla="*/ 60 h 86"/>
                  <a:gd name="T6" fmla="*/ 0 w 48"/>
                  <a:gd name="T7" fmla="*/ 52 h 86"/>
                  <a:gd name="T8" fmla="*/ 4 w 48"/>
                  <a:gd name="T9" fmla="*/ 36 h 86"/>
                  <a:gd name="T10" fmla="*/ 14 w 48"/>
                  <a:gd name="T11" fmla="*/ 20 h 86"/>
                  <a:gd name="T12" fmla="*/ 32 w 48"/>
                  <a:gd name="T13" fmla="*/ 14 h 86"/>
                  <a:gd name="T14" fmla="*/ 44 w 48"/>
                  <a:gd name="T15" fmla="*/ 0 h 86"/>
                  <a:gd name="T16" fmla="*/ 48 w 48"/>
                  <a:gd name="T17" fmla="*/ 12 h 86"/>
                  <a:gd name="T18" fmla="*/ 46 w 48"/>
                  <a:gd name="T19" fmla="*/ 26 h 86"/>
                  <a:gd name="T20" fmla="*/ 40 w 48"/>
                  <a:gd name="T21" fmla="*/ 42 h 86"/>
                  <a:gd name="T22" fmla="*/ 40 w 48"/>
                  <a:gd name="T23" fmla="*/ 54 h 86"/>
                  <a:gd name="T24" fmla="*/ 30 w 48"/>
                  <a:gd name="T25" fmla="*/ 62 h 86"/>
                  <a:gd name="T26" fmla="*/ 24 w 48"/>
                  <a:gd name="T27" fmla="*/ 68 h 86"/>
                  <a:gd name="T28" fmla="*/ 20 w 48"/>
                  <a:gd name="T29" fmla="*/ 86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86"/>
                  <a:gd name="T47" fmla="*/ 48 w 48"/>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86">
                    <a:moveTo>
                      <a:pt x="20" y="86"/>
                    </a:moveTo>
                    <a:lnTo>
                      <a:pt x="8" y="84"/>
                    </a:lnTo>
                    <a:lnTo>
                      <a:pt x="8" y="60"/>
                    </a:lnTo>
                    <a:lnTo>
                      <a:pt x="0" y="52"/>
                    </a:lnTo>
                    <a:lnTo>
                      <a:pt x="4" y="36"/>
                    </a:lnTo>
                    <a:lnTo>
                      <a:pt x="14" y="20"/>
                    </a:lnTo>
                    <a:lnTo>
                      <a:pt x="32" y="14"/>
                    </a:lnTo>
                    <a:lnTo>
                      <a:pt x="44" y="0"/>
                    </a:lnTo>
                    <a:lnTo>
                      <a:pt x="48" y="12"/>
                    </a:lnTo>
                    <a:lnTo>
                      <a:pt x="46" y="26"/>
                    </a:lnTo>
                    <a:lnTo>
                      <a:pt x="40" y="42"/>
                    </a:lnTo>
                    <a:lnTo>
                      <a:pt x="40" y="54"/>
                    </a:lnTo>
                    <a:lnTo>
                      <a:pt x="30" y="62"/>
                    </a:lnTo>
                    <a:lnTo>
                      <a:pt x="24" y="68"/>
                    </a:lnTo>
                    <a:lnTo>
                      <a:pt x="20" y="8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36" name="Freeform 361"/>
              <p:cNvSpPr>
                <a:spLocks/>
              </p:cNvSpPr>
              <p:nvPr/>
            </p:nvSpPr>
            <p:spPr bwMode="auto">
              <a:xfrm>
                <a:off x="4778" y="3862"/>
                <a:ext cx="18" cy="41"/>
              </a:xfrm>
              <a:custGeom>
                <a:avLst/>
                <a:gdLst>
                  <a:gd name="T0" fmla="*/ 12 w 22"/>
                  <a:gd name="T1" fmla="*/ 0 h 50"/>
                  <a:gd name="T2" fmla="*/ 12 w 22"/>
                  <a:gd name="T3" fmla="*/ 16 h 50"/>
                  <a:gd name="T4" fmla="*/ 16 w 22"/>
                  <a:gd name="T5" fmla="*/ 26 h 50"/>
                  <a:gd name="T6" fmla="*/ 22 w 22"/>
                  <a:gd name="T7" fmla="*/ 40 h 50"/>
                  <a:gd name="T8" fmla="*/ 12 w 22"/>
                  <a:gd name="T9" fmla="*/ 50 h 50"/>
                  <a:gd name="T10" fmla="*/ 4 w 22"/>
                  <a:gd name="T11" fmla="*/ 34 h 50"/>
                  <a:gd name="T12" fmla="*/ 0 w 22"/>
                  <a:gd name="T13" fmla="*/ 18 h 50"/>
                  <a:gd name="T14" fmla="*/ 4 w 22"/>
                  <a:gd name="T15" fmla="*/ 6 h 50"/>
                  <a:gd name="T16" fmla="*/ 12 w 22"/>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0"/>
                  <a:gd name="T29" fmla="*/ 22 w 2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0">
                    <a:moveTo>
                      <a:pt x="12" y="0"/>
                    </a:moveTo>
                    <a:lnTo>
                      <a:pt x="12" y="16"/>
                    </a:lnTo>
                    <a:lnTo>
                      <a:pt x="16" y="26"/>
                    </a:lnTo>
                    <a:lnTo>
                      <a:pt x="22" y="40"/>
                    </a:lnTo>
                    <a:lnTo>
                      <a:pt x="12" y="50"/>
                    </a:lnTo>
                    <a:lnTo>
                      <a:pt x="4" y="34"/>
                    </a:lnTo>
                    <a:lnTo>
                      <a:pt x="0" y="18"/>
                    </a:lnTo>
                    <a:lnTo>
                      <a:pt x="4" y="6"/>
                    </a:lnTo>
                    <a:lnTo>
                      <a:pt x="12" y="0"/>
                    </a:lnTo>
                    <a:close/>
                  </a:path>
                </a:pathLst>
              </a:custGeom>
              <a:grpFill/>
              <a:ln w="6350">
                <a:solidFill>
                  <a:srgbClr val="FFFFFF"/>
                </a:solidFill>
                <a:prstDash val="solid"/>
                <a:round/>
                <a:headEnd/>
                <a:tailEnd/>
              </a:ln>
            </p:spPr>
            <p:txBody>
              <a:bodyPr/>
              <a:lstStyle/>
              <a:p>
                <a:endParaRPr lang="en-US" dirty="0"/>
              </a:p>
            </p:txBody>
          </p:sp>
          <p:sp>
            <p:nvSpPr>
              <p:cNvPr id="137" name="Freeform 362"/>
              <p:cNvSpPr>
                <a:spLocks/>
              </p:cNvSpPr>
              <p:nvPr/>
            </p:nvSpPr>
            <p:spPr bwMode="auto">
              <a:xfrm>
                <a:off x="4598" y="3239"/>
                <a:ext cx="294" cy="524"/>
              </a:xfrm>
              <a:custGeom>
                <a:avLst/>
                <a:gdLst>
                  <a:gd name="T0" fmla="*/ 344 w 360"/>
                  <a:gd name="T1" fmla="*/ 600 h 642"/>
                  <a:gd name="T2" fmla="*/ 308 w 360"/>
                  <a:gd name="T3" fmla="*/ 614 h 642"/>
                  <a:gd name="T4" fmla="*/ 288 w 360"/>
                  <a:gd name="T5" fmla="*/ 622 h 642"/>
                  <a:gd name="T6" fmla="*/ 256 w 360"/>
                  <a:gd name="T7" fmla="*/ 624 h 642"/>
                  <a:gd name="T8" fmla="*/ 220 w 360"/>
                  <a:gd name="T9" fmla="*/ 642 h 642"/>
                  <a:gd name="T10" fmla="*/ 254 w 360"/>
                  <a:gd name="T11" fmla="*/ 618 h 642"/>
                  <a:gd name="T12" fmla="*/ 284 w 360"/>
                  <a:gd name="T13" fmla="*/ 590 h 642"/>
                  <a:gd name="T14" fmla="*/ 294 w 360"/>
                  <a:gd name="T15" fmla="*/ 576 h 642"/>
                  <a:gd name="T16" fmla="*/ 228 w 360"/>
                  <a:gd name="T17" fmla="*/ 598 h 642"/>
                  <a:gd name="T18" fmla="*/ 192 w 360"/>
                  <a:gd name="T19" fmla="*/ 606 h 642"/>
                  <a:gd name="T20" fmla="*/ 216 w 360"/>
                  <a:gd name="T21" fmla="*/ 582 h 642"/>
                  <a:gd name="T22" fmla="*/ 220 w 360"/>
                  <a:gd name="T23" fmla="*/ 566 h 642"/>
                  <a:gd name="T24" fmla="*/ 192 w 360"/>
                  <a:gd name="T25" fmla="*/ 556 h 642"/>
                  <a:gd name="T26" fmla="*/ 176 w 360"/>
                  <a:gd name="T27" fmla="*/ 542 h 642"/>
                  <a:gd name="T28" fmla="*/ 160 w 360"/>
                  <a:gd name="T29" fmla="*/ 516 h 642"/>
                  <a:gd name="T30" fmla="*/ 168 w 360"/>
                  <a:gd name="T31" fmla="*/ 478 h 642"/>
                  <a:gd name="T32" fmla="*/ 130 w 360"/>
                  <a:gd name="T33" fmla="*/ 478 h 642"/>
                  <a:gd name="T34" fmla="*/ 108 w 360"/>
                  <a:gd name="T35" fmla="*/ 462 h 642"/>
                  <a:gd name="T36" fmla="*/ 92 w 360"/>
                  <a:gd name="T37" fmla="*/ 480 h 642"/>
                  <a:gd name="T38" fmla="*/ 58 w 360"/>
                  <a:gd name="T39" fmla="*/ 466 h 642"/>
                  <a:gd name="T40" fmla="*/ 76 w 360"/>
                  <a:gd name="T41" fmla="*/ 444 h 642"/>
                  <a:gd name="T42" fmla="*/ 56 w 360"/>
                  <a:gd name="T43" fmla="*/ 418 h 642"/>
                  <a:gd name="T44" fmla="*/ 76 w 360"/>
                  <a:gd name="T45" fmla="*/ 418 h 642"/>
                  <a:gd name="T46" fmla="*/ 92 w 360"/>
                  <a:gd name="T47" fmla="*/ 446 h 642"/>
                  <a:gd name="T48" fmla="*/ 126 w 360"/>
                  <a:gd name="T49" fmla="*/ 434 h 642"/>
                  <a:gd name="T50" fmla="*/ 120 w 360"/>
                  <a:gd name="T51" fmla="*/ 422 h 642"/>
                  <a:gd name="T52" fmla="*/ 96 w 360"/>
                  <a:gd name="T53" fmla="*/ 402 h 642"/>
                  <a:gd name="T54" fmla="*/ 108 w 360"/>
                  <a:gd name="T55" fmla="*/ 376 h 642"/>
                  <a:gd name="T56" fmla="*/ 94 w 360"/>
                  <a:gd name="T57" fmla="*/ 366 h 642"/>
                  <a:gd name="T58" fmla="*/ 82 w 360"/>
                  <a:gd name="T59" fmla="*/ 338 h 642"/>
                  <a:gd name="T60" fmla="*/ 72 w 360"/>
                  <a:gd name="T61" fmla="*/ 314 h 642"/>
                  <a:gd name="T62" fmla="*/ 86 w 360"/>
                  <a:gd name="T63" fmla="*/ 294 h 642"/>
                  <a:gd name="T64" fmla="*/ 76 w 360"/>
                  <a:gd name="T65" fmla="*/ 286 h 642"/>
                  <a:gd name="T66" fmla="*/ 36 w 360"/>
                  <a:gd name="T67" fmla="*/ 308 h 642"/>
                  <a:gd name="T68" fmla="*/ 2 w 360"/>
                  <a:gd name="T69" fmla="*/ 314 h 642"/>
                  <a:gd name="T70" fmla="*/ 2 w 360"/>
                  <a:gd name="T71" fmla="*/ 262 h 642"/>
                  <a:gd name="T72" fmla="*/ 16 w 360"/>
                  <a:gd name="T73" fmla="*/ 230 h 642"/>
                  <a:gd name="T74" fmla="*/ 30 w 360"/>
                  <a:gd name="T75" fmla="*/ 198 h 642"/>
                  <a:gd name="T76" fmla="*/ 56 w 360"/>
                  <a:gd name="T77" fmla="*/ 180 h 642"/>
                  <a:gd name="T78" fmla="*/ 84 w 360"/>
                  <a:gd name="T79" fmla="*/ 166 h 642"/>
                  <a:gd name="T80" fmla="*/ 122 w 360"/>
                  <a:gd name="T81" fmla="*/ 176 h 642"/>
                  <a:gd name="T82" fmla="*/ 150 w 360"/>
                  <a:gd name="T83" fmla="*/ 166 h 642"/>
                  <a:gd name="T84" fmla="*/ 166 w 360"/>
                  <a:gd name="T85" fmla="*/ 154 h 642"/>
                  <a:gd name="T86" fmla="*/ 212 w 360"/>
                  <a:gd name="T87" fmla="*/ 142 h 642"/>
                  <a:gd name="T88" fmla="*/ 264 w 360"/>
                  <a:gd name="T89" fmla="*/ 132 h 642"/>
                  <a:gd name="T90" fmla="*/ 254 w 360"/>
                  <a:gd name="T91" fmla="*/ 118 h 642"/>
                  <a:gd name="T92" fmla="*/ 250 w 360"/>
                  <a:gd name="T93" fmla="*/ 98 h 642"/>
                  <a:gd name="T94" fmla="*/ 290 w 360"/>
                  <a:gd name="T95" fmla="*/ 78 h 642"/>
                  <a:gd name="T96" fmla="*/ 324 w 360"/>
                  <a:gd name="T97" fmla="*/ 66 h 642"/>
                  <a:gd name="T98" fmla="*/ 300 w 360"/>
                  <a:gd name="T99" fmla="*/ 64 h 642"/>
                  <a:gd name="T100" fmla="*/ 268 w 360"/>
                  <a:gd name="T101" fmla="*/ 62 h 642"/>
                  <a:gd name="T102" fmla="*/ 240 w 360"/>
                  <a:gd name="T103" fmla="*/ 52 h 642"/>
                  <a:gd name="T104" fmla="*/ 242 w 360"/>
                  <a:gd name="T105" fmla="*/ 34 h 642"/>
                  <a:gd name="T106" fmla="*/ 250 w 360"/>
                  <a:gd name="T107" fmla="*/ 14 h 642"/>
                  <a:gd name="T108" fmla="*/ 330 w 360"/>
                  <a:gd name="T109" fmla="*/ 6 h 642"/>
                  <a:gd name="T110" fmla="*/ 360 w 360"/>
                  <a:gd name="T111" fmla="*/ 610 h 6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0"/>
                  <a:gd name="T169" fmla="*/ 0 h 642"/>
                  <a:gd name="T170" fmla="*/ 360 w 360"/>
                  <a:gd name="T171" fmla="*/ 642 h 6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0" h="642">
                    <a:moveTo>
                      <a:pt x="360" y="610"/>
                    </a:moveTo>
                    <a:lnTo>
                      <a:pt x="346" y="606"/>
                    </a:lnTo>
                    <a:lnTo>
                      <a:pt x="344" y="600"/>
                    </a:lnTo>
                    <a:lnTo>
                      <a:pt x="326" y="594"/>
                    </a:lnTo>
                    <a:lnTo>
                      <a:pt x="308" y="598"/>
                    </a:lnTo>
                    <a:lnTo>
                      <a:pt x="308" y="614"/>
                    </a:lnTo>
                    <a:lnTo>
                      <a:pt x="298" y="630"/>
                    </a:lnTo>
                    <a:lnTo>
                      <a:pt x="292" y="640"/>
                    </a:lnTo>
                    <a:lnTo>
                      <a:pt x="288" y="622"/>
                    </a:lnTo>
                    <a:lnTo>
                      <a:pt x="284" y="614"/>
                    </a:lnTo>
                    <a:lnTo>
                      <a:pt x="276" y="620"/>
                    </a:lnTo>
                    <a:lnTo>
                      <a:pt x="256" y="624"/>
                    </a:lnTo>
                    <a:lnTo>
                      <a:pt x="252" y="634"/>
                    </a:lnTo>
                    <a:lnTo>
                      <a:pt x="240" y="638"/>
                    </a:lnTo>
                    <a:lnTo>
                      <a:pt x="220" y="642"/>
                    </a:lnTo>
                    <a:lnTo>
                      <a:pt x="228" y="630"/>
                    </a:lnTo>
                    <a:lnTo>
                      <a:pt x="240" y="620"/>
                    </a:lnTo>
                    <a:lnTo>
                      <a:pt x="254" y="618"/>
                    </a:lnTo>
                    <a:lnTo>
                      <a:pt x="274" y="610"/>
                    </a:lnTo>
                    <a:lnTo>
                      <a:pt x="284" y="598"/>
                    </a:lnTo>
                    <a:lnTo>
                      <a:pt x="284" y="590"/>
                    </a:lnTo>
                    <a:lnTo>
                      <a:pt x="298" y="580"/>
                    </a:lnTo>
                    <a:lnTo>
                      <a:pt x="308" y="572"/>
                    </a:lnTo>
                    <a:lnTo>
                      <a:pt x="294" y="576"/>
                    </a:lnTo>
                    <a:lnTo>
                      <a:pt x="264" y="586"/>
                    </a:lnTo>
                    <a:lnTo>
                      <a:pt x="250" y="592"/>
                    </a:lnTo>
                    <a:lnTo>
                      <a:pt x="228" y="598"/>
                    </a:lnTo>
                    <a:lnTo>
                      <a:pt x="212" y="602"/>
                    </a:lnTo>
                    <a:lnTo>
                      <a:pt x="204" y="612"/>
                    </a:lnTo>
                    <a:lnTo>
                      <a:pt x="192" y="606"/>
                    </a:lnTo>
                    <a:lnTo>
                      <a:pt x="196" y="590"/>
                    </a:lnTo>
                    <a:lnTo>
                      <a:pt x="204" y="582"/>
                    </a:lnTo>
                    <a:lnTo>
                      <a:pt x="216" y="582"/>
                    </a:lnTo>
                    <a:lnTo>
                      <a:pt x="228" y="574"/>
                    </a:lnTo>
                    <a:lnTo>
                      <a:pt x="228" y="564"/>
                    </a:lnTo>
                    <a:lnTo>
                      <a:pt x="220" y="566"/>
                    </a:lnTo>
                    <a:lnTo>
                      <a:pt x="208" y="562"/>
                    </a:lnTo>
                    <a:lnTo>
                      <a:pt x="202" y="550"/>
                    </a:lnTo>
                    <a:lnTo>
                      <a:pt x="192" y="556"/>
                    </a:lnTo>
                    <a:lnTo>
                      <a:pt x="186" y="562"/>
                    </a:lnTo>
                    <a:lnTo>
                      <a:pt x="180" y="554"/>
                    </a:lnTo>
                    <a:lnTo>
                      <a:pt x="176" y="542"/>
                    </a:lnTo>
                    <a:lnTo>
                      <a:pt x="172" y="528"/>
                    </a:lnTo>
                    <a:lnTo>
                      <a:pt x="154" y="526"/>
                    </a:lnTo>
                    <a:lnTo>
                      <a:pt x="160" y="516"/>
                    </a:lnTo>
                    <a:lnTo>
                      <a:pt x="172" y="506"/>
                    </a:lnTo>
                    <a:lnTo>
                      <a:pt x="168" y="494"/>
                    </a:lnTo>
                    <a:lnTo>
                      <a:pt x="168" y="478"/>
                    </a:lnTo>
                    <a:lnTo>
                      <a:pt x="156" y="480"/>
                    </a:lnTo>
                    <a:lnTo>
                      <a:pt x="140" y="476"/>
                    </a:lnTo>
                    <a:lnTo>
                      <a:pt x="130" y="478"/>
                    </a:lnTo>
                    <a:lnTo>
                      <a:pt x="120" y="482"/>
                    </a:lnTo>
                    <a:lnTo>
                      <a:pt x="120" y="470"/>
                    </a:lnTo>
                    <a:lnTo>
                      <a:pt x="108" y="462"/>
                    </a:lnTo>
                    <a:lnTo>
                      <a:pt x="98" y="462"/>
                    </a:lnTo>
                    <a:lnTo>
                      <a:pt x="96" y="474"/>
                    </a:lnTo>
                    <a:lnTo>
                      <a:pt x="92" y="480"/>
                    </a:lnTo>
                    <a:lnTo>
                      <a:pt x="84" y="472"/>
                    </a:lnTo>
                    <a:lnTo>
                      <a:pt x="74" y="468"/>
                    </a:lnTo>
                    <a:lnTo>
                      <a:pt x="58" y="466"/>
                    </a:lnTo>
                    <a:lnTo>
                      <a:pt x="58" y="456"/>
                    </a:lnTo>
                    <a:lnTo>
                      <a:pt x="68" y="452"/>
                    </a:lnTo>
                    <a:lnTo>
                      <a:pt x="76" y="444"/>
                    </a:lnTo>
                    <a:lnTo>
                      <a:pt x="76" y="436"/>
                    </a:lnTo>
                    <a:lnTo>
                      <a:pt x="62" y="430"/>
                    </a:lnTo>
                    <a:lnTo>
                      <a:pt x="56" y="418"/>
                    </a:lnTo>
                    <a:lnTo>
                      <a:pt x="60" y="408"/>
                    </a:lnTo>
                    <a:lnTo>
                      <a:pt x="70" y="410"/>
                    </a:lnTo>
                    <a:lnTo>
                      <a:pt x="76" y="418"/>
                    </a:lnTo>
                    <a:lnTo>
                      <a:pt x="90" y="426"/>
                    </a:lnTo>
                    <a:lnTo>
                      <a:pt x="90" y="436"/>
                    </a:lnTo>
                    <a:lnTo>
                      <a:pt x="92" y="446"/>
                    </a:lnTo>
                    <a:lnTo>
                      <a:pt x="100" y="436"/>
                    </a:lnTo>
                    <a:lnTo>
                      <a:pt x="112" y="438"/>
                    </a:lnTo>
                    <a:lnTo>
                      <a:pt x="126" y="434"/>
                    </a:lnTo>
                    <a:lnTo>
                      <a:pt x="136" y="430"/>
                    </a:lnTo>
                    <a:lnTo>
                      <a:pt x="134" y="424"/>
                    </a:lnTo>
                    <a:lnTo>
                      <a:pt x="120" y="422"/>
                    </a:lnTo>
                    <a:lnTo>
                      <a:pt x="108" y="416"/>
                    </a:lnTo>
                    <a:lnTo>
                      <a:pt x="104" y="408"/>
                    </a:lnTo>
                    <a:lnTo>
                      <a:pt x="96" y="402"/>
                    </a:lnTo>
                    <a:lnTo>
                      <a:pt x="92" y="392"/>
                    </a:lnTo>
                    <a:lnTo>
                      <a:pt x="100" y="386"/>
                    </a:lnTo>
                    <a:lnTo>
                      <a:pt x="108" y="376"/>
                    </a:lnTo>
                    <a:lnTo>
                      <a:pt x="120" y="370"/>
                    </a:lnTo>
                    <a:lnTo>
                      <a:pt x="108" y="366"/>
                    </a:lnTo>
                    <a:lnTo>
                      <a:pt x="94" y="366"/>
                    </a:lnTo>
                    <a:lnTo>
                      <a:pt x="92" y="354"/>
                    </a:lnTo>
                    <a:lnTo>
                      <a:pt x="92" y="342"/>
                    </a:lnTo>
                    <a:lnTo>
                      <a:pt x="82" y="338"/>
                    </a:lnTo>
                    <a:lnTo>
                      <a:pt x="76" y="332"/>
                    </a:lnTo>
                    <a:lnTo>
                      <a:pt x="66" y="326"/>
                    </a:lnTo>
                    <a:lnTo>
                      <a:pt x="72" y="314"/>
                    </a:lnTo>
                    <a:lnTo>
                      <a:pt x="80" y="304"/>
                    </a:lnTo>
                    <a:lnTo>
                      <a:pt x="84" y="300"/>
                    </a:lnTo>
                    <a:lnTo>
                      <a:pt x="86" y="294"/>
                    </a:lnTo>
                    <a:lnTo>
                      <a:pt x="84" y="290"/>
                    </a:lnTo>
                    <a:lnTo>
                      <a:pt x="82" y="288"/>
                    </a:lnTo>
                    <a:lnTo>
                      <a:pt x="76" y="286"/>
                    </a:lnTo>
                    <a:lnTo>
                      <a:pt x="60" y="290"/>
                    </a:lnTo>
                    <a:lnTo>
                      <a:pt x="48" y="300"/>
                    </a:lnTo>
                    <a:lnTo>
                      <a:pt x="36" y="308"/>
                    </a:lnTo>
                    <a:lnTo>
                      <a:pt x="24" y="312"/>
                    </a:lnTo>
                    <a:lnTo>
                      <a:pt x="12" y="322"/>
                    </a:lnTo>
                    <a:lnTo>
                      <a:pt x="2" y="314"/>
                    </a:lnTo>
                    <a:lnTo>
                      <a:pt x="6" y="296"/>
                    </a:lnTo>
                    <a:lnTo>
                      <a:pt x="4" y="276"/>
                    </a:lnTo>
                    <a:lnTo>
                      <a:pt x="2" y="262"/>
                    </a:lnTo>
                    <a:lnTo>
                      <a:pt x="0" y="248"/>
                    </a:lnTo>
                    <a:lnTo>
                      <a:pt x="12" y="242"/>
                    </a:lnTo>
                    <a:lnTo>
                      <a:pt x="16" y="230"/>
                    </a:lnTo>
                    <a:lnTo>
                      <a:pt x="12" y="220"/>
                    </a:lnTo>
                    <a:lnTo>
                      <a:pt x="24" y="210"/>
                    </a:lnTo>
                    <a:lnTo>
                      <a:pt x="30" y="198"/>
                    </a:lnTo>
                    <a:lnTo>
                      <a:pt x="40" y="188"/>
                    </a:lnTo>
                    <a:lnTo>
                      <a:pt x="48" y="180"/>
                    </a:lnTo>
                    <a:lnTo>
                      <a:pt x="56" y="180"/>
                    </a:lnTo>
                    <a:lnTo>
                      <a:pt x="64" y="178"/>
                    </a:lnTo>
                    <a:lnTo>
                      <a:pt x="74" y="168"/>
                    </a:lnTo>
                    <a:lnTo>
                      <a:pt x="84" y="166"/>
                    </a:lnTo>
                    <a:lnTo>
                      <a:pt x="94" y="162"/>
                    </a:lnTo>
                    <a:lnTo>
                      <a:pt x="100" y="174"/>
                    </a:lnTo>
                    <a:lnTo>
                      <a:pt x="122" y="176"/>
                    </a:lnTo>
                    <a:lnTo>
                      <a:pt x="132" y="170"/>
                    </a:lnTo>
                    <a:lnTo>
                      <a:pt x="142" y="168"/>
                    </a:lnTo>
                    <a:lnTo>
                      <a:pt x="150" y="166"/>
                    </a:lnTo>
                    <a:lnTo>
                      <a:pt x="152" y="160"/>
                    </a:lnTo>
                    <a:lnTo>
                      <a:pt x="158" y="156"/>
                    </a:lnTo>
                    <a:lnTo>
                      <a:pt x="166" y="154"/>
                    </a:lnTo>
                    <a:lnTo>
                      <a:pt x="176" y="150"/>
                    </a:lnTo>
                    <a:lnTo>
                      <a:pt x="192" y="144"/>
                    </a:lnTo>
                    <a:lnTo>
                      <a:pt x="212" y="142"/>
                    </a:lnTo>
                    <a:lnTo>
                      <a:pt x="228" y="140"/>
                    </a:lnTo>
                    <a:lnTo>
                      <a:pt x="242" y="132"/>
                    </a:lnTo>
                    <a:lnTo>
                      <a:pt x="264" y="132"/>
                    </a:lnTo>
                    <a:lnTo>
                      <a:pt x="274" y="120"/>
                    </a:lnTo>
                    <a:lnTo>
                      <a:pt x="264" y="118"/>
                    </a:lnTo>
                    <a:lnTo>
                      <a:pt x="254" y="118"/>
                    </a:lnTo>
                    <a:lnTo>
                      <a:pt x="240" y="116"/>
                    </a:lnTo>
                    <a:lnTo>
                      <a:pt x="238" y="108"/>
                    </a:lnTo>
                    <a:lnTo>
                      <a:pt x="250" y="98"/>
                    </a:lnTo>
                    <a:lnTo>
                      <a:pt x="270" y="94"/>
                    </a:lnTo>
                    <a:lnTo>
                      <a:pt x="286" y="82"/>
                    </a:lnTo>
                    <a:lnTo>
                      <a:pt x="290" y="78"/>
                    </a:lnTo>
                    <a:lnTo>
                      <a:pt x="298" y="74"/>
                    </a:lnTo>
                    <a:lnTo>
                      <a:pt x="312" y="70"/>
                    </a:lnTo>
                    <a:lnTo>
                      <a:pt x="324" y="66"/>
                    </a:lnTo>
                    <a:lnTo>
                      <a:pt x="330" y="62"/>
                    </a:lnTo>
                    <a:lnTo>
                      <a:pt x="320" y="60"/>
                    </a:lnTo>
                    <a:lnTo>
                      <a:pt x="300" y="64"/>
                    </a:lnTo>
                    <a:lnTo>
                      <a:pt x="288" y="72"/>
                    </a:lnTo>
                    <a:lnTo>
                      <a:pt x="276" y="66"/>
                    </a:lnTo>
                    <a:lnTo>
                      <a:pt x="268" y="62"/>
                    </a:lnTo>
                    <a:lnTo>
                      <a:pt x="256" y="60"/>
                    </a:lnTo>
                    <a:lnTo>
                      <a:pt x="250" y="56"/>
                    </a:lnTo>
                    <a:lnTo>
                      <a:pt x="240" y="52"/>
                    </a:lnTo>
                    <a:lnTo>
                      <a:pt x="238" y="46"/>
                    </a:lnTo>
                    <a:lnTo>
                      <a:pt x="238" y="40"/>
                    </a:lnTo>
                    <a:lnTo>
                      <a:pt x="242" y="34"/>
                    </a:lnTo>
                    <a:lnTo>
                      <a:pt x="244" y="28"/>
                    </a:lnTo>
                    <a:lnTo>
                      <a:pt x="246" y="20"/>
                    </a:lnTo>
                    <a:lnTo>
                      <a:pt x="250" y="14"/>
                    </a:lnTo>
                    <a:lnTo>
                      <a:pt x="272" y="12"/>
                    </a:lnTo>
                    <a:lnTo>
                      <a:pt x="296" y="10"/>
                    </a:lnTo>
                    <a:lnTo>
                      <a:pt x="330" y="6"/>
                    </a:lnTo>
                    <a:lnTo>
                      <a:pt x="350" y="2"/>
                    </a:lnTo>
                    <a:lnTo>
                      <a:pt x="360" y="0"/>
                    </a:lnTo>
                    <a:lnTo>
                      <a:pt x="360" y="610"/>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38" name="Freeform 363"/>
              <p:cNvSpPr>
                <a:spLocks/>
              </p:cNvSpPr>
              <p:nvPr/>
            </p:nvSpPr>
            <p:spPr bwMode="auto">
              <a:xfrm>
                <a:off x="4735" y="3741"/>
                <a:ext cx="31" cy="31"/>
              </a:xfrm>
              <a:custGeom>
                <a:avLst/>
                <a:gdLst>
                  <a:gd name="T0" fmla="*/ 14 w 38"/>
                  <a:gd name="T1" fmla="*/ 16 h 38"/>
                  <a:gd name="T2" fmla="*/ 24 w 38"/>
                  <a:gd name="T3" fmla="*/ 4 h 38"/>
                  <a:gd name="T4" fmla="*/ 32 w 38"/>
                  <a:gd name="T5" fmla="*/ 0 h 38"/>
                  <a:gd name="T6" fmla="*/ 38 w 38"/>
                  <a:gd name="T7" fmla="*/ 2 h 38"/>
                  <a:gd name="T8" fmla="*/ 38 w 38"/>
                  <a:gd name="T9" fmla="*/ 8 h 38"/>
                  <a:gd name="T10" fmla="*/ 30 w 38"/>
                  <a:gd name="T11" fmla="*/ 16 h 38"/>
                  <a:gd name="T12" fmla="*/ 22 w 38"/>
                  <a:gd name="T13" fmla="*/ 24 h 38"/>
                  <a:gd name="T14" fmla="*/ 16 w 38"/>
                  <a:gd name="T15" fmla="*/ 28 h 38"/>
                  <a:gd name="T16" fmla="*/ 16 w 38"/>
                  <a:gd name="T17" fmla="*/ 32 h 38"/>
                  <a:gd name="T18" fmla="*/ 12 w 38"/>
                  <a:gd name="T19" fmla="*/ 36 h 38"/>
                  <a:gd name="T20" fmla="*/ 6 w 38"/>
                  <a:gd name="T21" fmla="*/ 38 h 38"/>
                  <a:gd name="T22" fmla="*/ 2 w 38"/>
                  <a:gd name="T23" fmla="*/ 38 h 38"/>
                  <a:gd name="T24" fmla="*/ 0 w 38"/>
                  <a:gd name="T25" fmla="*/ 30 h 38"/>
                  <a:gd name="T26" fmla="*/ 4 w 38"/>
                  <a:gd name="T27" fmla="*/ 24 h 38"/>
                  <a:gd name="T28" fmla="*/ 10 w 38"/>
                  <a:gd name="T29" fmla="*/ 22 h 38"/>
                  <a:gd name="T30" fmla="*/ 14 w 38"/>
                  <a:gd name="T31" fmla="*/ 16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8"/>
                  <a:gd name="T50" fmla="*/ 38 w 3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8">
                    <a:moveTo>
                      <a:pt x="14" y="16"/>
                    </a:moveTo>
                    <a:lnTo>
                      <a:pt x="24" y="4"/>
                    </a:lnTo>
                    <a:lnTo>
                      <a:pt x="32" y="0"/>
                    </a:lnTo>
                    <a:lnTo>
                      <a:pt x="38" y="2"/>
                    </a:lnTo>
                    <a:lnTo>
                      <a:pt x="38" y="8"/>
                    </a:lnTo>
                    <a:lnTo>
                      <a:pt x="30" y="16"/>
                    </a:lnTo>
                    <a:lnTo>
                      <a:pt x="22" y="24"/>
                    </a:lnTo>
                    <a:lnTo>
                      <a:pt x="16" y="28"/>
                    </a:lnTo>
                    <a:lnTo>
                      <a:pt x="16" y="32"/>
                    </a:lnTo>
                    <a:lnTo>
                      <a:pt x="12" y="36"/>
                    </a:lnTo>
                    <a:lnTo>
                      <a:pt x="6" y="38"/>
                    </a:lnTo>
                    <a:lnTo>
                      <a:pt x="2" y="38"/>
                    </a:lnTo>
                    <a:lnTo>
                      <a:pt x="0" y="30"/>
                    </a:lnTo>
                    <a:lnTo>
                      <a:pt x="4" y="24"/>
                    </a:lnTo>
                    <a:lnTo>
                      <a:pt x="10" y="22"/>
                    </a:lnTo>
                    <a:lnTo>
                      <a:pt x="14" y="16"/>
                    </a:lnTo>
                    <a:close/>
                  </a:path>
                </a:pathLst>
              </a:custGeom>
              <a:grpFill/>
              <a:ln w="6350">
                <a:solidFill>
                  <a:srgbClr val="FFFFFF"/>
                </a:solidFill>
                <a:prstDash val="solid"/>
                <a:round/>
                <a:headEnd/>
                <a:tailEnd/>
              </a:ln>
            </p:spPr>
            <p:txBody>
              <a:bodyPr/>
              <a:lstStyle/>
              <a:p>
                <a:endParaRPr lang="en-US" dirty="0"/>
              </a:p>
            </p:txBody>
          </p:sp>
          <p:sp>
            <p:nvSpPr>
              <p:cNvPr id="139" name="Freeform 364"/>
              <p:cNvSpPr>
                <a:spLocks/>
              </p:cNvSpPr>
              <p:nvPr/>
            </p:nvSpPr>
            <p:spPr bwMode="auto">
              <a:xfrm>
                <a:off x="4603" y="3590"/>
                <a:ext cx="31" cy="44"/>
              </a:xfrm>
              <a:custGeom>
                <a:avLst/>
                <a:gdLst>
                  <a:gd name="T0" fmla="*/ 16 w 38"/>
                  <a:gd name="T1" fmla="*/ 22 h 54"/>
                  <a:gd name="T2" fmla="*/ 10 w 38"/>
                  <a:gd name="T3" fmla="*/ 18 h 54"/>
                  <a:gd name="T4" fmla="*/ 4 w 38"/>
                  <a:gd name="T5" fmla="*/ 14 h 54"/>
                  <a:gd name="T6" fmla="*/ 0 w 38"/>
                  <a:gd name="T7" fmla="*/ 6 h 54"/>
                  <a:gd name="T8" fmla="*/ 6 w 38"/>
                  <a:gd name="T9" fmla="*/ 2 h 54"/>
                  <a:gd name="T10" fmla="*/ 12 w 38"/>
                  <a:gd name="T11" fmla="*/ 0 h 54"/>
                  <a:gd name="T12" fmla="*/ 22 w 38"/>
                  <a:gd name="T13" fmla="*/ 0 h 54"/>
                  <a:gd name="T14" fmla="*/ 32 w 38"/>
                  <a:gd name="T15" fmla="*/ 4 h 54"/>
                  <a:gd name="T16" fmla="*/ 36 w 38"/>
                  <a:gd name="T17" fmla="*/ 12 h 54"/>
                  <a:gd name="T18" fmla="*/ 36 w 38"/>
                  <a:gd name="T19" fmla="*/ 18 h 54"/>
                  <a:gd name="T20" fmla="*/ 38 w 38"/>
                  <a:gd name="T21" fmla="*/ 26 h 54"/>
                  <a:gd name="T22" fmla="*/ 38 w 38"/>
                  <a:gd name="T23" fmla="*/ 30 h 54"/>
                  <a:gd name="T24" fmla="*/ 36 w 38"/>
                  <a:gd name="T25" fmla="*/ 38 h 54"/>
                  <a:gd name="T26" fmla="*/ 34 w 38"/>
                  <a:gd name="T27" fmla="*/ 46 h 54"/>
                  <a:gd name="T28" fmla="*/ 32 w 38"/>
                  <a:gd name="T29" fmla="*/ 52 h 54"/>
                  <a:gd name="T30" fmla="*/ 24 w 38"/>
                  <a:gd name="T31" fmla="*/ 54 h 54"/>
                  <a:gd name="T32" fmla="*/ 18 w 38"/>
                  <a:gd name="T33" fmla="*/ 52 h 54"/>
                  <a:gd name="T34" fmla="*/ 10 w 38"/>
                  <a:gd name="T35" fmla="*/ 46 h 54"/>
                  <a:gd name="T36" fmla="*/ 16 w 38"/>
                  <a:gd name="T37" fmla="*/ 38 h 54"/>
                  <a:gd name="T38" fmla="*/ 20 w 38"/>
                  <a:gd name="T39" fmla="*/ 34 h 54"/>
                  <a:gd name="T40" fmla="*/ 22 w 38"/>
                  <a:gd name="T41" fmla="*/ 26 h 54"/>
                  <a:gd name="T42" fmla="*/ 16 w 38"/>
                  <a:gd name="T43" fmla="*/ 22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54"/>
                  <a:gd name="T68" fmla="*/ 38 w 38"/>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54">
                    <a:moveTo>
                      <a:pt x="16" y="22"/>
                    </a:moveTo>
                    <a:lnTo>
                      <a:pt x="10" y="18"/>
                    </a:lnTo>
                    <a:lnTo>
                      <a:pt x="4" y="14"/>
                    </a:lnTo>
                    <a:lnTo>
                      <a:pt x="0" y="6"/>
                    </a:lnTo>
                    <a:lnTo>
                      <a:pt x="6" y="2"/>
                    </a:lnTo>
                    <a:lnTo>
                      <a:pt x="12" y="0"/>
                    </a:lnTo>
                    <a:lnTo>
                      <a:pt x="22" y="0"/>
                    </a:lnTo>
                    <a:lnTo>
                      <a:pt x="32" y="4"/>
                    </a:lnTo>
                    <a:lnTo>
                      <a:pt x="36" y="12"/>
                    </a:lnTo>
                    <a:lnTo>
                      <a:pt x="36" y="18"/>
                    </a:lnTo>
                    <a:lnTo>
                      <a:pt x="38" y="26"/>
                    </a:lnTo>
                    <a:lnTo>
                      <a:pt x="38" y="30"/>
                    </a:lnTo>
                    <a:lnTo>
                      <a:pt x="36" y="38"/>
                    </a:lnTo>
                    <a:lnTo>
                      <a:pt x="34" y="46"/>
                    </a:lnTo>
                    <a:lnTo>
                      <a:pt x="32" y="52"/>
                    </a:lnTo>
                    <a:lnTo>
                      <a:pt x="24" y="54"/>
                    </a:lnTo>
                    <a:lnTo>
                      <a:pt x="18" y="52"/>
                    </a:lnTo>
                    <a:lnTo>
                      <a:pt x="10" y="46"/>
                    </a:lnTo>
                    <a:lnTo>
                      <a:pt x="16" y="38"/>
                    </a:lnTo>
                    <a:lnTo>
                      <a:pt x="20" y="34"/>
                    </a:lnTo>
                    <a:lnTo>
                      <a:pt x="22" y="26"/>
                    </a:lnTo>
                    <a:lnTo>
                      <a:pt x="16" y="22"/>
                    </a:lnTo>
                    <a:close/>
                  </a:path>
                </a:pathLst>
              </a:custGeom>
              <a:grpFill/>
              <a:ln w="6350">
                <a:solidFill>
                  <a:srgbClr val="FFFFFF"/>
                </a:solidFill>
                <a:prstDash val="solid"/>
                <a:round/>
                <a:headEnd/>
                <a:tailEnd/>
              </a:ln>
            </p:spPr>
            <p:txBody>
              <a:bodyPr/>
              <a:lstStyle/>
              <a:p>
                <a:endParaRPr lang="en-US" dirty="0"/>
              </a:p>
            </p:txBody>
          </p:sp>
          <p:sp>
            <p:nvSpPr>
              <p:cNvPr id="140" name="Freeform 365"/>
              <p:cNvSpPr>
                <a:spLocks/>
              </p:cNvSpPr>
              <p:nvPr/>
            </p:nvSpPr>
            <p:spPr bwMode="auto">
              <a:xfrm>
                <a:off x="4637" y="3681"/>
                <a:ext cx="27" cy="23"/>
              </a:xfrm>
              <a:custGeom>
                <a:avLst/>
                <a:gdLst>
                  <a:gd name="T0" fmla="*/ 32 w 32"/>
                  <a:gd name="T1" fmla="*/ 0 h 28"/>
                  <a:gd name="T2" fmla="*/ 32 w 32"/>
                  <a:gd name="T3" fmla="*/ 8 h 28"/>
                  <a:gd name="T4" fmla="*/ 28 w 32"/>
                  <a:gd name="T5" fmla="*/ 12 h 28"/>
                  <a:gd name="T6" fmla="*/ 18 w 32"/>
                  <a:gd name="T7" fmla="*/ 16 h 28"/>
                  <a:gd name="T8" fmla="*/ 16 w 32"/>
                  <a:gd name="T9" fmla="*/ 22 h 28"/>
                  <a:gd name="T10" fmla="*/ 12 w 32"/>
                  <a:gd name="T11" fmla="*/ 26 h 28"/>
                  <a:gd name="T12" fmla="*/ 2 w 32"/>
                  <a:gd name="T13" fmla="*/ 28 h 28"/>
                  <a:gd name="T14" fmla="*/ 0 w 32"/>
                  <a:gd name="T15" fmla="*/ 22 h 28"/>
                  <a:gd name="T16" fmla="*/ 4 w 32"/>
                  <a:gd name="T17" fmla="*/ 16 h 28"/>
                  <a:gd name="T18" fmla="*/ 8 w 32"/>
                  <a:gd name="T19" fmla="*/ 10 h 28"/>
                  <a:gd name="T20" fmla="*/ 16 w 32"/>
                  <a:gd name="T21" fmla="*/ 8 h 28"/>
                  <a:gd name="T22" fmla="*/ 22 w 32"/>
                  <a:gd name="T23" fmla="*/ 6 h 28"/>
                  <a:gd name="T24" fmla="*/ 26 w 32"/>
                  <a:gd name="T25" fmla="*/ 0 h 28"/>
                  <a:gd name="T26" fmla="*/ 32 w 32"/>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28"/>
                  <a:gd name="T44" fmla="*/ 32 w 3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28">
                    <a:moveTo>
                      <a:pt x="32" y="0"/>
                    </a:moveTo>
                    <a:lnTo>
                      <a:pt x="32" y="8"/>
                    </a:lnTo>
                    <a:lnTo>
                      <a:pt x="28" y="12"/>
                    </a:lnTo>
                    <a:lnTo>
                      <a:pt x="18" y="16"/>
                    </a:lnTo>
                    <a:lnTo>
                      <a:pt x="16" y="22"/>
                    </a:lnTo>
                    <a:lnTo>
                      <a:pt x="12" y="26"/>
                    </a:lnTo>
                    <a:lnTo>
                      <a:pt x="2" y="28"/>
                    </a:lnTo>
                    <a:lnTo>
                      <a:pt x="0" y="22"/>
                    </a:lnTo>
                    <a:lnTo>
                      <a:pt x="4" y="16"/>
                    </a:lnTo>
                    <a:lnTo>
                      <a:pt x="8" y="10"/>
                    </a:lnTo>
                    <a:lnTo>
                      <a:pt x="16" y="8"/>
                    </a:lnTo>
                    <a:lnTo>
                      <a:pt x="22" y="6"/>
                    </a:lnTo>
                    <a:lnTo>
                      <a:pt x="26" y="0"/>
                    </a:lnTo>
                    <a:lnTo>
                      <a:pt x="32" y="0"/>
                    </a:lnTo>
                    <a:close/>
                  </a:path>
                </a:pathLst>
              </a:custGeom>
              <a:grpFill/>
              <a:ln w="6350">
                <a:solidFill>
                  <a:srgbClr val="FFFFFF"/>
                </a:solidFill>
                <a:prstDash val="solid"/>
                <a:round/>
                <a:headEnd/>
                <a:tailEnd/>
              </a:ln>
            </p:spPr>
            <p:txBody>
              <a:bodyPr/>
              <a:lstStyle/>
              <a:p>
                <a:endParaRPr lang="en-US" dirty="0"/>
              </a:p>
            </p:txBody>
          </p:sp>
          <p:sp>
            <p:nvSpPr>
              <p:cNvPr id="141" name="Freeform 366"/>
              <p:cNvSpPr>
                <a:spLocks/>
              </p:cNvSpPr>
              <p:nvPr/>
            </p:nvSpPr>
            <p:spPr bwMode="auto">
              <a:xfrm>
                <a:off x="4553" y="3420"/>
                <a:ext cx="23" cy="18"/>
              </a:xfrm>
              <a:custGeom>
                <a:avLst/>
                <a:gdLst>
                  <a:gd name="T0" fmla="*/ 28 w 28"/>
                  <a:gd name="T1" fmla="*/ 4 h 22"/>
                  <a:gd name="T2" fmla="*/ 24 w 28"/>
                  <a:gd name="T3" fmla="*/ 14 h 22"/>
                  <a:gd name="T4" fmla="*/ 14 w 28"/>
                  <a:gd name="T5" fmla="*/ 22 h 22"/>
                  <a:gd name="T6" fmla="*/ 4 w 28"/>
                  <a:gd name="T7" fmla="*/ 22 h 22"/>
                  <a:gd name="T8" fmla="*/ 0 w 28"/>
                  <a:gd name="T9" fmla="*/ 20 h 22"/>
                  <a:gd name="T10" fmla="*/ 2 w 28"/>
                  <a:gd name="T11" fmla="*/ 10 h 22"/>
                  <a:gd name="T12" fmla="*/ 10 w 28"/>
                  <a:gd name="T13" fmla="*/ 4 h 22"/>
                  <a:gd name="T14" fmla="*/ 18 w 28"/>
                  <a:gd name="T15" fmla="*/ 2 h 22"/>
                  <a:gd name="T16" fmla="*/ 22 w 28"/>
                  <a:gd name="T17" fmla="*/ 0 h 22"/>
                  <a:gd name="T18" fmla="*/ 26 w 28"/>
                  <a:gd name="T19" fmla="*/ 0 h 22"/>
                  <a:gd name="T20" fmla="*/ 28 w 28"/>
                  <a:gd name="T21" fmla="*/ 4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8" y="4"/>
                    </a:moveTo>
                    <a:lnTo>
                      <a:pt x="24" y="14"/>
                    </a:lnTo>
                    <a:lnTo>
                      <a:pt x="14" y="22"/>
                    </a:lnTo>
                    <a:lnTo>
                      <a:pt x="4" y="22"/>
                    </a:lnTo>
                    <a:lnTo>
                      <a:pt x="0" y="20"/>
                    </a:lnTo>
                    <a:lnTo>
                      <a:pt x="2" y="10"/>
                    </a:lnTo>
                    <a:lnTo>
                      <a:pt x="10" y="4"/>
                    </a:lnTo>
                    <a:lnTo>
                      <a:pt x="18" y="2"/>
                    </a:lnTo>
                    <a:lnTo>
                      <a:pt x="22" y="0"/>
                    </a:lnTo>
                    <a:lnTo>
                      <a:pt x="26" y="0"/>
                    </a:lnTo>
                    <a:lnTo>
                      <a:pt x="28" y="4"/>
                    </a:lnTo>
                    <a:close/>
                  </a:path>
                </a:pathLst>
              </a:custGeom>
              <a:grpFill/>
              <a:ln w="6350">
                <a:solidFill>
                  <a:srgbClr val="FFFFFF"/>
                </a:solidFill>
                <a:prstDash val="solid"/>
                <a:round/>
                <a:headEnd/>
                <a:tailEnd/>
              </a:ln>
            </p:spPr>
            <p:txBody>
              <a:bodyPr/>
              <a:lstStyle/>
              <a:p>
                <a:endParaRPr lang="en-US" dirty="0"/>
              </a:p>
            </p:txBody>
          </p:sp>
          <p:sp>
            <p:nvSpPr>
              <p:cNvPr id="142" name="Freeform 367"/>
              <p:cNvSpPr>
                <a:spLocks/>
              </p:cNvSpPr>
              <p:nvPr/>
            </p:nvSpPr>
            <p:spPr bwMode="auto">
              <a:xfrm>
                <a:off x="4682" y="3653"/>
                <a:ext cx="42" cy="22"/>
              </a:xfrm>
              <a:custGeom>
                <a:avLst/>
                <a:gdLst>
                  <a:gd name="T0" fmla="*/ 6 w 52"/>
                  <a:gd name="T1" fmla="*/ 12 h 26"/>
                  <a:gd name="T2" fmla="*/ 10 w 52"/>
                  <a:gd name="T3" fmla="*/ 8 h 26"/>
                  <a:gd name="T4" fmla="*/ 16 w 52"/>
                  <a:gd name="T5" fmla="*/ 4 h 26"/>
                  <a:gd name="T6" fmla="*/ 22 w 52"/>
                  <a:gd name="T7" fmla="*/ 4 h 26"/>
                  <a:gd name="T8" fmla="*/ 28 w 52"/>
                  <a:gd name="T9" fmla="*/ 4 h 26"/>
                  <a:gd name="T10" fmla="*/ 34 w 52"/>
                  <a:gd name="T11" fmla="*/ 2 h 26"/>
                  <a:gd name="T12" fmla="*/ 38 w 52"/>
                  <a:gd name="T13" fmla="*/ 0 h 26"/>
                  <a:gd name="T14" fmla="*/ 48 w 52"/>
                  <a:gd name="T15" fmla="*/ 0 h 26"/>
                  <a:gd name="T16" fmla="*/ 52 w 52"/>
                  <a:gd name="T17" fmla="*/ 4 h 26"/>
                  <a:gd name="T18" fmla="*/ 46 w 52"/>
                  <a:gd name="T19" fmla="*/ 14 h 26"/>
                  <a:gd name="T20" fmla="*/ 42 w 52"/>
                  <a:gd name="T21" fmla="*/ 14 h 26"/>
                  <a:gd name="T22" fmla="*/ 36 w 52"/>
                  <a:gd name="T23" fmla="*/ 24 h 26"/>
                  <a:gd name="T24" fmla="*/ 28 w 52"/>
                  <a:gd name="T25" fmla="*/ 22 h 26"/>
                  <a:gd name="T26" fmla="*/ 20 w 52"/>
                  <a:gd name="T27" fmla="*/ 20 h 26"/>
                  <a:gd name="T28" fmla="*/ 14 w 52"/>
                  <a:gd name="T29" fmla="*/ 20 h 26"/>
                  <a:gd name="T30" fmla="*/ 12 w 52"/>
                  <a:gd name="T31" fmla="*/ 26 h 26"/>
                  <a:gd name="T32" fmla="*/ 0 w 52"/>
                  <a:gd name="T33" fmla="*/ 20 h 26"/>
                  <a:gd name="T34" fmla="*/ 6 w 52"/>
                  <a:gd name="T35" fmla="*/ 1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6"/>
                  <a:gd name="T56" fmla="*/ 52 w 5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6">
                    <a:moveTo>
                      <a:pt x="6" y="12"/>
                    </a:moveTo>
                    <a:lnTo>
                      <a:pt x="10" y="8"/>
                    </a:lnTo>
                    <a:lnTo>
                      <a:pt x="16" y="4"/>
                    </a:lnTo>
                    <a:lnTo>
                      <a:pt x="22" y="4"/>
                    </a:lnTo>
                    <a:lnTo>
                      <a:pt x="28" y="4"/>
                    </a:lnTo>
                    <a:lnTo>
                      <a:pt x="34" y="2"/>
                    </a:lnTo>
                    <a:lnTo>
                      <a:pt x="38" y="0"/>
                    </a:lnTo>
                    <a:lnTo>
                      <a:pt x="48" y="0"/>
                    </a:lnTo>
                    <a:lnTo>
                      <a:pt x="52" y="4"/>
                    </a:lnTo>
                    <a:lnTo>
                      <a:pt x="46" y="14"/>
                    </a:lnTo>
                    <a:lnTo>
                      <a:pt x="42" y="14"/>
                    </a:lnTo>
                    <a:lnTo>
                      <a:pt x="36" y="24"/>
                    </a:lnTo>
                    <a:lnTo>
                      <a:pt x="28" y="22"/>
                    </a:lnTo>
                    <a:lnTo>
                      <a:pt x="20" y="20"/>
                    </a:lnTo>
                    <a:lnTo>
                      <a:pt x="14" y="20"/>
                    </a:lnTo>
                    <a:lnTo>
                      <a:pt x="12" y="26"/>
                    </a:lnTo>
                    <a:lnTo>
                      <a:pt x="0" y="20"/>
                    </a:lnTo>
                    <a:lnTo>
                      <a:pt x="6" y="12"/>
                    </a:lnTo>
                    <a:close/>
                  </a:path>
                </a:pathLst>
              </a:custGeom>
              <a:grpFill/>
              <a:ln w="6350">
                <a:solidFill>
                  <a:srgbClr val="FFFFFF"/>
                </a:solidFill>
                <a:prstDash val="solid"/>
                <a:round/>
                <a:headEnd/>
                <a:tailEnd/>
              </a:ln>
            </p:spPr>
            <p:txBody>
              <a:bodyPr/>
              <a:lstStyle/>
              <a:p>
                <a:endParaRPr lang="en-US" dirty="0"/>
              </a:p>
            </p:txBody>
          </p:sp>
          <p:sp>
            <p:nvSpPr>
              <p:cNvPr id="143" name="Freeform 368"/>
              <p:cNvSpPr>
                <a:spLocks/>
              </p:cNvSpPr>
              <p:nvPr/>
            </p:nvSpPr>
            <p:spPr bwMode="auto">
              <a:xfrm>
                <a:off x="4589" y="3502"/>
                <a:ext cx="68" cy="42"/>
              </a:xfrm>
              <a:custGeom>
                <a:avLst/>
                <a:gdLst>
                  <a:gd name="T0" fmla="*/ 22 w 84"/>
                  <a:gd name="T1" fmla="*/ 42 h 52"/>
                  <a:gd name="T2" fmla="*/ 8 w 84"/>
                  <a:gd name="T3" fmla="*/ 40 h 52"/>
                  <a:gd name="T4" fmla="*/ 0 w 84"/>
                  <a:gd name="T5" fmla="*/ 34 h 52"/>
                  <a:gd name="T6" fmla="*/ 2 w 84"/>
                  <a:gd name="T7" fmla="*/ 24 h 52"/>
                  <a:gd name="T8" fmla="*/ 10 w 84"/>
                  <a:gd name="T9" fmla="*/ 20 h 52"/>
                  <a:gd name="T10" fmla="*/ 22 w 84"/>
                  <a:gd name="T11" fmla="*/ 16 h 52"/>
                  <a:gd name="T12" fmla="*/ 26 w 84"/>
                  <a:gd name="T13" fmla="*/ 8 h 52"/>
                  <a:gd name="T14" fmla="*/ 28 w 84"/>
                  <a:gd name="T15" fmla="*/ 6 h 52"/>
                  <a:gd name="T16" fmla="*/ 32 w 84"/>
                  <a:gd name="T17" fmla="*/ 2 h 52"/>
                  <a:gd name="T18" fmla="*/ 40 w 84"/>
                  <a:gd name="T19" fmla="*/ 0 h 52"/>
                  <a:gd name="T20" fmla="*/ 46 w 84"/>
                  <a:gd name="T21" fmla="*/ 0 h 52"/>
                  <a:gd name="T22" fmla="*/ 56 w 84"/>
                  <a:gd name="T23" fmla="*/ 12 h 52"/>
                  <a:gd name="T24" fmla="*/ 64 w 84"/>
                  <a:gd name="T25" fmla="*/ 22 h 52"/>
                  <a:gd name="T26" fmla="*/ 76 w 84"/>
                  <a:gd name="T27" fmla="*/ 28 h 52"/>
                  <a:gd name="T28" fmla="*/ 84 w 84"/>
                  <a:gd name="T29" fmla="*/ 36 h 52"/>
                  <a:gd name="T30" fmla="*/ 78 w 84"/>
                  <a:gd name="T31" fmla="*/ 46 h 52"/>
                  <a:gd name="T32" fmla="*/ 64 w 84"/>
                  <a:gd name="T33" fmla="*/ 52 h 52"/>
                  <a:gd name="T34" fmla="*/ 56 w 84"/>
                  <a:gd name="T35" fmla="*/ 48 h 52"/>
                  <a:gd name="T36" fmla="*/ 46 w 84"/>
                  <a:gd name="T37" fmla="*/ 50 h 52"/>
                  <a:gd name="T38" fmla="*/ 38 w 84"/>
                  <a:gd name="T39" fmla="*/ 50 h 52"/>
                  <a:gd name="T40" fmla="*/ 30 w 84"/>
                  <a:gd name="T41" fmla="*/ 46 h 52"/>
                  <a:gd name="T42" fmla="*/ 36 w 84"/>
                  <a:gd name="T43" fmla="*/ 40 h 52"/>
                  <a:gd name="T44" fmla="*/ 40 w 84"/>
                  <a:gd name="T45" fmla="*/ 34 h 52"/>
                  <a:gd name="T46" fmla="*/ 44 w 84"/>
                  <a:gd name="T47" fmla="*/ 28 h 52"/>
                  <a:gd name="T48" fmla="*/ 36 w 84"/>
                  <a:gd name="T49" fmla="*/ 26 h 52"/>
                  <a:gd name="T50" fmla="*/ 30 w 84"/>
                  <a:gd name="T51" fmla="*/ 30 h 52"/>
                  <a:gd name="T52" fmla="*/ 28 w 84"/>
                  <a:gd name="T53" fmla="*/ 36 h 52"/>
                  <a:gd name="T54" fmla="*/ 28 w 84"/>
                  <a:gd name="T55" fmla="*/ 42 h 52"/>
                  <a:gd name="T56" fmla="*/ 22 w 84"/>
                  <a:gd name="T57" fmla="*/ 42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52"/>
                  <a:gd name="T89" fmla="*/ 84 w 84"/>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52">
                    <a:moveTo>
                      <a:pt x="22" y="42"/>
                    </a:moveTo>
                    <a:lnTo>
                      <a:pt x="8" y="40"/>
                    </a:lnTo>
                    <a:lnTo>
                      <a:pt x="0" y="34"/>
                    </a:lnTo>
                    <a:lnTo>
                      <a:pt x="2" y="24"/>
                    </a:lnTo>
                    <a:lnTo>
                      <a:pt x="10" y="20"/>
                    </a:lnTo>
                    <a:lnTo>
                      <a:pt x="22" y="16"/>
                    </a:lnTo>
                    <a:lnTo>
                      <a:pt x="26" y="8"/>
                    </a:lnTo>
                    <a:lnTo>
                      <a:pt x="28" y="6"/>
                    </a:lnTo>
                    <a:lnTo>
                      <a:pt x="32" y="2"/>
                    </a:lnTo>
                    <a:lnTo>
                      <a:pt x="40" y="0"/>
                    </a:lnTo>
                    <a:lnTo>
                      <a:pt x="46" y="0"/>
                    </a:lnTo>
                    <a:lnTo>
                      <a:pt x="56" y="12"/>
                    </a:lnTo>
                    <a:lnTo>
                      <a:pt x="64" y="22"/>
                    </a:lnTo>
                    <a:lnTo>
                      <a:pt x="76" y="28"/>
                    </a:lnTo>
                    <a:lnTo>
                      <a:pt x="84" y="36"/>
                    </a:lnTo>
                    <a:lnTo>
                      <a:pt x="78" y="46"/>
                    </a:lnTo>
                    <a:lnTo>
                      <a:pt x="64" y="52"/>
                    </a:lnTo>
                    <a:lnTo>
                      <a:pt x="56" y="48"/>
                    </a:lnTo>
                    <a:lnTo>
                      <a:pt x="46" y="50"/>
                    </a:lnTo>
                    <a:lnTo>
                      <a:pt x="38" y="50"/>
                    </a:lnTo>
                    <a:lnTo>
                      <a:pt x="30" y="46"/>
                    </a:lnTo>
                    <a:lnTo>
                      <a:pt x="36" y="40"/>
                    </a:lnTo>
                    <a:lnTo>
                      <a:pt x="40" y="34"/>
                    </a:lnTo>
                    <a:lnTo>
                      <a:pt x="44" y="28"/>
                    </a:lnTo>
                    <a:lnTo>
                      <a:pt x="36" y="26"/>
                    </a:lnTo>
                    <a:lnTo>
                      <a:pt x="30" y="30"/>
                    </a:lnTo>
                    <a:lnTo>
                      <a:pt x="28" y="36"/>
                    </a:lnTo>
                    <a:lnTo>
                      <a:pt x="28" y="42"/>
                    </a:lnTo>
                    <a:lnTo>
                      <a:pt x="22" y="4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44" name="Freeform 369"/>
              <p:cNvSpPr>
                <a:spLocks/>
              </p:cNvSpPr>
              <p:nvPr/>
            </p:nvSpPr>
            <p:spPr bwMode="auto">
              <a:xfrm>
                <a:off x="4688" y="3342"/>
                <a:ext cx="15" cy="11"/>
              </a:xfrm>
              <a:custGeom>
                <a:avLst/>
                <a:gdLst>
                  <a:gd name="T0" fmla="*/ 4 w 18"/>
                  <a:gd name="T1" fmla="*/ 2 h 14"/>
                  <a:gd name="T2" fmla="*/ 14 w 18"/>
                  <a:gd name="T3" fmla="*/ 0 h 14"/>
                  <a:gd name="T4" fmla="*/ 18 w 18"/>
                  <a:gd name="T5" fmla="*/ 2 h 14"/>
                  <a:gd name="T6" fmla="*/ 18 w 18"/>
                  <a:gd name="T7" fmla="*/ 8 h 14"/>
                  <a:gd name="T8" fmla="*/ 12 w 18"/>
                  <a:gd name="T9" fmla="*/ 14 h 14"/>
                  <a:gd name="T10" fmla="*/ 6 w 18"/>
                  <a:gd name="T11" fmla="*/ 14 h 14"/>
                  <a:gd name="T12" fmla="*/ 0 w 18"/>
                  <a:gd name="T13" fmla="*/ 10 h 14"/>
                  <a:gd name="T14" fmla="*/ 2 w 18"/>
                  <a:gd name="T15" fmla="*/ 4 h 14"/>
                  <a:gd name="T16" fmla="*/ 4 w 18"/>
                  <a:gd name="T17" fmla="*/ 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4"/>
                  <a:gd name="T29" fmla="*/ 18 w 18"/>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4">
                    <a:moveTo>
                      <a:pt x="4" y="2"/>
                    </a:moveTo>
                    <a:lnTo>
                      <a:pt x="14" y="0"/>
                    </a:lnTo>
                    <a:lnTo>
                      <a:pt x="18" y="2"/>
                    </a:lnTo>
                    <a:lnTo>
                      <a:pt x="18" y="8"/>
                    </a:lnTo>
                    <a:lnTo>
                      <a:pt x="12" y="14"/>
                    </a:lnTo>
                    <a:lnTo>
                      <a:pt x="6" y="14"/>
                    </a:lnTo>
                    <a:lnTo>
                      <a:pt x="0" y="10"/>
                    </a:lnTo>
                    <a:lnTo>
                      <a:pt x="2" y="4"/>
                    </a:lnTo>
                    <a:lnTo>
                      <a:pt x="4" y="2"/>
                    </a:lnTo>
                    <a:close/>
                  </a:path>
                </a:pathLst>
              </a:custGeom>
              <a:grpFill/>
              <a:ln w="6350">
                <a:solidFill>
                  <a:srgbClr val="FFFFFF"/>
                </a:solidFill>
                <a:prstDash val="solid"/>
                <a:round/>
                <a:headEnd/>
                <a:tailEnd/>
              </a:ln>
            </p:spPr>
            <p:txBody>
              <a:bodyPr/>
              <a:lstStyle/>
              <a:p>
                <a:endParaRPr lang="en-US" dirty="0"/>
              </a:p>
            </p:txBody>
          </p:sp>
        </p:grpSp>
        <p:sp>
          <p:nvSpPr>
            <p:cNvPr id="76" name="Freeform 370"/>
            <p:cNvSpPr>
              <a:spLocks/>
            </p:cNvSpPr>
            <p:nvPr/>
          </p:nvSpPr>
          <p:spPr bwMode="auto">
            <a:xfrm>
              <a:off x="9345613" y="3492500"/>
              <a:ext cx="9525" cy="11113"/>
            </a:xfrm>
            <a:custGeom>
              <a:avLst/>
              <a:gdLst>
                <a:gd name="T0" fmla="*/ 0 w 22"/>
                <a:gd name="T1" fmla="*/ 4 h 30"/>
                <a:gd name="T2" fmla="*/ 6 w 22"/>
                <a:gd name="T3" fmla="*/ 0 h 30"/>
                <a:gd name="T4" fmla="*/ 10 w 22"/>
                <a:gd name="T5" fmla="*/ 6 h 30"/>
                <a:gd name="T6" fmla="*/ 12 w 22"/>
                <a:gd name="T7" fmla="*/ 8 h 30"/>
                <a:gd name="T8" fmla="*/ 14 w 22"/>
                <a:gd name="T9" fmla="*/ 12 h 30"/>
                <a:gd name="T10" fmla="*/ 22 w 22"/>
                <a:gd name="T11" fmla="*/ 12 h 30"/>
                <a:gd name="T12" fmla="*/ 22 w 22"/>
                <a:gd name="T13" fmla="*/ 20 h 30"/>
                <a:gd name="T14" fmla="*/ 18 w 22"/>
                <a:gd name="T15" fmla="*/ 26 h 30"/>
                <a:gd name="T16" fmla="*/ 10 w 22"/>
                <a:gd name="T17" fmla="*/ 30 h 30"/>
                <a:gd name="T18" fmla="*/ 4 w 22"/>
                <a:gd name="T19" fmla="*/ 24 h 30"/>
                <a:gd name="T20" fmla="*/ 0 w 22"/>
                <a:gd name="T21" fmla="*/ 14 h 30"/>
                <a:gd name="T22" fmla="*/ 0 w 22"/>
                <a:gd name="T23" fmla="*/ 8 h 30"/>
                <a:gd name="T24" fmla="*/ 0 w 22"/>
                <a:gd name="T25" fmla="*/ 4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30"/>
                <a:gd name="T41" fmla="*/ 22 w 2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30">
                  <a:moveTo>
                    <a:pt x="0" y="4"/>
                  </a:moveTo>
                  <a:lnTo>
                    <a:pt x="6" y="0"/>
                  </a:lnTo>
                  <a:lnTo>
                    <a:pt x="10" y="6"/>
                  </a:lnTo>
                  <a:lnTo>
                    <a:pt x="12" y="8"/>
                  </a:lnTo>
                  <a:lnTo>
                    <a:pt x="14" y="12"/>
                  </a:lnTo>
                  <a:lnTo>
                    <a:pt x="22" y="12"/>
                  </a:lnTo>
                  <a:lnTo>
                    <a:pt x="22" y="20"/>
                  </a:lnTo>
                  <a:lnTo>
                    <a:pt x="18" y="26"/>
                  </a:lnTo>
                  <a:lnTo>
                    <a:pt x="10" y="30"/>
                  </a:lnTo>
                  <a:lnTo>
                    <a:pt x="4" y="24"/>
                  </a:lnTo>
                  <a:lnTo>
                    <a:pt x="0" y="14"/>
                  </a:lnTo>
                  <a:lnTo>
                    <a:pt x="0" y="8"/>
                  </a:lnTo>
                  <a:lnTo>
                    <a:pt x="0" y="4"/>
                  </a:lnTo>
                  <a:close/>
                </a:path>
              </a:pathLst>
            </a:custGeom>
            <a:grpFill/>
            <a:ln w="6350">
              <a:solidFill>
                <a:srgbClr val="FFFFFF"/>
              </a:solidFill>
              <a:prstDash val="solid"/>
              <a:round/>
              <a:headEnd/>
              <a:tailEnd/>
            </a:ln>
          </p:spPr>
          <p:txBody>
            <a:bodyPr/>
            <a:lstStyle/>
            <a:p>
              <a:endParaRPr lang="en-US" dirty="0"/>
            </a:p>
          </p:txBody>
        </p:sp>
        <p:sp>
          <p:nvSpPr>
            <p:cNvPr id="77" name="Freeform 371"/>
            <p:cNvSpPr>
              <a:spLocks/>
            </p:cNvSpPr>
            <p:nvPr/>
          </p:nvSpPr>
          <p:spPr bwMode="auto">
            <a:xfrm>
              <a:off x="9409113" y="3451225"/>
              <a:ext cx="9525" cy="11113"/>
            </a:xfrm>
            <a:custGeom>
              <a:avLst/>
              <a:gdLst>
                <a:gd name="T0" fmla="*/ 20 w 24"/>
                <a:gd name="T1" fmla="*/ 0 h 28"/>
                <a:gd name="T2" fmla="*/ 24 w 24"/>
                <a:gd name="T3" fmla="*/ 4 h 28"/>
                <a:gd name="T4" fmla="*/ 24 w 24"/>
                <a:gd name="T5" fmla="*/ 14 h 28"/>
                <a:gd name="T6" fmla="*/ 18 w 24"/>
                <a:gd name="T7" fmla="*/ 24 h 28"/>
                <a:gd name="T8" fmla="*/ 4 w 24"/>
                <a:gd name="T9" fmla="*/ 28 h 28"/>
                <a:gd name="T10" fmla="*/ 0 w 24"/>
                <a:gd name="T11" fmla="*/ 22 h 28"/>
                <a:gd name="T12" fmla="*/ 4 w 24"/>
                <a:gd name="T13" fmla="*/ 14 h 28"/>
                <a:gd name="T14" fmla="*/ 12 w 24"/>
                <a:gd name="T15" fmla="*/ 12 h 28"/>
                <a:gd name="T16" fmla="*/ 16 w 24"/>
                <a:gd name="T17" fmla="*/ 6 h 28"/>
                <a:gd name="T18" fmla="*/ 20 w 24"/>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8"/>
                <a:gd name="T32" fmla="*/ 24 w 2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8">
                  <a:moveTo>
                    <a:pt x="20" y="0"/>
                  </a:moveTo>
                  <a:lnTo>
                    <a:pt x="24" y="4"/>
                  </a:lnTo>
                  <a:lnTo>
                    <a:pt x="24" y="14"/>
                  </a:lnTo>
                  <a:lnTo>
                    <a:pt x="18" y="24"/>
                  </a:lnTo>
                  <a:lnTo>
                    <a:pt x="4" y="28"/>
                  </a:lnTo>
                  <a:lnTo>
                    <a:pt x="0" y="22"/>
                  </a:lnTo>
                  <a:lnTo>
                    <a:pt x="4" y="14"/>
                  </a:lnTo>
                  <a:lnTo>
                    <a:pt x="12" y="12"/>
                  </a:lnTo>
                  <a:lnTo>
                    <a:pt x="16" y="6"/>
                  </a:lnTo>
                  <a:lnTo>
                    <a:pt x="20" y="0"/>
                  </a:lnTo>
                  <a:close/>
                </a:path>
              </a:pathLst>
            </a:custGeom>
            <a:grpFill/>
            <a:ln w="6350">
              <a:solidFill>
                <a:srgbClr val="FFFFFF"/>
              </a:solidFill>
              <a:prstDash val="solid"/>
              <a:round/>
              <a:headEnd/>
              <a:tailEnd/>
            </a:ln>
          </p:spPr>
          <p:txBody>
            <a:bodyPr/>
            <a:lstStyle/>
            <a:p>
              <a:endParaRPr lang="en-US" dirty="0"/>
            </a:p>
          </p:txBody>
        </p:sp>
        <p:sp>
          <p:nvSpPr>
            <p:cNvPr id="78" name="Freeform 372"/>
            <p:cNvSpPr>
              <a:spLocks/>
            </p:cNvSpPr>
            <p:nvPr/>
          </p:nvSpPr>
          <p:spPr bwMode="auto">
            <a:xfrm>
              <a:off x="9369425" y="3221038"/>
              <a:ext cx="12700" cy="12700"/>
            </a:xfrm>
            <a:custGeom>
              <a:avLst/>
              <a:gdLst>
                <a:gd name="T0" fmla="*/ 22 w 28"/>
                <a:gd name="T1" fmla="*/ 4 h 26"/>
                <a:gd name="T2" fmla="*/ 28 w 28"/>
                <a:gd name="T3" fmla="*/ 12 h 26"/>
                <a:gd name="T4" fmla="*/ 22 w 28"/>
                <a:gd name="T5" fmla="*/ 26 h 26"/>
                <a:gd name="T6" fmla="*/ 8 w 28"/>
                <a:gd name="T7" fmla="*/ 24 h 26"/>
                <a:gd name="T8" fmla="*/ 0 w 28"/>
                <a:gd name="T9" fmla="*/ 16 h 26"/>
                <a:gd name="T10" fmla="*/ 2 w 28"/>
                <a:gd name="T11" fmla="*/ 6 h 26"/>
                <a:gd name="T12" fmla="*/ 6 w 28"/>
                <a:gd name="T13" fmla="*/ 0 h 26"/>
                <a:gd name="T14" fmla="*/ 14 w 28"/>
                <a:gd name="T15" fmla="*/ 0 h 26"/>
                <a:gd name="T16" fmla="*/ 22 w 28"/>
                <a:gd name="T17" fmla="*/ 4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22" y="4"/>
                  </a:moveTo>
                  <a:lnTo>
                    <a:pt x="28" y="12"/>
                  </a:lnTo>
                  <a:lnTo>
                    <a:pt x="22" y="26"/>
                  </a:lnTo>
                  <a:lnTo>
                    <a:pt x="8" y="24"/>
                  </a:lnTo>
                  <a:lnTo>
                    <a:pt x="0" y="16"/>
                  </a:lnTo>
                  <a:lnTo>
                    <a:pt x="2" y="6"/>
                  </a:lnTo>
                  <a:lnTo>
                    <a:pt x="6" y="0"/>
                  </a:lnTo>
                  <a:lnTo>
                    <a:pt x="14" y="0"/>
                  </a:lnTo>
                  <a:lnTo>
                    <a:pt x="22" y="4"/>
                  </a:lnTo>
                  <a:close/>
                </a:path>
              </a:pathLst>
            </a:custGeom>
            <a:grpFill/>
            <a:ln w="6350">
              <a:solidFill>
                <a:srgbClr val="FFFFFF"/>
              </a:solidFill>
              <a:prstDash val="solid"/>
              <a:round/>
              <a:headEnd/>
              <a:tailEnd/>
            </a:ln>
          </p:spPr>
          <p:txBody>
            <a:bodyPr/>
            <a:lstStyle/>
            <a:p>
              <a:endParaRPr lang="en-US" dirty="0"/>
            </a:p>
          </p:txBody>
        </p:sp>
        <p:sp>
          <p:nvSpPr>
            <p:cNvPr id="79" name="Freeform 373"/>
            <p:cNvSpPr>
              <a:spLocks/>
            </p:cNvSpPr>
            <p:nvPr/>
          </p:nvSpPr>
          <p:spPr bwMode="auto">
            <a:xfrm>
              <a:off x="9083675" y="2335213"/>
              <a:ext cx="190500" cy="152400"/>
            </a:xfrm>
            <a:custGeom>
              <a:avLst/>
              <a:gdLst>
                <a:gd name="T0" fmla="*/ 26 w 432"/>
                <a:gd name="T1" fmla="*/ 170 h 342"/>
                <a:gd name="T2" fmla="*/ 2 w 432"/>
                <a:gd name="T3" fmla="*/ 130 h 342"/>
                <a:gd name="T4" fmla="*/ 0 w 432"/>
                <a:gd name="T5" fmla="*/ 94 h 342"/>
                <a:gd name="T6" fmla="*/ 10 w 432"/>
                <a:gd name="T7" fmla="*/ 92 h 342"/>
                <a:gd name="T8" fmla="*/ 16 w 432"/>
                <a:gd name="T9" fmla="*/ 78 h 342"/>
                <a:gd name="T10" fmla="*/ 66 w 432"/>
                <a:gd name="T11" fmla="*/ 42 h 342"/>
                <a:gd name="T12" fmla="*/ 112 w 432"/>
                <a:gd name="T13" fmla="*/ 42 h 342"/>
                <a:gd name="T14" fmla="*/ 134 w 432"/>
                <a:gd name="T15" fmla="*/ 42 h 342"/>
                <a:gd name="T16" fmla="*/ 154 w 432"/>
                <a:gd name="T17" fmla="*/ 32 h 342"/>
                <a:gd name="T18" fmla="*/ 182 w 432"/>
                <a:gd name="T19" fmla="*/ 24 h 342"/>
                <a:gd name="T20" fmla="*/ 208 w 432"/>
                <a:gd name="T21" fmla="*/ 34 h 342"/>
                <a:gd name="T22" fmla="*/ 228 w 432"/>
                <a:gd name="T23" fmla="*/ 24 h 342"/>
                <a:gd name="T24" fmla="*/ 248 w 432"/>
                <a:gd name="T25" fmla="*/ 12 h 342"/>
                <a:gd name="T26" fmla="*/ 272 w 432"/>
                <a:gd name="T27" fmla="*/ 14 h 342"/>
                <a:gd name="T28" fmla="*/ 296 w 432"/>
                <a:gd name="T29" fmla="*/ 28 h 342"/>
                <a:gd name="T30" fmla="*/ 328 w 432"/>
                <a:gd name="T31" fmla="*/ 28 h 342"/>
                <a:gd name="T32" fmla="*/ 360 w 432"/>
                <a:gd name="T33" fmla="*/ 46 h 342"/>
                <a:gd name="T34" fmla="*/ 388 w 432"/>
                <a:gd name="T35" fmla="*/ 70 h 342"/>
                <a:gd name="T36" fmla="*/ 404 w 432"/>
                <a:gd name="T37" fmla="*/ 112 h 342"/>
                <a:gd name="T38" fmla="*/ 422 w 432"/>
                <a:gd name="T39" fmla="*/ 140 h 342"/>
                <a:gd name="T40" fmla="*/ 396 w 432"/>
                <a:gd name="T41" fmla="*/ 146 h 342"/>
                <a:gd name="T42" fmla="*/ 380 w 432"/>
                <a:gd name="T43" fmla="*/ 172 h 342"/>
                <a:gd name="T44" fmla="*/ 370 w 432"/>
                <a:gd name="T45" fmla="*/ 208 h 342"/>
                <a:gd name="T46" fmla="*/ 372 w 432"/>
                <a:gd name="T47" fmla="*/ 232 h 342"/>
                <a:gd name="T48" fmla="*/ 386 w 432"/>
                <a:gd name="T49" fmla="*/ 256 h 342"/>
                <a:gd name="T50" fmla="*/ 386 w 432"/>
                <a:gd name="T51" fmla="*/ 276 h 342"/>
                <a:gd name="T52" fmla="*/ 370 w 432"/>
                <a:gd name="T53" fmla="*/ 266 h 342"/>
                <a:gd name="T54" fmla="*/ 358 w 432"/>
                <a:gd name="T55" fmla="*/ 270 h 342"/>
                <a:gd name="T56" fmla="*/ 336 w 432"/>
                <a:gd name="T57" fmla="*/ 290 h 342"/>
                <a:gd name="T58" fmla="*/ 318 w 432"/>
                <a:gd name="T59" fmla="*/ 296 h 342"/>
                <a:gd name="T60" fmla="*/ 324 w 432"/>
                <a:gd name="T61" fmla="*/ 314 h 342"/>
                <a:gd name="T62" fmla="*/ 292 w 432"/>
                <a:gd name="T63" fmla="*/ 334 h 342"/>
                <a:gd name="T64" fmla="*/ 264 w 432"/>
                <a:gd name="T65" fmla="*/ 328 h 342"/>
                <a:gd name="T66" fmla="*/ 226 w 432"/>
                <a:gd name="T67" fmla="*/ 342 h 342"/>
                <a:gd name="T68" fmla="*/ 206 w 432"/>
                <a:gd name="T69" fmla="*/ 302 h 342"/>
                <a:gd name="T70" fmla="*/ 174 w 432"/>
                <a:gd name="T71" fmla="*/ 288 h 342"/>
                <a:gd name="T72" fmla="*/ 152 w 432"/>
                <a:gd name="T73" fmla="*/ 280 h 342"/>
                <a:gd name="T74" fmla="*/ 160 w 432"/>
                <a:gd name="T75" fmla="*/ 236 h 342"/>
                <a:gd name="T76" fmla="*/ 138 w 432"/>
                <a:gd name="T77" fmla="*/ 216 h 342"/>
                <a:gd name="T78" fmla="*/ 108 w 432"/>
                <a:gd name="T79" fmla="*/ 212 h 342"/>
                <a:gd name="T80" fmla="*/ 68 w 432"/>
                <a:gd name="T81" fmla="*/ 210 h 342"/>
                <a:gd name="T82" fmla="*/ 34 w 432"/>
                <a:gd name="T83" fmla="*/ 194 h 3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2"/>
                <a:gd name="T127" fmla="*/ 0 h 342"/>
                <a:gd name="T128" fmla="*/ 432 w 432"/>
                <a:gd name="T129" fmla="*/ 342 h 3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2" h="342">
                  <a:moveTo>
                    <a:pt x="34" y="194"/>
                  </a:moveTo>
                  <a:lnTo>
                    <a:pt x="26" y="170"/>
                  </a:lnTo>
                  <a:lnTo>
                    <a:pt x="14" y="150"/>
                  </a:lnTo>
                  <a:lnTo>
                    <a:pt x="2" y="130"/>
                  </a:lnTo>
                  <a:lnTo>
                    <a:pt x="4" y="104"/>
                  </a:lnTo>
                  <a:lnTo>
                    <a:pt x="0" y="94"/>
                  </a:lnTo>
                  <a:lnTo>
                    <a:pt x="4" y="96"/>
                  </a:lnTo>
                  <a:lnTo>
                    <a:pt x="10" y="92"/>
                  </a:lnTo>
                  <a:lnTo>
                    <a:pt x="12" y="88"/>
                  </a:lnTo>
                  <a:lnTo>
                    <a:pt x="16" y="78"/>
                  </a:lnTo>
                  <a:lnTo>
                    <a:pt x="36" y="62"/>
                  </a:lnTo>
                  <a:lnTo>
                    <a:pt x="66" y="42"/>
                  </a:lnTo>
                  <a:lnTo>
                    <a:pt x="92" y="36"/>
                  </a:lnTo>
                  <a:lnTo>
                    <a:pt x="112" y="42"/>
                  </a:lnTo>
                  <a:lnTo>
                    <a:pt x="124" y="32"/>
                  </a:lnTo>
                  <a:lnTo>
                    <a:pt x="134" y="42"/>
                  </a:lnTo>
                  <a:lnTo>
                    <a:pt x="146" y="42"/>
                  </a:lnTo>
                  <a:lnTo>
                    <a:pt x="154" y="32"/>
                  </a:lnTo>
                  <a:lnTo>
                    <a:pt x="168" y="34"/>
                  </a:lnTo>
                  <a:lnTo>
                    <a:pt x="182" y="24"/>
                  </a:lnTo>
                  <a:lnTo>
                    <a:pt x="202" y="24"/>
                  </a:lnTo>
                  <a:lnTo>
                    <a:pt x="208" y="34"/>
                  </a:lnTo>
                  <a:lnTo>
                    <a:pt x="222" y="32"/>
                  </a:lnTo>
                  <a:lnTo>
                    <a:pt x="228" y="24"/>
                  </a:lnTo>
                  <a:lnTo>
                    <a:pt x="238" y="28"/>
                  </a:lnTo>
                  <a:lnTo>
                    <a:pt x="248" y="12"/>
                  </a:lnTo>
                  <a:lnTo>
                    <a:pt x="264" y="0"/>
                  </a:lnTo>
                  <a:lnTo>
                    <a:pt x="272" y="14"/>
                  </a:lnTo>
                  <a:lnTo>
                    <a:pt x="282" y="24"/>
                  </a:lnTo>
                  <a:lnTo>
                    <a:pt x="296" y="28"/>
                  </a:lnTo>
                  <a:lnTo>
                    <a:pt x="318" y="24"/>
                  </a:lnTo>
                  <a:lnTo>
                    <a:pt x="328" y="28"/>
                  </a:lnTo>
                  <a:lnTo>
                    <a:pt x="344" y="38"/>
                  </a:lnTo>
                  <a:lnTo>
                    <a:pt x="360" y="46"/>
                  </a:lnTo>
                  <a:lnTo>
                    <a:pt x="374" y="60"/>
                  </a:lnTo>
                  <a:lnTo>
                    <a:pt x="388" y="70"/>
                  </a:lnTo>
                  <a:lnTo>
                    <a:pt x="406" y="70"/>
                  </a:lnTo>
                  <a:lnTo>
                    <a:pt x="404" y="112"/>
                  </a:lnTo>
                  <a:lnTo>
                    <a:pt x="432" y="114"/>
                  </a:lnTo>
                  <a:lnTo>
                    <a:pt x="422" y="140"/>
                  </a:lnTo>
                  <a:lnTo>
                    <a:pt x="408" y="136"/>
                  </a:lnTo>
                  <a:lnTo>
                    <a:pt x="396" y="146"/>
                  </a:lnTo>
                  <a:lnTo>
                    <a:pt x="398" y="164"/>
                  </a:lnTo>
                  <a:lnTo>
                    <a:pt x="380" y="172"/>
                  </a:lnTo>
                  <a:lnTo>
                    <a:pt x="372" y="186"/>
                  </a:lnTo>
                  <a:lnTo>
                    <a:pt x="370" y="208"/>
                  </a:lnTo>
                  <a:lnTo>
                    <a:pt x="378" y="222"/>
                  </a:lnTo>
                  <a:lnTo>
                    <a:pt x="372" y="232"/>
                  </a:lnTo>
                  <a:lnTo>
                    <a:pt x="370" y="254"/>
                  </a:lnTo>
                  <a:lnTo>
                    <a:pt x="386" y="256"/>
                  </a:lnTo>
                  <a:lnTo>
                    <a:pt x="390" y="266"/>
                  </a:lnTo>
                  <a:lnTo>
                    <a:pt x="386" y="276"/>
                  </a:lnTo>
                  <a:lnTo>
                    <a:pt x="372" y="280"/>
                  </a:lnTo>
                  <a:lnTo>
                    <a:pt x="370" y="266"/>
                  </a:lnTo>
                  <a:lnTo>
                    <a:pt x="362" y="264"/>
                  </a:lnTo>
                  <a:lnTo>
                    <a:pt x="358" y="270"/>
                  </a:lnTo>
                  <a:lnTo>
                    <a:pt x="350" y="274"/>
                  </a:lnTo>
                  <a:lnTo>
                    <a:pt x="336" y="290"/>
                  </a:lnTo>
                  <a:lnTo>
                    <a:pt x="326" y="290"/>
                  </a:lnTo>
                  <a:lnTo>
                    <a:pt x="318" y="296"/>
                  </a:lnTo>
                  <a:lnTo>
                    <a:pt x="326" y="306"/>
                  </a:lnTo>
                  <a:lnTo>
                    <a:pt x="324" y="314"/>
                  </a:lnTo>
                  <a:lnTo>
                    <a:pt x="310" y="314"/>
                  </a:lnTo>
                  <a:lnTo>
                    <a:pt x="292" y="334"/>
                  </a:lnTo>
                  <a:lnTo>
                    <a:pt x="278" y="324"/>
                  </a:lnTo>
                  <a:lnTo>
                    <a:pt x="264" y="328"/>
                  </a:lnTo>
                  <a:lnTo>
                    <a:pt x="238" y="342"/>
                  </a:lnTo>
                  <a:lnTo>
                    <a:pt x="226" y="342"/>
                  </a:lnTo>
                  <a:lnTo>
                    <a:pt x="220" y="318"/>
                  </a:lnTo>
                  <a:lnTo>
                    <a:pt x="206" y="302"/>
                  </a:lnTo>
                  <a:lnTo>
                    <a:pt x="194" y="300"/>
                  </a:lnTo>
                  <a:lnTo>
                    <a:pt x="174" y="288"/>
                  </a:lnTo>
                  <a:lnTo>
                    <a:pt x="164" y="290"/>
                  </a:lnTo>
                  <a:lnTo>
                    <a:pt x="152" y="280"/>
                  </a:lnTo>
                  <a:lnTo>
                    <a:pt x="154" y="250"/>
                  </a:lnTo>
                  <a:lnTo>
                    <a:pt x="160" y="236"/>
                  </a:lnTo>
                  <a:lnTo>
                    <a:pt x="150" y="226"/>
                  </a:lnTo>
                  <a:lnTo>
                    <a:pt x="138" y="216"/>
                  </a:lnTo>
                  <a:lnTo>
                    <a:pt x="130" y="212"/>
                  </a:lnTo>
                  <a:lnTo>
                    <a:pt x="108" y="212"/>
                  </a:lnTo>
                  <a:lnTo>
                    <a:pt x="94" y="218"/>
                  </a:lnTo>
                  <a:lnTo>
                    <a:pt x="68" y="210"/>
                  </a:lnTo>
                  <a:lnTo>
                    <a:pt x="44" y="200"/>
                  </a:lnTo>
                  <a:lnTo>
                    <a:pt x="34" y="194"/>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80" name="Freeform 374"/>
            <p:cNvSpPr>
              <a:spLocks/>
            </p:cNvSpPr>
            <p:nvPr/>
          </p:nvSpPr>
          <p:spPr bwMode="auto">
            <a:xfrm>
              <a:off x="9075738" y="2241550"/>
              <a:ext cx="231775" cy="136525"/>
            </a:xfrm>
            <a:custGeom>
              <a:avLst/>
              <a:gdLst>
                <a:gd name="T0" fmla="*/ 20 w 516"/>
                <a:gd name="T1" fmla="*/ 184 h 304"/>
                <a:gd name="T2" fmla="*/ 16 w 516"/>
                <a:gd name="T3" fmla="*/ 148 h 304"/>
                <a:gd name="T4" fmla="*/ 32 w 516"/>
                <a:gd name="T5" fmla="*/ 106 h 304"/>
                <a:gd name="T6" fmla="*/ 66 w 516"/>
                <a:gd name="T7" fmla="*/ 86 h 304"/>
                <a:gd name="T8" fmla="*/ 88 w 516"/>
                <a:gd name="T9" fmla="*/ 88 h 304"/>
                <a:gd name="T10" fmla="*/ 122 w 516"/>
                <a:gd name="T11" fmla="*/ 114 h 304"/>
                <a:gd name="T12" fmla="*/ 146 w 516"/>
                <a:gd name="T13" fmla="*/ 142 h 304"/>
                <a:gd name="T14" fmla="*/ 188 w 516"/>
                <a:gd name="T15" fmla="*/ 162 h 304"/>
                <a:gd name="T16" fmla="*/ 220 w 516"/>
                <a:gd name="T17" fmla="*/ 122 h 304"/>
                <a:gd name="T18" fmla="*/ 210 w 516"/>
                <a:gd name="T19" fmla="*/ 66 h 304"/>
                <a:gd name="T20" fmla="*/ 202 w 516"/>
                <a:gd name="T21" fmla="*/ 36 h 304"/>
                <a:gd name="T22" fmla="*/ 246 w 516"/>
                <a:gd name="T23" fmla="*/ 0 h 304"/>
                <a:gd name="T24" fmla="*/ 268 w 516"/>
                <a:gd name="T25" fmla="*/ 0 h 304"/>
                <a:gd name="T26" fmla="*/ 304 w 516"/>
                <a:gd name="T27" fmla="*/ 16 h 304"/>
                <a:gd name="T28" fmla="*/ 340 w 516"/>
                <a:gd name="T29" fmla="*/ 42 h 304"/>
                <a:gd name="T30" fmla="*/ 360 w 516"/>
                <a:gd name="T31" fmla="*/ 48 h 304"/>
                <a:gd name="T32" fmla="*/ 382 w 516"/>
                <a:gd name="T33" fmla="*/ 32 h 304"/>
                <a:gd name="T34" fmla="*/ 414 w 516"/>
                <a:gd name="T35" fmla="*/ 32 h 304"/>
                <a:gd name="T36" fmla="*/ 432 w 516"/>
                <a:gd name="T37" fmla="*/ 42 h 304"/>
                <a:gd name="T38" fmla="*/ 462 w 516"/>
                <a:gd name="T39" fmla="*/ 60 h 304"/>
                <a:gd name="T40" fmla="*/ 456 w 516"/>
                <a:gd name="T41" fmla="*/ 78 h 304"/>
                <a:gd name="T42" fmla="*/ 460 w 516"/>
                <a:gd name="T43" fmla="*/ 106 h 304"/>
                <a:gd name="T44" fmla="*/ 480 w 516"/>
                <a:gd name="T45" fmla="*/ 122 h 304"/>
                <a:gd name="T46" fmla="*/ 508 w 516"/>
                <a:gd name="T47" fmla="*/ 158 h 304"/>
                <a:gd name="T48" fmla="*/ 516 w 516"/>
                <a:gd name="T49" fmla="*/ 192 h 304"/>
                <a:gd name="T50" fmla="*/ 490 w 516"/>
                <a:gd name="T51" fmla="*/ 222 h 304"/>
                <a:gd name="T52" fmla="*/ 462 w 516"/>
                <a:gd name="T53" fmla="*/ 254 h 304"/>
                <a:gd name="T54" fmla="*/ 438 w 516"/>
                <a:gd name="T55" fmla="*/ 260 h 304"/>
                <a:gd name="T56" fmla="*/ 420 w 516"/>
                <a:gd name="T57" fmla="*/ 278 h 304"/>
                <a:gd name="T58" fmla="*/ 388 w 516"/>
                <a:gd name="T59" fmla="*/ 268 h 304"/>
                <a:gd name="T60" fmla="*/ 358 w 516"/>
                <a:gd name="T61" fmla="*/ 248 h 304"/>
                <a:gd name="T62" fmla="*/ 332 w 516"/>
                <a:gd name="T63" fmla="*/ 232 h 304"/>
                <a:gd name="T64" fmla="*/ 296 w 516"/>
                <a:gd name="T65" fmla="*/ 232 h 304"/>
                <a:gd name="T66" fmla="*/ 278 w 516"/>
                <a:gd name="T67" fmla="*/ 208 h 304"/>
                <a:gd name="T68" fmla="*/ 252 w 516"/>
                <a:gd name="T69" fmla="*/ 236 h 304"/>
                <a:gd name="T70" fmla="*/ 236 w 516"/>
                <a:gd name="T71" fmla="*/ 240 h 304"/>
                <a:gd name="T72" fmla="*/ 216 w 516"/>
                <a:gd name="T73" fmla="*/ 232 h 304"/>
                <a:gd name="T74" fmla="*/ 182 w 516"/>
                <a:gd name="T75" fmla="*/ 242 h 304"/>
                <a:gd name="T76" fmla="*/ 160 w 516"/>
                <a:gd name="T77" fmla="*/ 250 h 304"/>
                <a:gd name="T78" fmla="*/ 138 w 516"/>
                <a:gd name="T79" fmla="*/ 240 h 304"/>
                <a:gd name="T80" fmla="*/ 126 w 516"/>
                <a:gd name="T81" fmla="*/ 250 h 304"/>
                <a:gd name="T82" fmla="*/ 80 w 516"/>
                <a:gd name="T83" fmla="*/ 250 h 304"/>
                <a:gd name="T84" fmla="*/ 30 w 516"/>
                <a:gd name="T85" fmla="*/ 286 h 304"/>
                <a:gd name="T86" fmla="*/ 24 w 516"/>
                <a:gd name="T87" fmla="*/ 300 h 304"/>
                <a:gd name="T88" fmla="*/ 14 w 516"/>
                <a:gd name="T89" fmla="*/ 302 h 304"/>
                <a:gd name="T90" fmla="*/ 4 w 516"/>
                <a:gd name="T91" fmla="*/ 258 h 304"/>
                <a:gd name="T92" fmla="*/ 2 w 516"/>
                <a:gd name="T93" fmla="*/ 204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6"/>
                <a:gd name="T142" fmla="*/ 0 h 304"/>
                <a:gd name="T143" fmla="*/ 516 w 516"/>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6" h="304">
                  <a:moveTo>
                    <a:pt x="2" y="204"/>
                  </a:moveTo>
                  <a:lnTo>
                    <a:pt x="20" y="184"/>
                  </a:lnTo>
                  <a:lnTo>
                    <a:pt x="20" y="168"/>
                  </a:lnTo>
                  <a:lnTo>
                    <a:pt x="16" y="148"/>
                  </a:lnTo>
                  <a:lnTo>
                    <a:pt x="24" y="122"/>
                  </a:lnTo>
                  <a:lnTo>
                    <a:pt x="32" y="106"/>
                  </a:lnTo>
                  <a:lnTo>
                    <a:pt x="48" y="102"/>
                  </a:lnTo>
                  <a:lnTo>
                    <a:pt x="66" y="86"/>
                  </a:lnTo>
                  <a:lnTo>
                    <a:pt x="84" y="74"/>
                  </a:lnTo>
                  <a:lnTo>
                    <a:pt x="88" y="88"/>
                  </a:lnTo>
                  <a:lnTo>
                    <a:pt x="110" y="102"/>
                  </a:lnTo>
                  <a:lnTo>
                    <a:pt x="122" y="114"/>
                  </a:lnTo>
                  <a:lnTo>
                    <a:pt x="136" y="124"/>
                  </a:lnTo>
                  <a:lnTo>
                    <a:pt x="146" y="142"/>
                  </a:lnTo>
                  <a:lnTo>
                    <a:pt x="158" y="156"/>
                  </a:lnTo>
                  <a:lnTo>
                    <a:pt x="188" y="162"/>
                  </a:lnTo>
                  <a:lnTo>
                    <a:pt x="204" y="142"/>
                  </a:lnTo>
                  <a:lnTo>
                    <a:pt x="220" y="122"/>
                  </a:lnTo>
                  <a:lnTo>
                    <a:pt x="218" y="88"/>
                  </a:lnTo>
                  <a:lnTo>
                    <a:pt x="210" y="66"/>
                  </a:lnTo>
                  <a:lnTo>
                    <a:pt x="200" y="46"/>
                  </a:lnTo>
                  <a:lnTo>
                    <a:pt x="202" y="36"/>
                  </a:lnTo>
                  <a:lnTo>
                    <a:pt x="218" y="22"/>
                  </a:lnTo>
                  <a:lnTo>
                    <a:pt x="246" y="0"/>
                  </a:lnTo>
                  <a:lnTo>
                    <a:pt x="258" y="4"/>
                  </a:lnTo>
                  <a:lnTo>
                    <a:pt x="268" y="0"/>
                  </a:lnTo>
                  <a:lnTo>
                    <a:pt x="288" y="12"/>
                  </a:lnTo>
                  <a:lnTo>
                    <a:pt x="304" y="16"/>
                  </a:lnTo>
                  <a:lnTo>
                    <a:pt x="318" y="16"/>
                  </a:lnTo>
                  <a:lnTo>
                    <a:pt x="340" y="42"/>
                  </a:lnTo>
                  <a:lnTo>
                    <a:pt x="354" y="42"/>
                  </a:lnTo>
                  <a:lnTo>
                    <a:pt x="360" y="48"/>
                  </a:lnTo>
                  <a:lnTo>
                    <a:pt x="366" y="46"/>
                  </a:lnTo>
                  <a:lnTo>
                    <a:pt x="382" y="32"/>
                  </a:lnTo>
                  <a:lnTo>
                    <a:pt x="400" y="34"/>
                  </a:lnTo>
                  <a:lnTo>
                    <a:pt x="414" y="32"/>
                  </a:lnTo>
                  <a:lnTo>
                    <a:pt x="430" y="34"/>
                  </a:lnTo>
                  <a:lnTo>
                    <a:pt x="432" y="42"/>
                  </a:lnTo>
                  <a:lnTo>
                    <a:pt x="450" y="50"/>
                  </a:lnTo>
                  <a:lnTo>
                    <a:pt x="462" y="60"/>
                  </a:lnTo>
                  <a:lnTo>
                    <a:pt x="462" y="70"/>
                  </a:lnTo>
                  <a:lnTo>
                    <a:pt x="456" y="78"/>
                  </a:lnTo>
                  <a:lnTo>
                    <a:pt x="462" y="86"/>
                  </a:lnTo>
                  <a:lnTo>
                    <a:pt x="460" y="106"/>
                  </a:lnTo>
                  <a:lnTo>
                    <a:pt x="476" y="108"/>
                  </a:lnTo>
                  <a:lnTo>
                    <a:pt x="480" y="122"/>
                  </a:lnTo>
                  <a:lnTo>
                    <a:pt x="494" y="138"/>
                  </a:lnTo>
                  <a:lnTo>
                    <a:pt x="508" y="158"/>
                  </a:lnTo>
                  <a:lnTo>
                    <a:pt x="516" y="170"/>
                  </a:lnTo>
                  <a:lnTo>
                    <a:pt x="516" y="192"/>
                  </a:lnTo>
                  <a:lnTo>
                    <a:pt x="506" y="194"/>
                  </a:lnTo>
                  <a:lnTo>
                    <a:pt x="490" y="222"/>
                  </a:lnTo>
                  <a:lnTo>
                    <a:pt x="488" y="250"/>
                  </a:lnTo>
                  <a:lnTo>
                    <a:pt x="462" y="254"/>
                  </a:lnTo>
                  <a:lnTo>
                    <a:pt x="448" y="250"/>
                  </a:lnTo>
                  <a:lnTo>
                    <a:pt x="438" y="260"/>
                  </a:lnTo>
                  <a:lnTo>
                    <a:pt x="438" y="270"/>
                  </a:lnTo>
                  <a:lnTo>
                    <a:pt x="420" y="278"/>
                  </a:lnTo>
                  <a:lnTo>
                    <a:pt x="402" y="278"/>
                  </a:lnTo>
                  <a:lnTo>
                    <a:pt x="388" y="268"/>
                  </a:lnTo>
                  <a:lnTo>
                    <a:pt x="374" y="254"/>
                  </a:lnTo>
                  <a:lnTo>
                    <a:pt x="358" y="248"/>
                  </a:lnTo>
                  <a:lnTo>
                    <a:pt x="342" y="236"/>
                  </a:lnTo>
                  <a:lnTo>
                    <a:pt x="332" y="232"/>
                  </a:lnTo>
                  <a:lnTo>
                    <a:pt x="310" y="236"/>
                  </a:lnTo>
                  <a:lnTo>
                    <a:pt x="296" y="232"/>
                  </a:lnTo>
                  <a:lnTo>
                    <a:pt x="288" y="224"/>
                  </a:lnTo>
                  <a:lnTo>
                    <a:pt x="278" y="208"/>
                  </a:lnTo>
                  <a:lnTo>
                    <a:pt x="262" y="220"/>
                  </a:lnTo>
                  <a:lnTo>
                    <a:pt x="252" y="236"/>
                  </a:lnTo>
                  <a:lnTo>
                    <a:pt x="242" y="232"/>
                  </a:lnTo>
                  <a:lnTo>
                    <a:pt x="236" y="240"/>
                  </a:lnTo>
                  <a:lnTo>
                    <a:pt x="222" y="242"/>
                  </a:lnTo>
                  <a:lnTo>
                    <a:pt x="216" y="232"/>
                  </a:lnTo>
                  <a:lnTo>
                    <a:pt x="196" y="232"/>
                  </a:lnTo>
                  <a:lnTo>
                    <a:pt x="182" y="242"/>
                  </a:lnTo>
                  <a:lnTo>
                    <a:pt x="168" y="240"/>
                  </a:lnTo>
                  <a:lnTo>
                    <a:pt x="160" y="250"/>
                  </a:lnTo>
                  <a:lnTo>
                    <a:pt x="148" y="250"/>
                  </a:lnTo>
                  <a:lnTo>
                    <a:pt x="138" y="240"/>
                  </a:lnTo>
                  <a:lnTo>
                    <a:pt x="130" y="248"/>
                  </a:lnTo>
                  <a:lnTo>
                    <a:pt x="126" y="250"/>
                  </a:lnTo>
                  <a:lnTo>
                    <a:pt x="106" y="244"/>
                  </a:lnTo>
                  <a:lnTo>
                    <a:pt x="80" y="250"/>
                  </a:lnTo>
                  <a:lnTo>
                    <a:pt x="48" y="270"/>
                  </a:lnTo>
                  <a:lnTo>
                    <a:pt x="30" y="286"/>
                  </a:lnTo>
                  <a:lnTo>
                    <a:pt x="26" y="296"/>
                  </a:lnTo>
                  <a:lnTo>
                    <a:pt x="24" y="300"/>
                  </a:lnTo>
                  <a:lnTo>
                    <a:pt x="18" y="304"/>
                  </a:lnTo>
                  <a:lnTo>
                    <a:pt x="14" y="302"/>
                  </a:lnTo>
                  <a:lnTo>
                    <a:pt x="4" y="288"/>
                  </a:lnTo>
                  <a:lnTo>
                    <a:pt x="4" y="258"/>
                  </a:lnTo>
                  <a:lnTo>
                    <a:pt x="0" y="222"/>
                  </a:lnTo>
                  <a:lnTo>
                    <a:pt x="2" y="204"/>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81" name="Freeform 375"/>
            <p:cNvSpPr>
              <a:spLocks/>
            </p:cNvSpPr>
            <p:nvPr/>
          </p:nvSpPr>
          <p:spPr bwMode="auto">
            <a:xfrm>
              <a:off x="9085263" y="2219325"/>
              <a:ext cx="44450" cy="49213"/>
            </a:xfrm>
            <a:custGeom>
              <a:avLst/>
              <a:gdLst>
                <a:gd name="T0" fmla="*/ 62 w 98"/>
                <a:gd name="T1" fmla="*/ 62 h 110"/>
                <a:gd name="T2" fmla="*/ 38 w 98"/>
                <a:gd name="T3" fmla="*/ 66 h 110"/>
                <a:gd name="T4" fmla="*/ 32 w 98"/>
                <a:gd name="T5" fmla="*/ 74 h 110"/>
                <a:gd name="T6" fmla="*/ 32 w 98"/>
                <a:gd name="T7" fmla="*/ 84 h 110"/>
                <a:gd name="T8" fmla="*/ 32 w 98"/>
                <a:gd name="T9" fmla="*/ 98 h 110"/>
                <a:gd name="T10" fmla="*/ 22 w 98"/>
                <a:gd name="T11" fmla="*/ 110 h 110"/>
                <a:gd name="T12" fmla="*/ 16 w 98"/>
                <a:gd name="T13" fmla="*/ 104 h 110"/>
                <a:gd name="T14" fmla="*/ 18 w 98"/>
                <a:gd name="T15" fmla="*/ 92 h 110"/>
                <a:gd name="T16" fmla="*/ 22 w 98"/>
                <a:gd name="T17" fmla="*/ 84 h 110"/>
                <a:gd name="T18" fmla="*/ 20 w 98"/>
                <a:gd name="T19" fmla="*/ 76 h 110"/>
                <a:gd name="T20" fmla="*/ 12 w 98"/>
                <a:gd name="T21" fmla="*/ 70 h 110"/>
                <a:gd name="T22" fmla="*/ 6 w 98"/>
                <a:gd name="T23" fmla="*/ 68 h 110"/>
                <a:gd name="T24" fmla="*/ 6 w 98"/>
                <a:gd name="T25" fmla="*/ 58 h 110"/>
                <a:gd name="T26" fmla="*/ 8 w 98"/>
                <a:gd name="T27" fmla="*/ 50 h 110"/>
                <a:gd name="T28" fmla="*/ 4 w 98"/>
                <a:gd name="T29" fmla="*/ 46 h 110"/>
                <a:gd name="T30" fmla="*/ 0 w 98"/>
                <a:gd name="T31" fmla="*/ 40 h 110"/>
                <a:gd name="T32" fmla="*/ 4 w 98"/>
                <a:gd name="T33" fmla="*/ 32 h 110"/>
                <a:gd name="T34" fmla="*/ 12 w 98"/>
                <a:gd name="T35" fmla="*/ 40 h 110"/>
                <a:gd name="T36" fmla="*/ 18 w 98"/>
                <a:gd name="T37" fmla="*/ 34 h 110"/>
                <a:gd name="T38" fmla="*/ 28 w 98"/>
                <a:gd name="T39" fmla="*/ 22 h 110"/>
                <a:gd name="T40" fmla="*/ 46 w 98"/>
                <a:gd name="T41" fmla="*/ 14 h 110"/>
                <a:gd name="T42" fmla="*/ 60 w 98"/>
                <a:gd name="T43" fmla="*/ 14 h 110"/>
                <a:gd name="T44" fmla="*/ 72 w 98"/>
                <a:gd name="T45" fmla="*/ 12 h 110"/>
                <a:gd name="T46" fmla="*/ 78 w 98"/>
                <a:gd name="T47" fmla="*/ 12 h 110"/>
                <a:gd name="T48" fmla="*/ 78 w 98"/>
                <a:gd name="T49" fmla="*/ 2 h 110"/>
                <a:gd name="T50" fmla="*/ 88 w 98"/>
                <a:gd name="T51" fmla="*/ 0 h 110"/>
                <a:gd name="T52" fmla="*/ 94 w 98"/>
                <a:gd name="T53" fmla="*/ 4 h 110"/>
                <a:gd name="T54" fmla="*/ 98 w 98"/>
                <a:gd name="T55" fmla="*/ 14 h 110"/>
                <a:gd name="T56" fmla="*/ 90 w 98"/>
                <a:gd name="T57" fmla="*/ 16 h 110"/>
                <a:gd name="T58" fmla="*/ 80 w 98"/>
                <a:gd name="T59" fmla="*/ 18 h 110"/>
                <a:gd name="T60" fmla="*/ 80 w 98"/>
                <a:gd name="T61" fmla="*/ 24 h 110"/>
                <a:gd name="T62" fmla="*/ 82 w 98"/>
                <a:gd name="T63" fmla="*/ 36 h 110"/>
                <a:gd name="T64" fmla="*/ 76 w 98"/>
                <a:gd name="T65" fmla="*/ 44 h 110"/>
                <a:gd name="T66" fmla="*/ 70 w 98"/>
                <a:gd name="T67" fmla="*/ 52 h 110"/>
                <a:gd name="T68" fmla="*/ 62 w 98"/>
                <a:gd name="T69" fmla="*/ 62 h 1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
                <a:gd name="T106" fmla="*/ 0 h 110"/>
                <a:gd name="T107" fmla="*/ 98 w 98"/>
                <a:gd name="T108" fmla="*/ 110 h 1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 h="110">
                  <a:moveTo>
                    <a:pt x="62" y="62"/>
                  </a:moveTo>
                  <a:lnTo>
                    <a:pt x="38" y="66"/>
                  </a:lnTo>
                  <a:lnTo>
                    <a:pt x="32" y="74"/>
                  </a:lnTo>
                  <a:lnTo>
                    <a:pt x="32" y="84"/>
                  </a:lnTo>
                  <a:lnTo>
                    <a:pt x="32" y="98"/>
                  </a:lnTo>
                  <a:lnTo>
                    <a:pt x="22" y="110"/>
                  </a:lnTo>
                  <a:lnTo>
                    <a:pt x="16" y="104"/>
                  </a:lnTo>
                  <a:lnTo>
                    <a:pt x="18" y="92"/>
                  </a:lnTo>
                  <a:lnTo>
                    <a:pt x="22" y="84"/>
                  </a:lnTo>
                  <a:lnTo>
                    <a:pt x="20" y="76"/>
                  </a:lnTo>
                  <a:lnTo>
                    <a:pt x="12" y="70"/>
                  </a:lnTo>
                  <a:lnTo>
                    <a:pt x="6" y="68"/>
                  </a:lnTo>
                  <a:lnTo>
                    <a:pt x="6" y="58"/>
                  </a:lnTo>
                  <a:lnTo>
                    <a:pt x="8" y="50"/>
                  </a:lnTo>
                  <a:lnTo>
                    <a:pt x="4" y="46"/>
                  </a:lnTo>
                  <a:lnTo>
                    <a:pt x="0" y="40"/>
                  </a:lnTo>
                  <a:lnTo>
                    <a:pt x="4" y="32"/>
                  </a:lnTo>
                  <a:lnTo>
                    <a:pt x="12" y="40"/>
                  </a:lnTo>
                  <a:lnTo>
                    <a:pt x="18" y="34"/>
                  </a:lnTo>
                  <a:lnTo>
                    <a:pt x="28" y="22"/>
                  </a:lnTo>
                  <a:lnTo>
                    <a:pt x="46" y="14"/>
                  </a:lnTo>
                  <a:lnTo>
                    <a:pt x="60" y="14"/>
                  </a:lnTo>
                  <a:lnTo>
                    <a:pt x="72" y="12"/>
                  </a:lnTo>
                  <a:lnTo>
                    <a:pt x="78" y="12"/>
                  </a:lnTo>
                  <a:lnTo>
                    <a:pt x="78" y="2"/>
                  </a:lnTo>
                  <a:lnTo>
                    <a:pt x="88" y="0"/>
                  </a:lnTo>
                  <a:lnTo>
                    <a:pt x="94" y="4"/>
                  </a:lnTo>
                  <a:lnTo>
                    <a:pt x="98" y="14"/>
                  </a:lnTo>
                  <a:lnTo>
                    <a:pt x="90" y="16"/>
                  </a:lnTo>
                  <a:lnTo>
                    <a:pt x="80" y="18"/>
                  </a:lnTo>
                  <a:lnTo>
                    <a:pt x="80" y="24"/>
                  </a:lnTo>
                  <a:lnTo>
                    <a:pt x="82" y="36"/>
                  </a:lnTo>
                  <a:lnTo>
                    <a:pt x="76" y="44"/>
                  </a:lnTo>
                  <a:lnTo>
                    <a:pt x="70" y="52"/>
                  </a:lnTo>
                  <a:lnTo>
                    <a:pt x="62" y="6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82" name="Freeform 376"/>
            <p:cNvSpPr>
              <a:spLocks/>
            </p:cNvSpPr>
            <p:nvPr/>
          </p:nvSpPr>
          <p:spPr bwMode="auto">
            <a:xfrm>
              <a:off x="9086850" y="2197100"/>
              <a:ext cx="28575" cy="25400"/>
            </a:xfrm>
            <a:custGeom>
              <a:avLst/>
              <a:gdLst>
                <a:gd name="T0" fmla="*/ 58 w 64"/>
                <a:gd name="T1" fmla="*/ 38 h 54"/>
                <a:gd name="T2" fmla="*/ 48 w 64"/>
                <a:gd name="T3" fmla="*/ 38 h 54"/>
                <a:gd name="T4" fmla="*/ 44 w 64"/>
                <a:gd name="T5" fmla="*/ 42 h 54"/>
                <a:gd name="T6" fmla="*/ 46 w 64"/>
                <a:gd name="T7" fmla="*/ 50 h 54"/>
                <a:gd name="T8" fmla="*/ 42 w 64"/>
                <a:gd name="T9" fmla="*/ 54 h 54"/>
                <a:gd name="T10" fmla="*/ 30 w 64"/>
                <a:gd name="T11" fmla="*/ 52 h 54"/>
                <a:gd name="T12" fmla="*/ 30 w 64"/>
                <a:gd name="T13" fmla="*/ 42 h 54"/>
                <a:gd name="T14" fmla="*/ 22 w 64"/>
                <a:gd name="T15" fmla="*/ 32 h 54"/>
                <a:gd name="T16" fmla="*/ 14 w 64"/>
                <a:gd name="T17" fmla="*/ 34 h 54"/>
                <a:gd name="T18" fmla="*/ 6 w 64"/>
                <a:gd name="T19" fmla="*/ 34 h 54"/>
                <a:gd name="T20" fmla="*/ 0 w 64"/>
                <a:gd name="T21" fmla="*/ 28 h 54"/>
                <a:gd name="T22" fmla="*/ 8 w 64"/>
                <a:gd name="T23" fmla="*/ 22 h 54"/>
                <a:gd name="T24" fmla="*/ 20 w 64"/>
                <a:gd name="T25" fmla="*/ 20 h 54"/>
                <a:gd name="T26" fmla="*/ 28 w 64"/>
                <a:gd name="T27" fmla="*/ 16 h 54"/>
                <a:gd name="T28" fmla="*/ 30 w 64"/>
                <a:gd name="T29" fmla="*/ 8 h 54"/>
                <a:gd name="T30" fmla="*/ 34 w 64"/>
                <a:gd name="T31" fmla="*/ 0 h 54"/>
                <a:gd name="T32" fmla="*/ 40 w 64"/>
                <a:gd name="T33" fmla="*/ 10 h 54"/>
                <a:gd name="T34" fmla="*/ 50 w 64"/>
                <a:gd name="T35" fmla="*/ 10 h 54"/>
                <a:gd name="T36" fmla="*/ 56 w 64"/>
                <a:gd name="T37" fmla="*/ 14 h 54"/>
                <a:gd name="T38" fmla="*/ 64 w 64"/>
                <a:gd name="T39" fmla="*/ 24 h 54"/>
                <a:gd name="T40" fmla="*/ 62 w 64"/>
                <a:gd name="T41" fmla="*/ 30 h 54"/>
                <a:gd name="T42" fmla="*/ 58 w 64"/>
                <a:gd name="T43" fmla="*/ 38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4"/>
                <a:gd name="T68" fmla="*/ 64 w 6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4">
                  <a:moveTo>
                    <a:pt x="58" y="38"/>
                  </a:moveTo>
                  <a:lnTo>
                    <a:pt x="48" y="38"/>
                  </a:lnTo>
                  <a:lnTo>
                    <a:pt x="44" y="42"/>
                  </a:lnTo>
                  <a:lnTo>
                    <a:pt x="46" y="50"/>
                  </a:lnTo>
                  <a:lnTo>
                    <a:pt x="42" y="54"/>
                  </a:lnTo>
                  <a:lnTo>
                    <a:pt x="30" y="52"/>
                  </a:lnTo>
                  <a:lnTo>
                    <a:pt x="30" y="42"/>
                  </a:lnTo>
                  <a:lnTo>
                    <a:pt x="22" y="32"/>
                  </a:lnTo>
                  <a:lnTo>
                    <a:pt x="14" y="34"/>
                  </a:lnTo>
                  <a:lnTo>
                    <a:pt x="6" y="34"/>
                  </a:lnTo>
                  <a:lnTo>
                    <a:pt x="0" y="28"/>
                  </a:lnTo>
                  <a:lnTo>
                    <a:pt x="8" y="22"/>
                  </a:lnTo>
                  <a:lnTo>
                    <a:pt x="20" y="20"/>
                  </a:lnTo>
                  <a:lnTo>
                    <a:pt x="28" y="16"/>
                  </a:lnTo>
                  <a:lnTo>
                    <a:pt x="30" y="8"/>
                  </a:lnTo>
                  <a:lnTo>
                    <a:pt x="34" y="0"/>
                  </a:lnTo>
                  <a:lnTo>
                    <a:pt x="40" y="10"/>
                  </a:lnTo>
                  <a:lnTo>
                    <a:pt x="50" y="10"/>
                  </a:lnTo>
                  <a:lnTo>
                    <a:pt x="56" y="14"/>
                  </a:lnTo>
                  <a:lnTo>
                    <a:pt x="64" y="24"/>
                  </a:lnTo>
                  <a:lnTo>
                    <a:pt x="62" y="30"/>
                  </a:lnTo>
                  <a:lnTo>
                    <a:pt x="58" y="38"/>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83" name="Freeform 377"/>
            <p:cNvSpPr>
              <a:spLocks/>
            </p:cNvSpPr>
            <p:nvPr/>
          </p:nvSpPr>
          <p:spPr bwMode="auto">
            <a:xfrm>
              <a:off x="9118600" y="2144713"/>
              <a:ext cx="153988" cy="119062"/>
            </a:xfrm>
            <a:custGeom>
              <a:avLst/>
              <a:gdLst>
                <a:gd name="T0" fmla="*/ 8 w 346"/>
                <a:gd name="T1" fmla="*/ 132 h 268"/>
                <a:gd name="T2" fmla="*/ 4 w 346"/>
                <a:gd name="T3" fmla="*/ 122 h 268"/>
                <a:gd name="T4" fmla="*/ 24 w 346"/>
                <a:gd name="T5" fmla="*/ 116 h 268"/>
                <a:gd name="T6" fmla="*/ 20 w 346"/>
                <a:gd name="T7" fmla="*/ 94 h 268"/>
                <a:gd name="T8" fmla="*/ 36 w 346"/>
                <a:gd name="T9" fmla="*/ 84 h 268"/>
                <a:gd name="T10" fmla="*/ 56 w 346"/>
                <a:gd name="T11" fmla="*/ 70 h 268"/>
                <a:gd name="T12" fmla="*/ 84 w 346"/>
                <a:gd name="T13" fmla="*/ 50 h 268"/>
                <a:gd name="T14" fmla="*/ 102 w 346"/>
                <a:gd name="T15" fmla="*/ 40 h 268"/>
                <a:gd name="T16" fmla="*/ 140 w 346"/>
                <a:gd name="T17" fmla="*/ 34 h 268"/>
                <a:gd name="T18" fmla="*/ 148 w 346"/>
                <a:gd name="T19" fmla="*/ 30 h 268"/>
                <a:gd name="T20" fmla="*/ 144 w 346"/>
                <a:gd name="T21" fmla="*/ 18 h 268"/>
                <a:gd name="T22" fmla="*/ 160 w 346"/>
                <a:gd name="T23" fmla="*/ 14 h 268"/>
                <a:gd name="T24" fmla="*/ 216 w 346"/>
                <a:gd name="T25" fmla="*/ 8 h 268"/>
                <a:gd name="T26" fmla="*/ 246 w 346"/>
                <a:gd name="T27" fmla="*/ 20 h 268"/>
                <a:gd name="T28" fmla="*/ 286 w 346"/>
                <a:gd name="T29" fmla="*/ 10 h 268"/>
                <a:gd name="T30" fmla="*/ 308 w 346"/>
                <a:gd name="T31" fmla="*/ 0 h 268"/>
                <a:gd name="T32" fmla="*/ 322 w 346"/>
                <a:gd name="T33" fmla="*/ 10 h 268"/>
                <a:gd name="T34" fmla="*/ 304 w 346"/>
                <a:gd name="T35" fmla="*/ 28 h 268"/>
                <a:gd name="T36" fmla="*/ 296 w 346"/>
                <a:gd name="T37" fmla="*/ 76 h 268"/>
                <a:gd name="T38" fmla="*/ 296 w 346"/>
                <a:gd name="T39" fmla="*/ 106 h 268"/>
                <a:gd name="T40" fmla="*/ 312 w 346"/>
                <a:gd name="T41" fmla="*/ 144 h 268"/>
                <a:gd name="T42" fmla="*/ 320 w 346"/>
                <a:gd name="T43" fmla="*/ 178 h 268"/>
                <a:gd name="T44" fmla="*/ 332 w 346"/>
                <a:gd name="T45" fmla="*/ 194 h 268"/>
                <a:gd name="T46" fmla="*/ 340 w 346"/>
                <a:gd name="T47" fmla="*/ 214 h 268"/>
                <a:gd name="T48" fmla="*/ 326 w 346"/>
                <a:gd name="T49" fmla="*/ 228 h 268"/>
                <a:gd name="T50" fmla="*/ 322 w 346"/>
                <a:gd name="T51" fmla="*/ 252 h 268"/>
                <a:gd name="T52" fmla="*/ 290 w 346"/>
                <a:gd name="T53" fmla="*/ 252 h 268"/>
                <a:gd name="T54" fmla="*/ 268 w 346"/>
                <a:gd name="T55" fmla="*/ 268 h 268"/>
                <a:gd name="T56" fmla="*/ 248 w 346"/>
                <a:gd name="T57" fmla="*/ 262 h 268"/>
                <a:gd name="T58" fmla="*/ 212 w 346"/>
                <a:gd name="T59" fmla="*/ 236 h 268"/>
                <a:gd name="T60" fmla="*/ 176 w 346"/>
                <a:gd name="T61" fmla="*/ 220 h 268"/>
                <a:gd name="T62" fmla="*/ 154 w 346"/>
                <a:gd name="T63" fmla="*/ 220 h 268"/>
                <a:gd name="T64" fmla="*/ 110 w 346"/>
                <a:gd name="T65" fmla="*/ 256 h 268"/>
                <a:gd name="T66" fmla="*/ 114 w 346"/>
                <a:gd name="T67" fmla="*/ 216 h 268"/>
                <a:gd name="T68" fmla="*/ 114 w 346"/>
                <a:gd name="T69" fmla="*/ 200 h 268"/>
                <a:gd name="T70" fmla="*/ 100 w 346"/>
                <a:gd name="T71" fmla="*/ 190 h 268"/>
                <a:gd name="T72" fmla="*/ 88 w 346"/>
                <a:gd name="T73" fmla="*/ 214 h 268"/>
                <a:gd name="T74" fmla="*/ 74 w 346"/>
                <a:gd name="T75" fmla="*/ 206 h 268"/>
                <a:gd name="T76" fmla="*/ 48 w 346"/>
                <a:gd name="T77" fmla="*/ 180 h 268"/>
                <a:gd name="T78" fmla="*/ 34 w 346"/>
                <a:gd name="T79" fmla="*/ 162 h 268"/>
                <a:gd name="T80" fmla="*/ 30 w 346"/>
                <a:gd name="T81" fmla="*/ 150 h 268"/>
                <a:gd name="T82" fmla="*/ 24 w 346"/>
                <a:gd name="T83" fmla="*/ 140 h 2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6"/>
                <a:gd name="T127" fmla="*/ 0 h 268"/>
                <a:gd name="T128" fmla="*/ 346 w 346"/>
                <a:gd name="T129" fmla="*/ 268 h 2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6" h="268">
                  <a:moveTo>
                    <a:pt x="20" y="134"/>
                  </a:moveTo>
                  <a:lnTo>
                    <a:pt x="8" y="132"/>
                  </a:lnTo>
                  <a:lnTo>
                    <a:pt x="0" y="130"/>
                  </a:lnTo>
                  <a:lnTo>
                    <a:pt x="4" y="122"/>
                  </a:lnTo>
                  <a:lnTo>
                    <a:pt x="16" y="122"/>
                  </a:lnTo>
                  <a:lnTo>
                    <a:pt x="24" y="116"/>
                  </a:lnTo>
                  <a:lnTo>
                    <a:pt x="24" y="104"/>
                  </a:lnTo>
                  <a:lnTo>
                    <a:pt x="20" y="94"/>
                  </a:lnTo>
                  <a:lnTo>
                    <a:pt x="36" y="92"/>
                  </a:lnTo>
                  <a:lnTo>
                    <a:pt x="36" y="84"/>
                  </a:lnTo>
                  <a:lnTo>
                    <a:pt x="54" y="84"/>
                  </a:lnTo>
                  <a:lnTo>
                    <a:pt x="56" y="70"/>
                  </a:lnTo>
                  <a:lnTo>
                    <a:pt x="70" y="54"/>
                  </a:lnTo>
                  <a:lnTo>
                    <a:pt x="84" y="50"/>
                  </a:lnTo>
                  <a:lnTo>
                    <a:pt x="98" y="50"/>
                  </a:lnTo>
                  <a:lnTo>
                    <a:pt x="102" y="40"/>
                  </a:lnTo>
                  <a:lnTo>
                    <a:pt x="120" y="38"/>
                  </a:lnTo>
                  <a:lnTo>
                    <a:pt x="140" y="34"/>
                  </a:lnTo>
                  <a:lnTo>
                    <a:pt x="144" y="32"/>
                  </a:lnTo>
                  <a:lnTo>
                    <a:pt x="148" y="30"/>
                  </a:lnTo>
                  <a:lnTo>
                    <a:pt x="146" y="24"/>
                  </a:lnTo>
                  <a:lnTo>
                    <a:pt x="144" y="18"/>
                  </a:lnTo>
                  <a:lnTo>
                    <a:pt x="156" y="22"/>
                  </a:lnTo>
                  <a:lnTo>
                    <a:pt x="160" y="14"/>
                  </a:lnTo>
                  <a:lnTo>
                    <a:pt x="196" y="12"/>
                  </a:lnTo>
                  <a:lnTo>
                    <a:pt x="216" y="8"/>
                  </a:lnTo>
                  <a:lnTo>
                    <a:pt x="232" y="22"/>
                  </a:lnTo>
                  <a:lnTo>
                    <a:pt x="246" y="20"/>
                  </a:lnTo>
                  <a:lnTo>
                    <a:pt x="256" y="16"/>
                  </a:lnTo>
                  <a:lnTo>
                    <a:pt x="286" y="10"/>
                  </a:lnTo>
                  <a:lnTo>
                    <a:pt x="300" y="8"/>
                  </a:lnTo>
                  <a:lnTo>
                    <a:pt x="308" y="0"/>
                  </a:lnTo>
                  <a:lnTo>
                    <a:pt x="316" y="2"/>
                  </a:lnTo>
                  <a:lnTo>
                    <a:pt x="322" y="10"/>
                  </a:lnTo>
                  <a:lnTo>
                    <a:pt x="316" y="16"/>
                  </a:lnTo>
                  <a:lnTo>
                    <a:pt x="304" y="28"/>
                  </a:lnTo>
                  <a:lnTo>
                    <a:pt x="304" y="66"/>
                  </a:lnTo>
                  <a:lnTo>
                    <a:pt x="296" y="76"/>
                  </a:lnTo>
                  <a:lnTo>
                    <a:pt x="290" y="90"/>
                  </a:lnTo>
                  <a:lnTo>
                    <a:pt x="296" y="106"/>
                  </a:lnTo>
                  <a:lnTo>
                    <a:pt x="304" y="124"/>
                  </a:lnTo>
                  <a:lnTo>
                    <a:pt x="312" y="144"/>
                  </a:lnTo>
                  <a:lnTo>
                    <a:pt x="310" y="164"/>
                  </a:lnTo>
                  <a:lnTo>
                    <a:pt x="320" y="178"/>
                  </a:lnTo>
                  <a:lnTo>
                    <a:pt x="328" y="180"/>
                  </a:lnTo>
                  <a:lnTo>
                    <a:pt x="332" y="194"/>
                  </a:lnTo>
                  <a:lnTo>
                    <a:pt x="346" y="204"/>
                  </a:lnTo>
                  <a:lnTo>
                    <a:pt x="340" y="214"/>
                  </a:lnTo>
                  <a:lnTo>
                    <a:pt x="332" y="214"/>
                  </a:lnTo>
                  <a:lnTo>
                    <a:pt x="326" y="228"/>
                  </a:lnTo>
                  <a:lnTo>
                    <a:pt x="324" y="234"/>
                  </a:lnTo>
                  <a:lnTo>
                    <a:pt x="322" y="252"/>
                  </a:lnTo>
                  <a:lnTo>
                    <a:pt x="304" y="254"/>
                  </a:lnTo>
                  <a:lnTo>
                    <a:pt x="290" y="252"/>
                  </a:lnTo>
                  <a:lnTo>
                    <a:pt x="274" y="266"/>
                  </a:lnTo>
                  <a:lnTo>
                    <a:pt x="268" y="268"/>
                  </a:lnTo>
                  <a:lnTo>
                    <a:pt x="262" y="262"/>
                  </a:lnTo>
                  <a:lnTo>
                    <a:pt x="248" y="262"/>
                  </a:lnTo>
                  <a:lnTo>
                    <a:pt x="226" y="236"/>
                  </a:lnTo>
                  <a:lnTo>
                    <a:pt x="212" y="236"/>
                  </a:lnTo>
                  <a:lnTo>
                    <a:pt x="196" y="232"/>
                  </a:lnTo>
                  <a:lnTo>
                    <a:pt x="176" y="220"/>
                  </a:lnTo>
                  <a:lnTo>
                    <a:pt x="166" y="224"/>
                  </a:lnTo>
                  <a:lnTo>
                    <a:pt x="154" y="220"/>
                  </a:lnTo>
                  <a:lnTo>
                    <a:pt x="124" y="244"/>
                  </a:lnTo>
                  <a:lnTo>
                    <a:pt x="110" y="256"/>
                  </a:lnTo>
                  <a:lnTo>
                    <a:pt x="110" y="238"/>
                  </a:lnTo>
                  <a:lnTo>
                    <a:pt x="114" y="216"/>
                  </a:lnTo>
                  <a:lnTo>
                    <a:pt x="110" y="208"/>
                  </a:lnTo>
                  <a:lnTo>
                    <a:pt x="114" y="200"/>
                  </a:lnTo>
                  <a:lnTo>
                    <a:pt x="110" y="190"/>
                  </a:lnTo>
                  <a:lnTo>
                    <a:pt x="100" y="190"/>
                  </a:lnTo>
                  <a:lnTo>
                    <a:pt x="90" y="200"/>
                  </a:lnTo>
                  <a:lnTo>
                    <a:pt x="88" y="214"/>
                  </a:lnTo>
                  <a:lnTo>
                    <a:pt x="78" y="210"/>
                  </a:lnTo>
                  <a:lnTo>
                    <a:pt x="74" y="206"/>
                  </a:lnTo>
                  <a:lnTo>
                    <a:pt x="58" y="204"/>
                  </a:lnTo>
                  <a:lnTo>
                    <a:pt x="48" y="180"/>
                  </a:lnTo>
                  <a:lnTo>
                    <a:pt x="36" y="182"/>
                  </a:lnTo>
                  <a:lnTo>
                    <a:pt x="34" y="162"/>
                  </a:lnTo>
                  <a:lnTo>
                    <a:pt x="48" y="152"/>
                  </a:lnTo>
                  <a:lnTo>
                    <a:pt x="30" y="150"/>
                  </a:lnTo>
                  <a:lnTo>
                    <a:pt x="30" y="142"/>
                  </a:lnTo>
                  <a:lnTo>
                    <a:pt x="24" y="140"/>
                  </a:lnTo>
                  <a:lnTo>
                    <a:pt x="20" y="134"/>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84" name="Freeform 378"/>
            <p:cNvSpPr>
              <a:spLocks/>
            </p:cNvSpPr>
            <p:nvPr/>
          </p:nvSpPr>
          <p:spPr bwMode="auto">
            <a:xfrm>
              <a:off x="9126538" y="1412875"/>
              <a:ext cx="485775" cy="1125538"/>
            </a:xfrm>
            <a:custGeom>
              <a:avLst/>
              <a:gdLst>
                <a:gd name="T0" fmla="*/ 328 w 1088"/>
                <a:gd name="T1" fmla="*/ 1590 h 2527"/>
                <a:gd name="T2" fmla="*/ 426 w 1088"/>
                <a:gd name="T3" fmla="*/ 1546 h 2527"/>
                <a:gd name="T4" fmla="*/ 490 w 1088"/>
                <a:gd name="T5" fmla="*/ 1486 h 2527"/>
                <a:gd name="T6" fmla="*/ 566 w 1088"/>
                <a:gd name="T7" fmla="*/ 1412 h 2527"/>
                <a:gd name="T8" fmla="*/ 624 w 1088"/>
                <a:gd name="T9" fmla="*/ 1342 h 2527"/>
                <a:gd name="T10" fmla="*/ 722 w 1088"/>
                <a:gd name="T11" fmla="*/ 1298 h 2527"/>
                <a:gd name="T12" fmla="*/ 658 w 1088"/>
                <a:gd name="T13" fmla="*/ 1176 h 2527"/>
                <a:gd name="T14" fmla="*/ 550 w 1088"/>
                <a:gd name="T15" fmla="*/ 1100 h 2527"/>
                <a:gd name="T16" fmla="*/ 614 w 1088"/>
                <a:gd name="T17" fmla="*/ 1166 h 2527"/>
                <a:gd name="T18" fmla="*/ 582 w 1088"/>
                <a:gd name="T19" fmla="*/ 1160 h 2527"/>
                <a:gd name="T20" fmla="*/ 556 w 1088"/>
                <a:gd name="T21" fmla="*/ 1168 h 2527"/>
                <a:gd name="T22" fmla="*/ 612 w 1088"/>
                <a:gd name="T23" fmla="*/ 1248 h 2527"/>
                <a:gd name="T24" fmla="*/ 696 w 1088"/>
                <a:gd name="T25" fmla="*/ 1304 h 2527"/>
                <a:gd name="T26" fmla="*/ 642 w 1088"/>
                <a:gd name="T27" fmla="*/ 1304 h 2527"/>
                <a:gd name="T28" fmla="*/ 592 w 1088"/>
                <a:gd name="T29" fmla="*/ 1366 h 2527"/>
                <a:gd name="T30" fmla="*/ 524 w 1088"/>
                <a:gd name="T31" fmla="*/ 1372 h 2527"/>
                <a:gd name="T32" fmla="*/ 388 w 1088"/>
                <a:gd name="T33" fmla="*/ 1308 h 2527"/>
                <a:gd name="T34" fmla="*/ 354 w 1088"/>
                <a:gd name="T35" fmla="*/ 1380 h 2527"/>
                <a:gd name="T36" fmla="*/ 440 w 1088"/>
                <a:gd name="T37" fmla="*/ 1484 h 2527"/>
                <a:gd name="T38" fmla="*/ 460 w 1088"/>
                <a:gd name="T39" fmla="*/ 1538 h 2527"/>
                <a:gd name="T40" fmla="*/ 346 w 1088"/>
                <a:gd name="T41" fmla="*/ 1532 h 2527"/>
                <a:gd name="T42" fmla="*/ 272 w 1088"/>
                <a:gd name="T43" fmla="*/ 1486 h 2527"/>
                <a:gd name="T44" fmla="*/ 340 w 1088"/>
                <a:gd name="T45" fmla="*/ 1302 h 2527"/>
                <a:gd name="T46" fmla="*/ 274 w 1088"/>
                <a:gd name="T47" fmla="*/ 1034 h 2527"/>
                <a:gd name="T48" fmla="*/ 226 w 1088"/>
                <a:gd name="T49" fmla="*/ 932 h 2527"/>
                <a:gd name="T50" fmla="*/ 196 w 1088"/>
                <a:gd name="T51" fmla="*/ 816 h 2527"/>
                <a:gd name="T52" fmla="*/ 114 w 1088"/>
                <a:gd name="T53" fmla="*/ 558 h 2527"/>
                <a:gd name="T54" fmla="*/ 28 w 1088"/>
                <a:gd name="T55" fmla="*/ 358 h 2527"/>
                <a:gd name="T56" fmla="*/ 122 w 1088"/>
                <a:gd name="T57" fmla="*/ 276 h 2527"/>
                <a:gd name="T58" fmla="*/ 214 w 1088"/>
                <a:gd name="T59" fmla="*/ 314 h 2527"/>
                <a:gd name="T60" fmla="*/ 346 w 1088"/>
                <a:gd name="T61" fmla="*/ 280 h 2527"/>
                <a:gd name="T62" fmla="*/ 574 w 1088"/>
                <a:gd name="T63" fmla="*/ 342 h 2527"/>
                <a:gd name="T64" fmla="*/ 702 w 1088"/>
                <a:gd name="T65" fmla="*/ 450 h 2527"/>
                <a:gd name="T66" fmla="*/ 470 w 1088"/>
                <a:gd name="T67" fmla="*/ 638 h 2527"/>
                <a:gd name="T68" fmla="*/ 328 w 1088"/>
                <a:gd name="T69" fmla="*/ 628 h 2527"/>
                <a:gd name="T70" fmla="*/ 296 w 1088"/>
                <a:gd name="T71" fmla="*/ 636 h 2527"/>
                <a:gd name="T72" fmla="*/ 446 w 1088"/>
                <a:gd name="T73" fmla="*/ 728 h 2527"/>
                <a:gd name="T74" fmla="*/ 468 w 1088"/>
                <a:gd name="T75" fmla="*/ 816 h 2527"/>
                <a:gd name="T76" fmla="*/ 566 w 1088"/>
                <a:gd name="T77" fmla="*/ 900 h 2527"/>
                <a:gd name="T78" fmla="*/ 692 w 1088"/>
                <a:gd name="T79" fmla="*/ 876 h 2527"/>
                <a:gd name="T80" fmla="*/ 574 w 1088"/>
                <a:gd name="T81" fmla="*/ 774 h 2527"/>
                <a:gd name="T82" fmla="*/ 676 w 1088"/>
                <a:gd name="T83" fmla="*/ 774 h 2527"/>
                <a:gd name="T84" fmla="*/ 782 w 1088"/>
                <a:gd name="T85" fmla="*/ 740 h 2527"/>
                <a:gd name="T86" fmla="*/ 726 w 1088"/>
                <a:gd name="T87" fmla="*/ 584 h 2527"/>
                <a:gd name="T88" fmla="*/ 856 w 1088"/>
                <a:gd name="T89" fmla="*/ 492 h 2527"/>
                <a:gd name="T90" fmla="*/ 874 w 1088"/>
                <a:gd name="T91" fmla="*/ 440 h 2527"/>
                <a:gd name="T92" fmla="*/ 790 w 1088"/>
                <a:gd name="T93" fmla="*/ 300 h 2527"/>
                <a:gd name="T94" fmla="*/ 716 w 1088"/>
                <a:gd name="T95" fmla="*/ 194 h 2527"/>
                <a:gd name="T96" fmla="*/ 904 w 1088"/>
                <a:gd name="T97" fmla="*/ 218 h 2527"/>
                <a:gd name="T98" fmla="*/ 892 w 1088"/>
                <a:gd name="T99" fmla="*/ 326 h 2527"/>
                <a:gd name="T100" fmla="*/ 1000 w 1088"/>
                <a:gd name="T101" fmla="*/ 306 h 2527"/>
                <a:gd name="T102" fmla="*/ 994 w 1088"/>
                <a:gd name="T103" fmla="*/ 162 h 2527"/>
                <a:gd name="T104" fmla="*/ 1076 w 1088"/>
                <a:gd name="T105" fmla="*/ 2523 h 2527"/>
                <a:gd name="T106" fmla="*/ 1008 w 1088"/>
                <a:gd name="T107" fmla="*/ 2446 h 2527"/>
                <a:gd name="T108" fmla="*/ 826 w 1088"/>
                <a:gd name="T109" fmla="*/ 2486 h 2527"/>
                <a:gd name="T110" fmla="*/ 746 w 1088"/>
                <a:gd name="T111" fmla="*/ 2352 h 2527"/>
                <a:gd name="T112" fmla="*/ 798 w 1088"/>
                <a:gd name="T113" fmla="*/ 2270 h 2527"/>
                <a:gd name="T114" fmla="*/ 666 w 1088"/>
                <a:gd name="T115" fmla="*/ 2200 h 2527"/>
                <a:gd name="T116" fmla="*/ 540 w 1088"/>
                <a:gd name="T117" fmla="*/ 2056 h 2527"/>
                <a:gd name="T118" fmla="*/ 420 w 1088"/>
                <a:gd name="T119" fmla="*/ 2062 h 2527"/>
                <a:gd name="T120" fmla="*/ 348 w 1088"/>
                <a:gd name="T121" fmla="*/ 1932 h 2527"/>
                <a:gd name="T122" fmla="*/ 310 w 1088"/>
                <a:gd name="T123" fmla="*/ 1836 h 2527"/>
                <a:gd name="T124" fmla="*/ 282 w 1088"/>
                <a:gd name="T125" fmla="*/ 1670 h 2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8"/>
                <a:gd name="T190" fmla="*/ 0 h 2527"/>
                <a:gd name="T191" fmla="*/ 1088 w 1088"/>
                <a:gd name="T192" fmla="*/ 2527 h 2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8" h="2527">
                  <a:moveTo>
                    <a:pt x="286" y="1642"/>
                  </a:moveTo>
                  <a:lnTo>
                    <a:pt x="288" y="1626"/>
                  </a:lnTo>
                  <a:lnTo>
                    <a:pt x="280" y="1620"/>
                  </a:lnTo>
                  <a:lnTo>
                    <a:pt x="276" y="1610"/>
                  </a:lnTo>
                  <a:lnTo>
                    <a:pt x="282" y="1602"/>
                  </a:lnTo>
                  <a:lnTo>
                    <a:pt x="292" y="1608"/>
                  </a:lnTo>
                  <a:lnTo>
                    <a:pt x="302" y="1614"/>
                  </a:lnTo>
                  <a:lnTo>
                    <a:pt x="302" y="1590"/>
                  </a:lnTo>
                  <a:lnTo>
                    <a:pt x="310" y="1588"/>
                  </a:lnTo>
                  <a:lnTo>
                    <a:pt x="328" y="1590"/>
                  </a:lnTo>
                  <a:lnTo>
                    <a:pt x="332" y="1586"/>
                  </a:lnTo>
                  <a:lnTo>
                    <a:pt x="334" y="1582"/>
                  </a:lnTo>
                  <a:lnTo>
                    <a:pt x="336" y="1560"/>
                  </a:lnTo>
                  <a:lnTo>
                    <a:pt x="350" y="1554"/>
                  </a:lnTo>
                  <a:lnTo>
                    <a:pt x="374" y="1550"/>
                  </a:lnTo>
                  <a:lnTo>
                    <a:pt x="386" y="1554"/>
                  </a:lnTo>
                  <a:lnTo>
                    <a:pt x="398" y="1558"/>
                  </a:lnTo>
                  <a:lnTo>
                    <a:pt x="412" y="1552"/>
                  </a:lnTo>
                  <a:lnTo>
                    <a:pt x="420" y="1546"/>
                  </a:lnTo>
                  <a:lnTo>
                    <a:pt x="426" y="1546"/>
                  </a:lnTo>
                  <a:lnTo>
                    <a:pt x="434" y="1552"/>
                  </a:lnTo>
                  <a:lnTo>
                    <a:pt x="450" y="1552"/>
                  </a:lnTo>
                  <a:lnTo>
                    <a:pt x="462" y="1538"/>
                  </a:lnTo>
                  <a:lnTo>
                    <a:pt x="464" y="1526"/>
                  </a:lnTo>
                  <a:lnTo>
                    <a:pt x="478" y="1528"/>
                  </a:lnTo>
                  <a:lnTo>
                    <a:pt x="482" y="1528"/>
                  </a:lnTo>
                  <a:lnTo>
                    <a:pt x="488" y="1524"/>
                  </a:lnTo>
                  <a:lnTo>
                    <a:pt x="496" y="1520"/>
                  </a:lnTo>
                  <a:lnTo>
                    <a:pt x="488" y="1504"/>
                  </a:lnTo>
                  <a:lnTo>
                    <a:pt x="490" y="1486"/>
                  </a:lnTo>
                  <a:lnTo>
                    <a:pt x="504" y="1474"/>
                  </a:lnTo>
                  <a:lnTo>
                    <a:pt x="516" y="1476"/>
                  </a:lnTo>
                  <a:lnTo>
                    <a:pt x="532" y="1482"/>
                  </a:lnTo>
                  <a:lnTo>
                    <a:pt x="548" y="1472"/>
                  </a:lnTo>
                  <a:lnTo>
                    <a:pt x="544" y="1452"/>
                  </a:lnTo>
                  <a:lnTo>
                    <a:pt x="544" y="1438"/>
                  </a:lnTo>
                  <a:lnTo>
                    <a:pt x="540" y="1426"/>
                  </a:lnTo>
                  <a:lnTo>
                    <a:pt x="554" y="1426"/>
                  </a:lnTo>
                  <a:lnTo>
                    <a:pt x="564" y="1416"/>
                  </a:lnTo>
                  <a:lnTo>
                    <a:pt x="566" y="1412"/>
                  </a:lnTo>
                  <a:lnTo>
                    <a:pt x="568" y="1406"/>
                  </a:lnTo>
                  <a:lnTo>
                    <a:pt x="570" y="1396"/>
                  </a:lnTo>
                  <a:lnTo>
                    <a:pt x="588" y="1378"/>
                  </a:lnTo>
                  <a:lnTo>
                    <a:pt x="594" y="1366"/>
                  </a:lnTo>
                  <a:lnTo>
                    <a:pt x="594" y="1360"/>
                  </a:lnTo>
                  <a:lnTo>
                    <a:pt x="594" y="1354"/>
                  </a:lnTo>
                  <a:lnTo>
                    <a:pt x="596" y="1350"/>
                  </a:lnTo>
                  <a:lnTo>
                    <a:pt x="604" y="1348"/>
                  </a:lnTo>
                  <a:lnTo>
                    <a:pt x="610" y="1348"/>
                  </a:lnTo>
                  <a:lnTo>
                    <a:pt x="624" y="1342"/>
                  </a:lnTo>
                  <a:lnTo>
                    <a:pt x="636" y="1328"/>
                  </a:lnTo>
                  <a:lnTo>
                    <a:pt x="650" y="1322"/>
                  </a:lnTo>
                  <a:lnTo>
                    <a:pt x="654" y="1310"/>
                  </a:lnTo>
                  <a:lnTo>
                    <a:pt x="666" y="1306"/>
                  </a:lnTo>
                  <a:lnTo>
                    <a:pt x="680" y="1308"/>
                  </a:lnTo>
                  <a:lnTo>
                    <a:pt x="688" y="1304"/>
                  </a:lnTo>
                  <a:lnTo>
                    <a:pt x="692" y="1314"/>
                  </a:lnTo>
                  <a:lnTo>
                    <a:pt x="706" y="1316"/>
                  </a:lnTo>
                  <a:lnTo>
                    <a:pt x="720" y="1310"/>
                  </a:lnTo>
                  <a:lnTo>
                    <a:pt x="722" y="1298"/>
                  </a:lnTo>
                  <a:lnTo>
                    <a:pt x="728" y="1282"/>
                  </a:lnTo>
                  <a:lnTo>
                    <a:pt x="734" y="1274"/>
                  </a:lnTo>
                  <a:lnTo>
                    <a:pt x="732" y="1254"/>
                  </a:lnTo>
                  <a:lnTo>
                    <a:pt x="730" y="1238"/>
                  </a:lnTo>
                  <a:lnTo>
                    <a:pt x="724" y="1232"/>
                  </a:lnTo>
                  <a:lnTo>
                    <a:pt x="712" y="1228"/>
                  </a:lnTo>
                  <a:lnTo>
                    <a:pt x="698" y="1216"/>
                  </a:lnTo>
                  <a:lnTo>
                    <a:pt x="676" y="1196"/>
                  </a:lnTo>
                  <a:lnTo>
                    <a:pt x="670" y="1184"/>
                  </a:lnTo>
                  <a:lnTo>
                    <a:pt x="658" y="1176"/>
                  </a:lnTo>
                  <a:lnTo>
                    <a:pt x="652" y="1168"/>
                  </a:lnTo>
                  <a:lnTo>
                    <a:pt x="650" y="1146"/>
                  </a:lnTo>
                  <a:lnTo>
                    <a:pt x="648" y="1126"/>
                  </a:lnTo>
                  <a:lnTo>
                    <a:pt x="632" y="1114"/>
                  </a:lnTo>
                  <a:lnTo>
                    <a:pt x="610" y="1108"/>
                  </a:lnTo>
                  <a:lnTo>
                    <a:pt x="588" y="1104"/>
                  </a:lnTo>
                  <a:lnTo>
                    <a:pt x="578" y="1094"/>
                  </a:lnTo>
                  <a:lnTo>
                    <a:pt x="562" y="1098"/>
                  </a:lnTo>
                  <a:lnTo>
                    <a:pt x="552" y="1092"/>
                  </a:lnTo>
                  <a:lnTo>
                    <a:pt x="550" y="1100"/>
                  </a:lnTo>
                  <a:lnTo>
                    <a:pt x="560" y="1112"/>
                  </a:lnTo>
                  <a:lnTo>
                    <a:pt x="576" y="1124"/>
                  </a:lnTo>
                  <a:lnTo>
                    <a:pt x="590" y="1120"/>
                  </a:lnTo>
                  <a:lnTo>
                    <a:pt x="610" y="1120"/>
                  </a:lnTo>
                  <a:lnTo>
                    <a:pt x="624" y="1134"/>
                  </a:lnTo>
                  <a:lnTo>
                    <a:pt x="636" y="1146"/>
                  </a:lnTo>
                  <a:lnTo>
                    <a:pt x="638" y="1158"/>
                  </a:lnTo>
                  <a:lnTo>
                    <a:pt x="634" y="1166"/>
                  </a:lnTo>
                  <a:lnTo>
                    <a:pt x="624" y="1166"/>
                  </a:lnTo>
                  <a:lnTo>
                    <a:pt x="614" y="1166"/>
                  </a:lnTo>
                  <a:lnTo>
                    <a:pt x="616" y="1174"/>
                  </a:lnTo>
                  <a:lnTo>
                    <a:pt x="624" y="1180"/>
                  </a:lnTo>
                  <a:lnTo>
                    <a:pt x="620" y="1186"/>
                  </a:lnTo>
                  <a:lnTo>
                    <a:pt x="608" y="1178"/>
                  </a:lnTo>
                  <a:lnTo>
                    <a:pt x="598" y="1166"/>
                  </a:lnTo>
                  <a:lnTo>
                    <a:pt x="588" y="1152"/>
                  </a:lnTo>
                  <a:lnTo>
                    <a:pt x="576" y="1142"/>
                  </a:lnTo>
                  <a:lnTo>
                    <a:pt x="572" y="1142"/>
                  </a:lnTo>
                  <a:lnTo>
                    <a:pt x="574" y="1150"/>
                  </a:lnTo>
                  <a:lnTo>
                    <a:pt x="582" y="1160"/>
                  </a:lnTo>
                  <a:lnTo>
                    <a:pt x="590" y="1164"/>
                  </a:lnTo>
                  <a:lnTo>
                    <a:pt x="592" y="1174"/>
                  </a:lnTo>
                  <a:lnTo>
                    <a:pt x="590" y="1180"/>
                  </a:lnTo>
                  <a:lnTo>
                    <a:pt x="594" y="1188"/>
                  </a:lnTo>
                  <a:lnTo>
                    <a:pt x="598" y="1194"/>
                  </a:lnTo>
                  <a:lnTo>
                    <a:pt x="588" y="1196"/>
                  </a:lnTo>
                  <a:lnTo>
                    <a:pt x="576" y="1188"/>
                  </a:lnTo>
                  <a:lnTo>
                    <a:pt x="568" y="1182"/>
                  </a:lnTo>
                  <a:lnTo>
                    <a:pt x="564" y="1170"/>
                  </a:lnTo>
                  <a:lnTo>
                    <a:pt x="556" y="1168"/>
                  </a:lnTo>
                  <a:lnTo>
                    <a:pt x="560" y="1174"/>
                  </a:lnTo>
                  <a:lnTo>
                    <a:pt x="566" y="1190"/>
                  </a:lnTo>
                  <a:lnTo>
                    <a:pt x="574" y="1196"/>
                  </a:lnTo>
                  <a:lnTo>
                    <a:pt x="586" y="1202"/>
                  </a:lnTo>
                  <a:lnTo>
                    <a:pt x="596" y="1208"/>
                  </a:lnTo>
                  <a:lnTo>
                    <a:pt x="602" y="1216"/>
                  </a:lnTo>
                  <a:lnTo>
                    <a:pt x="602" y="1226"/>
                  </a:lnTo>
                  <a:lnTo>
                    <a:pt x="592" y="1228"/>
                  </a:lnTo>
                  <a:lnTo>
                    <a:pt x="600" y="1238"/>
                  </a:lnTo>
                  <a:lnTo>
                    <a:pt x="612" y="1248"/>
                  </a:lnTo>
                  <a:lnTo>
                    <a:pt x="626" y="1254"/>
                  </a:lnTo>
                  <a:lnTo>
                    <a:pt x="640" y="1256"/>
                  </a:lnTo>
                  <a:lnTo>
                    <a:pt x="656" y="1254"/>
                  </a:lnTo>
                  <a:lnTo>
                    <a:pt x="666" y="1262"/>
                  </a:lnTo>
                  <a:lnTo>
                    <a:pt x="670" y="1264"/>
                  </a:lnTo>
                  <a:lnTo>
                    <a:pt x="674" y="1266"/>
                  </a:lnTo>
                  <a:lnTo>
                    <a:pt x="678" y="1268"/>
                  </a:lnTo>
                  <a:lnTo>
                    <a:pt x="690" y="1282"/>
                  </a:lnTo>
                  <a:lnTo>
                    <a:pt x="698" y="1290"/>
                  </a:lnTo>
                  <a:lnTo>
                    <a:pt x="696" y="1304"/>
                  </a:lnTo>
                  <a:lnTo>
                    <a:pt x="692" y="1304"/>
                  </a:lnTo>
                  <a:lnTo>
                    <a:pt x="688" y="1302"/>
                  </a:lnTo>
                  <a:lnTo>
                    <a:pt x="682" y="1306"/>
                  </a:lnTo>
                  <a:lnTo>
                    <a:pt x="676" y="1306"/>
                  </a:lnTo>
                  <a:lnTo>
                    <a:pt x="670" y="1304"/>
                  </a:lnTo>
                  <a:lnTo>
                    <a:pt x="664" y="1304"/>
                  </a:lnTo>
                  <a:lnTo>
                    <a:pt x="660" y="1302"/>
                  </a:lnTo>
                  <a:lnTo>
                    <a:pt x="654" y="1294"/>
                  </a:lnTo>
                  <a:lnTo>
                    <a:pt x="642" y="1294"/>
                  </a:lnTo>
                  <a:lnTo>
                    <a:pt x="642" y="1304"/>
                  </a:lnTo>
                  <a:lnTo>
                    <a:pt x="648" y="1310"/>
                  </a:lnTo>
                  <a:lnTo>
                    <a:pt x="652" y="1314"/>
                  </a:lnTo>
                  <a:lnTo>
                    <a:pt x="648" y="1320"/>
                  </a:lnTo>
                  <a:lnTo>
                    <a:pt x="634" y="1326"/>
                  </a:lnTo>
                  <a:lnTo>
                    <a:pt x="622" y="1342"/>
                  </a:lnTo>
                  <a:lnTo>
                    <a:pt x="610" y="1346"/>
                  </a:lnTo>
                  <a:lnTo>
                    <a:pt x="594" y="1350"/>
                  </a:lnTo>
                  <a:lnTo>
                    <a:pt x="592" y="1354"/>
                  </a:lnTo>
                  <a:lnTo>
                    <a:pt x="592" y="1358"/>
                  </a:lnTo>
                  <a:lnTo>
                    <a:pt x="592" y="1366"/>
                  </a:lnTo>
                  <a:lnTo>
                    <a:pt x="586" y="1376"/>
                  </a:lnTo>
                  <a:lnTo>
                    <a:pt x="568" y="1394"/>
                  </a:lnTo>
                  <a:lnTo>
                    <a:pt x="568" y="1398"/>
                  </a:lnTo>
                  <a:lnTo>
                    <a:pt x="564" y="1410"/>
                  </a:lnTo>
                  <a:lnTo>
                    <a:pt x="554" y="1420"/>
                  </a:lnTo>
                  <a:lnTo>
                    <a:pt x="550" y="1416"/>
                  </a:lnTo>
                  <a:lnTo>
                    <a:pt x="550" y="1402"/>
                  </a:lnTo>
                  <a:lnTo>
                    <a:pt x="538" y="1400"/>
                  </a:lnTo>
                  <a:lnTo>
                    <a:pt x="538" y="1390"/>
                  </a:lnTo>
                  <a:lnTo>
                    <a:pt x="524" y="1372"/>
                  </a:lnTo>
                  <a:lnTo>
                    <a:pt x="502" y="1352"/>
                  </a:lnTo>
                  <a:lnTo>
                    <a:pt x="478" y="1346"/>
                  </a:lnTo>
                  <a:lnTo>
                    <a:pt x="462" y="1342"/>
                  </a:lnTo>
                  <a:lnTo>
                    <a:pt x="438" y="1334"/>
                  </a:lnTo>
                  <a:lnTo>
                    <a:pt x="426" y="1322"/>
                  </a:lnTo>
                  <a:lnTo>
                    <a:pt x="416" y="1314"/>
                  </a:lnTo>
                  <a:lnTo>
                    <a:pt x="406" y="1312"/>
                  </a:lnTo>
                  <a:lnTo>
                    <a:pt x="404" y="1318"/>
                  </a:lnTo>
                  <a:lnTo>
                    <a:pt x="394" y="1316"/>
                  </a:lnTo>
                  <a:lnTo>
                    <a:pt x="388" y="1308"/>
                  </a:lnTo>
                  <a:lnTo>
                    <a:pt x="376" y="1310"/>
                  </a:lnTo>
                  <a:lnTo>
                    <a:pt x="374" y="1320"/>
                  </a:lnTo>
                  <a:lnTo>
                    <a:pt x="376" y="1340"/>
                  </a:lnTo>
                  <a:lnTo>
                    <a:pt x="368" y="1346"/>
                  </a:lnTo>
                  <a:lnTo>
                    <a:pt x="356" y="1354"/>
                  </a:lnTo>
                  <a:lnTo>
                    <a:pt x="356" y="1366"/>
                  </a:lnTo>
                  <a:lnTo>
                    <a:pt x="358" y="1372"/>
                  </a:lnTo>
                  <a:lnTo>
                    <a:pt x="356" y="1376"/>
                  </a:lnTo>
                  <a:lnTo>
                    <a:pt x="356" y="1378"/>
                  </a:lnTo>
                  <a:lnTo>
                    <a:pt x="354" y="1380"/>
                  </a:lnTo>
                  <a:lnTo>
                    <a:pt x="344" y="1382"/>
                  </a:lnTo>
                  <a:lnTo>
                    <a:pt x="348" y="1394"/>
                  </a:lnTo>
                  <a:lnTo>
                    <a:pt x="366" y="1406"/>
                  </a:lnTo>
                  <a:lnTo>
                    <a:pt x="380" y="1416"/>
                  </a:lnTo>
                  <a:lnTo>
                    <a:pt x="398" y="1430"/>
                  </a:lnTo>
                  <a:lnTo>
                    <a:pt x="398" y="1442"/>
                  </a:lnTo>
                  <a:lnTo>
                    <a:pt x="406" y="1454"/>
                  </a:lnTo>
                  <a:lnTo>
                    <a:pt x="416" y="1456"/>
                  </a:lnTo>
                  <a:lnTo>
                    <a:pt x="426" y="1472"/>
                  </a:lnTo>
                  <a:lnTo>
                    <a:pt x="440" y="1484"/>
                  </a:lnTo>
                  <a:lnTo>
                    <a:pt x="444" y="1490"/>
                  </a:lnTo>
                  <a:lnTo>
                    <a:pt x="448" y="1498"/>
                  </a:lnTo>
                  <a:lnTo>
                    <a:pt x="458" y="1506"/>
                  </a:lnTo>
                  <a:lnTo>
                    <a:pt x="462" y="1510"/>
                  </a:lnTo>
                  <a:lnTo>
                    <a:pt x="464" y="1512"/>
                  </a:lnTo>
                  <a:lnTo>
                    <a:pt x="466" y="1516"/>
                  </a:lnTo>
                  <a:lnTo>
                    <a:pt x="464" y="1520"/>
                  </a:lnTo>
                  <a:lnTo>
                    <a:pt x="462" y="1524"/>
                  </a:lnTo>
                  <a:lnTo>
                    <a:pt x="462" y="1526"/>
                  </a:lnTo>
                  <a:lnTo>
                    <a:pt x="460" y="1538"/>
                  </a:lnTo>
                  <a:lnTo>
                    <a:pt x="448" y="1550"/>
                  </a:lnTo>
                  <a:lnTo>
                    <a:pt x="434" y="1550"/>
                  </a:lnTo>
                  <a:lnTo>
                    <a:pt x="428" y="1544"/>
                  </a:lnTo>
                  <a:lnTo>
                    <a:pt x="418" y="1544"/>
                  </a:lnTo>
                  <a:lnTo>
                    <a:pt x="412" y="1548"/>
                  </a:lnTo>
                  <a:lnTo>
                    <a:pt x="406" y="1540"/>
                  </a:lnTo>
                  <a:lnTo>
                    <a:pt x="392" y="1540"/>
                  </a:lnTo>
                  <a:lnTo>
                    <a:pt x="380" y="1526"/>
                  </a:lnTo>
                  <a:lnTo>
                    <a:pt x="356" y="1526"/>
                  </a:lnTo>
                  <a:lnTo>
                    <a:pt x="346" y="1532"/>
                  </a:lnTo>
                  <a:lnTo>
                    <a:pt x="326" y="1538"/>
                  </a:lnTo>
                  <a:lnTo>
                    <a:pt x="308" y="1520"/>
                  </a:lnTo>
                  <a:lnTo>
                    <a:pt x="298" y="1520"/>
                  </a:lnTo>
                  <a:lnTo>
                    <a:pt x="284" y="1506"/>
                  </a:lnTo>
                  <a:lnTo>
                    <a:pt x="286" y="1500"/>
                  </a:lnTo>
                  <a:lnTo>
                    <a:pt x="292" y="1500"/>
                  </a:lnTo>
                  <a:lnTo>
                    <a:pt x="286" y="1490"/>
                  </a:lnTo>
                  <a:lnTo>
                    <a:pt x="286" y="1482"/>
                  </a:lnTo>
                  <a:lnTo>
                    <a:pt x="282" y="1474"/>
                  </a:lnTo>
                  <a:lnTo>
                    <a:pt x="272" y="1486"/>
                  </a:lnTo>
                  <a:lnTo>
                    <a:pt x="264" y="1500"/>
                  </a:lnTo>
                  <a:lnTo>
                    <a:pt x="256" y="1510"/>
                  </a:lnTo>
                  <a:lnTo>
                    <a:pt x="236" y="1510"/>
                  </a:lnTo>
                  <a:lnTo>
                    <a:pt x="248" y="1488"/>
                  </a:lnTo>
                  <a:lnTo>
                    <a:pt x="268" y="1446"/>
                  </a:lnTo>
                  <a:lnTo>
                    <a:pt x="278" y="1438"/>
                  </a:lnTo>
                  <a:lnTo>
                    <a:pt x="284" y="1422"/>
                  </a:lnTo>
                  <a:lnTo>
                    <a:pt x="298" y="1402"/>
                  </a:lnTo>
                  <a:lnTo>
                    <a:pt x="314" y="1358"/>
                  </a:lnTo>
                  <a:lnTo>
                    <a:pt x="340" y="1302"/>
                  </a:lnTo>
                  <a:lnTo>
                    <a:pt x="358" y="1246"/>
                  </a:lnTo>
                  <a:lnTo>
                    <a:pt x="378" y="1204"/>
                  </a:lnTo>
                  <a:lnTo>
                    <a:pt x="378" y="1142"/>
                  </a:lnTo>
                  <a:lnTo>
                    <a:pt x="356" y="1128"/>
                  </a:lnTo>
                  <a:lnTo>
                    <a:pt x="348" y="1112"/>
                  </a:lnTo>
                  <a:lnTo>
                    <a:pt x="326" y="1102"/>
                  </a:lnTo>
                  <a:lnTo>
                    <a:pt x="300" y="1094"/>
                  </a:lnTo>
                  <a:lnTo>
                    <a:pt x="258" y="1068"/>
                  </a:lnTo>
                  <a:lnTo>
                    <a:pt x="274" y="1052"/>
                  </a:lnTo>
                  <a:lnTo>
                    <a:pt x="274" y="1034"/>
                  </a:lnTo>
                  <a:lnTo>
                    <a:pt x="282" y="1022"/>
                  </a:lnTo>
                  <a:lnTo>
                    <a:pt x="282" y="1012"/>
                  </a:lnTo>
                  <a:lnTo>
                    <a:pt x="274" y="994"/>
                  </a:lnTo>
                  <a:lnTo>
                    <a:pt x="260" y="988"/>
                  </a:lnTo>
                  <a:lnTo>
                    <a:pt x="242" y="986"/>
                  </a:lnTo>
                  <a:lnTo>
                    <a:pt x="240" y="970"/>
                  </a:lnTo>
                  <a:lnTo>
                    <a:pt x="228" y="966"/>
                  </a:lnTo>
                  <a:lnTo>
                    <a:pt x="228" y="956"/>
                  </a:lnTo>
                  <a:lnTo>
                    <a:pt x="238" y="942"/>
                  </a:lnTo>
                  <a:lnTo>
                    <a:pt x="226" y="932"/>
                  </a:lnTo>
                  <a:lnTo>
                    <a:pt x="210" y="936"/>
                  </a:lnTo>
                  <a:lnTo>
                    <a:pt x="198" y="920"/>
                  </a:lnTo>
                  <a:lnTo>
                    <a:pt x="190" y="906"/>
                  </a:lnTo>
                  <a:lnTo>
                    <a:pt x="202" y="892"/>
                  </a:lnTo>
                  <a:lnTo>
                    <a:pt x="200" y="884"/>
                  </a:lnTo>
                  <a:lnTo>
                    <a:pt x="186" y="882"/>
                  </a:lnTo>
                  <a:lnTo>
                    <a:pt x="184" y="860"/>
                  </a:lnTo>
                  <a:lnTo>
                    <a:pt x="180" y="842"/>
                  </a:lnTo>
                  <a:lnTo>
                    <a:pt x="180" y="824"/>
                  </a:lnTo>
                  <a:lnTo>
                    <a:pt x="196" y="816"/>
                  </a:lnTo>
                  <a:lnTo>
                    <a:pt x="184" y="788"/>
                  </a:lnTo>
                  <a:lnTo>
                    <a:pt x="162" y="756"/>
                  </a:lnTo>
                  <a:lnTo>
                    <a:pt x="144" y="734"/>
                  </a:lnTo>
                  <a:lnTo>
                    <a:pt x="116" y="698"/>
                  </a:lnTo>
                  <a:lnTo>
                    <a:pt x="100" y="680"/>
                  </a:lnTo>
                  <a:lnTo>
                    <a:pt x="96" y="650"/>
                  </a:lnTo>
                  <a:lnTo>
                    <a:pt x="106" y="616"/>
                  </a:lnTo>
                  <a:lnTo>
                    <a:pt x="116" y="590"/>
                  </a:lnTo>
                  <a:lnTo>
                    <a:pt x="122" y="570"/>
                  </a:lnTo>
                  <a:lnTo>
                    <a:pt x="114" y="558"/>
                  </a:lnTo>
                  <a:lnTo>
                    <a:pt x="94" y="550"/>
                  </a:lnTo>
                  <a:lnTo>
                    <a:pt x="70" y="520"/>
                  </a:lnTo>
                  <a:lnTo>
                    <a:pt x="40" y="516"/>
                  </a:lnTo>
                  <a:lnTo>
                    <a:pt x="14" y="478"/>
                  </a:lnTo>
                  <a:lnTo>
                    <a:pt x="10" y="464"/>
                  </a:lnTo>
                  <a:lnTo>
                    <a:pt x="16" y="424"/>
                  </a:lnTo>
                  <a:lnTo>
                    <a:pt x="0" y="422"/>
                  </a:lnTo>
                  <a:lnTo>
                    <a:pt x="20" y="400"/>
                  </a:lnTo>
                  <a:lnTo>
                    <a:pt x="30" y="390"/>
                  </a:lnTo>
                  <a:lnTo>
                    <a:pt x="28" y="358"/>
                  </a:lnTo>
                  <a:lnTo>
                    <a:pt x="56" y="338"/>
                  </a:lnTo>
                  <a:lnTo>
                    <a:pt x="56" y="306"/>
                  </a:lnTo>
                  <a:lnTo>
                    <a:pt x="68" y="308"/>
                  </a:lnTo>
                  <a:lnTo>
                    <a:pt x="82" y="310"/>
                  </a:lnTo>
                  <a:lnTo>
                    <a:pt x="88" y="302"/>
                  </a:lnTo>
                  <a:lnTo>
                    <a:pt x="84" y="288"/>
                  </a:lnTo>
                  <a:lnTo>
                    <a:pt x="80" y="278"/>
                  </a:lnTo>
                  <a:lnTo>
                    <a:pt x="98" y="276"/>
                  </a:lnTo>
                  <a:lnTo>
                    <a:pt x="110" y="284"/>
                  </a:lnTo>
                  <a:lnTo>
                    <a:pt x="122" y="276"/>
                  </a:lnTo>
                  <a:lnTo>
                    <a:pt x="116" y="256"/>
                  </a:lnTo>
                  <a:lnTo>
                    <a:pt x="130" y="256"/>
                  </a:lnTo>
                  <a:lnTo>
                    <a:pt x="138" y="272"/>
                  </a:lnTo>
                  <a:lnTo>
                    <a:pt x="140" y="284"/>
                  </a:lnTo>
                  <a:lnTo>
                    <a:pt x="152" y="284"/>
                  </a:lnTo>
                  <a:lnTo>
                    <a:pt x="158" y="294"/>
                  </a:lnTo>
                  <a:lnTo>
                    <a:pt x="182" y="290"/>
                  </a:lnTo>
                  <a:lnTo>
                    <a:pt x="186" y="300"/>
                  </a:lnTo>
                  <a:lnTo>
                    <a:pt x="212" y="288"/>
                  </a:lnTo>
                  <a:lnTo>
                    <a:pt x="214" y="314"/>
                  </a:lnTo>
                  <a:lnTo>
                    <a:pt x="216" y="326"/>
                  </a:lnTo>
                  <a:lnTo>
                    <a:pt x="222" y="328"/>
                  </a:lnTo>
                  <a:lnTo>
                    <a:pt x="224" y="308"/>
                  </a:lnTo>
                  <a:lnTo>
                    <a:pt x="226" y="296"/>
                  </a:lnTo>
                  <a:lnTo>
                    <a:pt x="240" y="290"/>
                  </a:lnTo>
                  <a:lnTo>
                    <a:pt x="242" y="280"/>
                  </a:lnTo>
                  <a:lnTo>
                    <a:pt x="256" y="288"/>
                  </a:lnTo>
                  <a:lnTo>
                    <a:pt x="300" y="292"/>
                  </a:lnTo>
                  <a:lnTo>
                    <a:pt x="302" y="278"/>
                  </a:lnTo>
                  <a:lnTo>
                    <a:pt x="346" y="280"/>
                  </a:lnTo>
                  <a:lnTo>
                    <a:pt x="414" y="302"/>
                  </a:lnTo>
                  <a:lnTo>
                    <a:pt x="442" y="308"/>
                  </a:lnTo>
                  <a:lnTo>
                    <a:pt x="470" y="328"/>
                  </a:lnTo>
                  <a:lnTo>
                    <a:pt x="486" y="330"/>
                  </a:lnTo>
                  <a:lnTo>
                    <a:pt x="496" y="340"/>
                  </a:lnTo>
                  <a:lnTo>
                    <a:pt x="514" y="334"/>
                  </a:lnTo>
                  <a:lnTo>
                    <a:pt x="540" y="342"/>
                  </a:lnTo>
                  <a:lnTo>
                    <a:pt x="554" y="352"/>
                  </a:lnTo>
                  <a:lnTo>
                    <a:pt x="572" y="350"/>
                  </a:lnTo>
                  <a:lnTo>
                    <a:pt x="574" y="342"/>
                  </a:lnTo>
                  <a:lnTo>
                    <a:pt x="590" y="352"/>
                  </a:lnTo>
                  <a:lnTo>
                    <a:pt x="612" y="362"/>
                  </a:lnTo>
                  <a:lnTo>
                    <a:pt x="614" y="374"/>
                  </a:lnTo>
                  <a:lnTo>
                    <a:pt x="620" y="366"/>
                  </a:lnTo>
                  <a:lnTo>
                    <a:pt x="650" y="366"/>
                  </a:lnTo>
                  <a:lnTo>
                    <a:pt x="660" y="394"/>
                  </a:lnTo>
                  <a:lnTo>
                    <a:pt x="670" y="400"/>
                  </a:lnTo>
                  <a:lnTo>
                    <a:pt x="676" y="418"/>
                  </a:lnTo>
                  <a:lnTo>
                    <a:pt x="692" y="422"/>
                  </a:lnTo>
                  <a:lnTo>
                    <a:pt x="702" y="450"/>
                  </a:lnTo>
                  <a:lnTo>
                    <a:pt x="702" y="482"/>
                  </a:lnTo>
                  <a:lnTo>
                    <a:pt x="698" y="526"/>
                  </a:lnTo>
                  <a:lnTo>
                    <a:pt x="676" y="568"/>
                  </a:lnTo>
                  <a:lnTo>
                    <a:pt x="650" y="596"/>
                  </a:lnTo>
                  <a:lnTo>
                    <a:pt x="618" y="622"/>
                  </a:lnTo>
                  <a:lnTo>
                    <a:pt x="584" y="630"/>
                  </a:lnTo>
                  <a:lnTo>
                    <a:pt x="554" y="628"/>
                  </a:lnTo>
                  <a:lnTo>
                    <a:pt x="510" y="628"/>
                  </a:lnTo>
                  <a:lnTo>
                    <a:pt x="502" y="634"/>
                  </a:lnTo>
                  <a:lnTo>
                    <a:pt x="470" y="638"/>
                  </a:lnTo>
                  <a:lnTo>
                    <a:pt x="436" y="638"/>
                  </a:lnTo>
                  <a:lnTo>
                    <a:pt x="406" y="626"/>
                  </a:lnTo>
                  <a:lnTo>
                    <a:pt x="392" y="634"/>
                  </a:lnTo>
                  <a:lnTo>
                    <a:pt x="384" y="638"/>
                  </a:lnTo>
                  <a:lnTo>
                    <a:pt x="376" y="626"/>
                  </a:lnTo>
                  <a:lnTo>
                    <a:pt x="364" y="626"/>
                  </a:lnTo>
                  <a:lnTo>
                    <a:pt x="350" y="626"/>
                  </a:lnTo>
                  <a:lnTo>
                    <a:pt x="334" y="618"/>
                  </a:lnTo>
                  <a:lnTo>
                    <a:pt x="328" y="618"/>
                  </a:lnTo>
                  <a:lnTo>
                    <a:pt x="328" y="628"/>
                  </a:lnTo>
                  <a:lnTo>
                    <a:pt x="312" y="626"/>
                  </a:lnTo>
                  <a:lnTo>
                    <a:pt x="290" y="614"/>
                  </a:lnTo>
                  <a:lnTo>
                    <a:pt x="282" y="608"/>
                  </a:lnTo>
                  <a:lnTo>
                    <a:pt x="284" y="598"/>
                  </a:lnTo>
                  <a:lnTo>
                    <a:pt x="250" y="594"/>
                  </a:lnTo>
                  <a:lnTo>
                    <a:pt x="246" y="602"/>
                  </a:lnTo>
                  <a:lnTo>
                    <a:pt x="256" y="608"/>
                  </a:lnTo>
                  <a:lnTo>
                    <a:pt x="270" y="612"/>
                  </a:lnTo>
                  <a:lnTo>
                    <a:pt x="272" y="628"/>
                  </a:lnTo>
                  <a:lnTo>
                    <a:pt x="296" y="636"/>
                  </a:lnTo>
                  <a:lnTo>
                    <a:pt x="302" y="644"/>
                  </a:lnTo>
                  <a:lnTo>
                    <a:pt x="318" y="646"/>
                  </a:lnTo>
                  <a:lnTo>
                    <a:pt x="334" y="652"/>
                  </a:lnTo>
                  <a:lnTo>
                    <a:pt x="324" y="660"/>
                  </a:lnTo>
                  <a:lnTo>
                    <a:pt x="352" y="666"/>
                  </a:lnTo>
                  <a:lnTo>
                    <a:pt x="352" y="682"/>
                  </a:lnTo>
                  <a:lnTo>
                    <a:pt x="374" y="688"/>
                  </a:lnTo>
                  <a:lnTo>
                    <a:pt x="402" y="690"/>
                  </a:lnTo>
                  <a:lnTo>
                    <a:pt x="428" y="708"/>
                  </a:lnTo>
                  <a:lnTo>
                    <a:pt x="446" y="728"/>
                  </a:lnTo>
                  <a:lnTo>
                    <a:pt x="442" y="732"/>
                  </a:lnTo>
                  <a:lnTo>
                    <a:pt x="434" y="734"/>
                  </a:lnTo>
                  <a:lnTo>
                    <a:pt x="436" y="742"/>
                  </a:lnTo>
                  <a:lnTo>
                    <a:pt x="440" y="750"/>
                  </a:lnTo>
                  <a:lnTo>
                    <a:pt x="446" y="754"/>
                  </a:lnTo>
                  <a:lnTo>
                    <a:pt x="446" y="778"/>
                  </a:lnTo>
                  <a:lnTo>
                    <a:pt x="436" y="782"/>
                  </a:lnTo>
                  <a:lnTo>
                    <a:pt x="438" y="790"/>
                  </a:lnTo>
                  <a:lnTo>
                    <a:pt x="456" y="808"/>
                  </a:lnTo>
                  <a:lnTo>
                    <a:pt x="468" y="816"/>
                  </a:lnTo>
                  <a:lnTo>
                    <a:pt x="472" y="834"/>
                  </a:lnTo>
                  <a:lnTo>
                    <a:pt x="486" y="844"/>
                  </a:lnTo>
                  <a:lnTo>
                    <a:pt x="492" y="850"/>
                  </a:lnTo>
                  <a:lnTo>
                    <a:pt x="494" y="866"/>
                  </a:lnTo>
                  <a:lnTo>
                    <a:pt x="494" y="884"/>
                  </a:lnTo>
                  <a:lnTo>
                    <a:pt x="524" y="896"/>
                  </a:lnTo>
                  <a:lnTo>
                    <a:pt x="542" y="896"/>
                  </a:lnTo>
                  <a:lnTo>
                    <a:pt x="546" y="888"/>
                  </a:lnTo>
                  <a:lnTo>
                    <a:pt x="558" y="884"/>
                  </a:lnTo>
                  <a:lnTo>
                    <a:pt x="566" y="900"/>
                  </a:lnTo>
                  <a:lnTo>
                    <a:pt x="580" y="896"/>
                  </a:lnTo>
                  <a:lnTo>
                    <a:pt x="592" y="906"/>
                  </a:lnTo>
                  <a:lnTo>
                    <a:pt x="596" y="916"/>
                  </a:lnTo>
                  <a:lnTo>
                    <a:pt x="628" y="920"/>
                  </a:lnTo>
                  <a:lnTo>
                    <a:pt x="656" y="916"/>
                  </a:lnTo>
                  <a:lnTo>
                    <a:pt x="666" y="922"/>
                  </a:lnTo>
                  <a:lnTo>
                    <a:pt x="674" y="918"/>
                  </a:lnTo>
                  <a:lnTo>
                    <a:pt x="676" y="904"/>
                  </a:lnTo>
                  <a:lnTo>
                    <a:pt x="690" y="894"/>
                  </a:lnTo>
                  <a:lnTo>
                    <a:pt x="692" y="876"/>
                  </a:lnTo>
                  <a:lnTo>
                    <a:pt x="674" y="858"/>
                  </a:lnTo>
                  <a:lnTo>
                    <a:pt x="674" y="848"/>
                  </a:lnTo>
                  <a:lnTo>
                    <a:pt x="652" y="834"/>
                  </a:lnTo>
                  <a:lnTo>
                    <a:pt x="644" y="850"/>
                  </a:lnTo>
                  <a:lnTo>
                    <a:pt x="630" y="854"/>
                  </a:lnTo>
                  <a:lnTo>
                    <a:pt x="588" y="822"/>
                  </a:lnTo>
                  <a:lnTo>
                    <a:pt x="578" y="822"/>
                  </a:lnTo>
                  <a:lnTo>
                    <a:pt x="566" y="804"/>
                  </a:lnTo>
                  <a:lnTo>
                    <a:pt x="582" y="790"/>
                  </a:lnTo>
                  <a:lnTo>
                    <a:pt x="574" y="774"/>
                  </a:lnTo>
                  <a:lnTo>
                    <a:pt x="578" y="756"/>
                  </a:lnTo>
                  <a:lnTo>
                    <a:pt x="610" y="756"/>
                  </a:lnTo>
                  <a:lnTo>
                    <a:pt x="630" y="766"/>
                  </a:lnTo>
                  <a:lnTo>
                    <a:pt x="638" y="774"/>
                  </a:lnTo>
                  <a:lnTo>
                    <a:pt x="668" y="776"/>
                  </a:lnTo>
                  <a:lnTo>
                    <a:pt x="662" y="784"/>
                  </a:lnTo>
                  <a:lnTo>
                    <a:pt x="660" y="792"/>
                  </a:lnTo>
                  <a:lnTo>
                    <a:pt x="666" y="794"/>
                  </a:lnTo>
                  <a:lnTo>
                    <a:pt x="672" y="784"/>
                  </a:lnTo>
                  <a:lnTo>
                    <a:pt x="676" y="774"/>
                  </a:lnTo>
                  <a:lnTo>
                    <a:pt x="706" y="774"/>
                  </a:lnTo>
                  <a:lnTo>
                    <a:pt x="738" y="778"/>
                  </a:lnTo>
                  <a:lnTo>
                    <a:pt x="754" y="776"/>
                  </a:lnTo>
                  <a:lnTo>
                    <a:pt x="758" y="764"/>
                  </a:lnTo>
                  <a:lnTo>
                    <a:pt x="804" y="764"/>
                  </a:lnTo>
                  <a:lnTo>
                    <a:pt x="818" y="762"/>
                  </a:lnTo>
                  <a:lnTo>
                    <a:pt x="810" y="754"/>
                  </a:lnTo>
                  <a:lnTo>
                    <a:pt x="800" y="758"/>
                  </a:lnTo>
                  <a:lnTo>
                    <a:pt x="786" y="750"/>
                  </a:lnTo>
                  <a:lnTo>
                    <a:pt x="782" y="740"/>
                  </a:lnTo>
                  <a:lnTo>
                    <a:pt x="782" y="732"/>
                  </a:lnTo>
                  <a:lnTo>
                    <a:pt x="760" y="710"/>
                  </a:lnTo>
                  <a:lnTo>
                    <a:pt x="738" y="700"/>
                  </a:lnTo>
                  <a:lnTo>
                    <a:pt x="718" y="684"/>
                  </a:lnTo>
                  <a:lnTo>
                    <a:pt x="704" y="666"/>
                  </a:lnTo>
                  <a:lnTo>
                    <a:pt x="704" y="642"/>
                  </a:lnTo>
                  <a:lnTo>
                    <a:pt x="718" y="628"/>
                  </a:lnTo>
                  <a:lnTo>
                    <a:pt x="722" y="622"/>
                  </a:lnTo>
                  <a:lnTo>
                    <a:pt x="726" y="612"/>
                  </a:lnTo>
                  <a:lnTo>
                    <a:pt x="726" y="584"/>
                  </a:lnTo>
                  <a:lnTo>
                    <a:pt x="754" y="562"/>
                  </a:lnTo>
                  <a:lnTo>
                    <a:pt x="766" y="528"/>
                  </a:lnTo>
                  <a:lnTo>
                    <a:pt x="768" y="504"/>
                  </a:lnTo>
                  <a:lnTo>
                    <a:pt x="770" y="482"/>
                  </a:lnTo>
                  <a:lnTo>
                    <a:pt x="794" y="482"/>
                  </a:lnTo>
                  <a:lnTo>
                    <a:pt x="804" y="486"/>
                  </a:lnTo>
                  <a:lnTo>
                    <a:pt x="828" y="470"/>
                  </a:lnTo>
                  <a:lnTo>
                    <a:pt x="842" y="478"/>
                  </a:lnTo>
                  <a:lnTo>
                    <a:pt x="858" y="480"/>
                  </a:lnTo>
                  <a:lnTo>
                    <a:pt x="856" y="492"/>
                  </a:lnTo>
                  <a:lnTo>
                    <a:pt x="850" y="504"/>
                  </a:lnTo>
                  <a:lnTo>
                    <a:pt x="854" y="512"/>
                  </a:lnTo>
                  <a:lnTo>
                    <a:pt x="858" y="506"/>
                  </a:lnTo>
                  <a:lnTo>
                    <a:pt x="864" y="490"/>
                  </a:lnTo>
                  <a:lnTo>
                    <a:pt x="874" y="484"/>
                  </a:lnTo>
                  <a:lnTo>
                    <a:pt x="882" y="494"/>
                  </a:lnTo>
                  <a:lnTo>
                    <a:pt x="894" y="508"/>
                  </a:lnTo>
                  <a:lnTo>
                    <a:pt x="894" y="496"/>
                  </a:lnTo>
                  <a:lnTo>
                    <a:pt x="878" y="472"/>
                  </a:lnTo>
                  <a:lnTo>
                    <a:pt x="874" y="440"/>
                  </a:lnTo>
                  <a:lnTo>
                    <a:pt x="872" y="410"/>
                  </a:lnTo>
                  <a:lnTo>
                    <a:pt x="860" y="404"/>
                  </a:lnTo>
                  <a:lnTo>
                    <a:pt x="858" y="388"/>
                  </a:lnTo>
                  <a:lnTo>
                    <a:pt x="844" y="374"/>
                  </a:lnTo>
                  <a:lnTo>
                    <a:pt x="828" y="364"/>
                  </a:lnTo>
                  <a:lnTo>
                    <a:pt x="818" y="364"/>
                  </a:lnTo>
                  <a:lnTo>
                    <a:pt x="812" y="372"/>
                  </a:lnTo>
                  <a:lnTo>
                    <a:pt x="804" y="362"/>
                  </a:lnTo>
                  <a:lnTo>
                    <a:pt x="796" y="346"/>
                  </a:lnTo>
                  <a:lnTo>
                    <a:pt x="790" y="300"/>
                  </a:lnTo>
                  <a:lnTo>
                    <a:pt x="778" y="262"/>
                  </a:lnTo>
                  <a:lnTo>
                    <a:pt x="768" y="242"/>
                  </a:lnTo>
                  <a:lnTo>
                    <a:pt x="756" y="222"/>
                  </a:lnTo>
                  <a:lnTo>
                    <a:pt x="742" y="216"/>
                  </a:lnTo>
                  <a:lnTo>
                    <a:pt x="722" y="216"/>
                  </a:lnTo>
                  <a:lnTo>
                    <a:pt x="708" y="210"/>
                  </a:lnTo>
                  <a:lnTo>
                    <a:pt x="698" y="204"/>
                  </a:lnTo>
                  <a:lnTo>
                    <a:pt x="694" y="198"/>
                  </a:lnTo>
                  <a:lnTo>
                    <a:pt x="704" y="190"/>
                  </a:lnTo>
                  <a:lnTo>
                    <a:pt x="716" y="194"/>
                  </a:lnTo>
                  <a:lnTo>
                    <a:pt x="734" y="196"/>
                  </a:lnTo>
                  <a:lnTo>
                    <a:pt x="748" y="188"/>
                  </a:lnTo>
                  <a:lnTo>
                    <a:pt x="774" y="172"/>
                  </a:lnTo>
                  <a:lnTo>
                    <a:pt x="788" y="164"/>
                  </a:lnTo>
                  <a:lnTo>
                    <a:pt x="822" y="162"/>
                  </a:lnTo>
                  <a:lnTo>
                    <a:pt x="832" y="170"/>
                  </a:lnTo>
                  <a:lnTo>
                    <a:pt x="850" y="184"/>
                  </a:lnTo>
                  <a:lnTo>
                    <a:pt x="870" y="184"/>
                  </a:lnTo>
                  <a:lnTo>
                    <a:pt x="886" y="202"/>
                  </a:lnTo>
                  <a:lnTo>
                    <a:pt x="904" y="218"/>
                  </a:lnTo>
                  <a:lnTo>
                    <a:pt x="896" y="226"/>
                  </a:lnTo>
                  <a:lnTo>
                    <a:pt x="878" y="234"/>
                  </a:lnTo>
                  <a:lnTo>
                    <a:pt x="860" y="252"/>
                  </a:lnTo>
                  <a:lnTo>
                    <a:pt x="846" y="266"/>
                  </a:lnTo>
                  <a:lnTo>
                    <a:pt x="850" y="282"/>
                  </a:lnTo>
                  <a:lnTo>
                    <a:pt x="844" y="298"/>
                  </a:lnTo>
                  <a:lnTo>
                    <a:pt x="848" y="318"/>
                  </a:lnTo>
                  <a:lnTo>
                    <a:pt x="862" y="324"/>
                  </a:lnTo>
                  <a:lnTo>
                    <a:pt x="882" y="324"/>
                  </a:lnTo>
                  <a:lnTo>
                    <a:pt x="892" y="326"/>
                  </a:lnTo>
                  <a:lnTo>
                    <a:pt x="906" y="338"/>
                  </a:lnTo>
                  <a:lnTo>
                    <a:pt x="922" y="352"/>
                  </a:lnTo>
                  <a:lnTo>
                    <a:pt x="928" y="354"/>
                  </a:lnTo>
                  <a:lnTo>
                    <a:pt x="936" y="356"/>
                  </a:lnTo>
                  <a:lnTo>
                    <a:pt x="946" y="346"/>
                  </a:lnTo>
                  <a:lnTo>
                    <a:pt x="952" y="338"/>
                  </a:lnTo>
                  <a:lnTo>
                    <a:pt x="956" y="346"/>
                  </a:lnTo>
                  <a:lnTo>
                    <a:pt x="974" y="330"/>
                  </a:lnTo>
                  <a:lnTo>
                    <a:pt x="994" y="306"/>
                  </a:lnTo>
                  <a:lnTo>
                    <a:pt x="1000" y="306"/>
                  </a:lnTo>
                  <a:lnTo>
                    <a:pt x="1000" y="286"/>
                  </a:lnTo>
                  <a:lnTo>
                    <a:pt x="988" y="266"/>
                  </a:lnTo>
                  <a:lnTo>
                    <a:pt x="982" y="236"/>
                  </a:lnTo>
                  <a:lnTo>
                    <a:pt x="966" y="218"/>
                  </a:lnTo>
                  <a:lnTo>
                    <a:pt x="982" y="198"/>
                  </a:lnTo>
                  <a:lnTo>
                    <a:pt x="998" y="186"/>
                  </a:lnTo>
                  <a:lnTo>
                    <a:pt x="1004" y="184"/>
                  </a:lnTo>
                  <a:lnTo>
                    <a:pt x="1002" y="174"/>
                  </a:lnTo>
                  <a:lnTo>
                    <a:pt x="988" y="164"/>
                  </a:lnTo>
                  <a:lnTo>
                    <a:pt x="994" y="162"/>
                  </a:lnTo>
                  <a:lnTo>
                    <a:pt x="1006" y="152"/>
                  </a:lnTo>
                  <a:lnTo>
                    <a:pt x="1028" y="116"/>
                  </a:lnTo>
                  <a:lnTo>
                    <a:pt x="1036" y="80"/>
                  </a:lnTo>
                  <a:lnTo>
                    <a:pt x="1042" y="54"/>
                  </a:lnTo>
                  <a:lnTo>
                    <a:pt x="1054" y="52"/>
                  </a:lnTo>
                  <a:lnTo>
                    <a:pt x="1070" y="20"/>
                  </a:lnTo>
                  <a:lnTo>
                    <a:pt x="1082" y="4"/>
                  </a:lnTo>
                  <a:lnTo>
                    <a:pt x="1088" y="0"/>
                  </a:lnTo>
                  <a:lnTo>
                    <a:pt x="1088" y="2512"/>
                  </a:lnTo>
                  <a:lnTo>
                    <a:pt x="1076" y="2523"/>
                  </a:lnTo>
                  <a:lnTo>
                    <a:pt x="1068" y="2523"/>
                  </a:lnTo>
                  <a:lnTo>
                    <a:pt x="1062" y="2518"/>
                  </a:lnTo>
                  <a:lnTo>
                    <a:pt x="1040" y="2527"/>
                  </a:lnTo>
                  <a:lnTo>
                    <a:pt x="1030" y="2525"/>
                  </a:lnTo>
                  <a:lnTo>
                    <a:pt x="1030" y="2512"/>
                  </a:lnTo>
                  <a:lnTo>
                    <a:pt x="1022" y="2510"/>
                  </a:lnTo>
                  <a:lnTo>
                    <a:pt x="1020" y="2496"/>
                  </a:lnTo>
                  <a:lnTo>
                    <a:pt x="1004" y="2478"/>
                  </a:lnTo>
                  <a:lnTo>
                    <a:pt x="1026" y="2464"/>
                  </a:lnTo>
                  <a:lnTo>
                    <a:pt x="1008" y="2446"/>
                  </a:lnTo>
                  <a:lnTo>
                    <a:pt x="990" y="2442"/>
                  </a:lnTo>
                  <a:lnTo>
                    <a:pt x="982" y="2420"/>
                  </a:lnTo>
                  <a:lnTo>
                    <a:pt x="950" y="2404"/>
                  </a:lnTo>
                  <a:lnTo>
                    <a:pt x="936" y="2412"/>
                  </a:lnTo>
                  <a:lnTo>
                    <a:pt x="924" y="2410"/>
                  </a:lnTo>
                  <a:lnTo>
                    <a:pt x="906" y="2416"/>
                  </a:lnTo>
                  <a:lnTo>
                    <a:pt x="886" y="2438"/>
                  </a:lnTo>
                  <a:lnTo>
                    <a:pt x="848" y="2442"/>
                  </a:lnTo>
                  <a:lnTo>
                    <a:pt x="846" y="2476"/>
                  </a:lnTo>
                  <a:lnTo>
                    <a:pt x="826" y="2486"/>
                  </a:lnTo>
                  <a:lnTo>
                    <a:pt x="812" y="2482"/>
                  </a:lnTo>
                  <a:lnTo>
                    <a:pt x="792" y="2466"/>
                  </a:lnTo>
                  <a:lnTo>
                    <a:pt x="782" y="2452"/>
                  </a:lnTo>
                  <a:lnTo>
                    <a:pt x="778" y="2430"/>
                  </a:lnTo>
                  <a:lnTo>
                    <a:pt x="768" y="2422"/>
                  </a:lnTo>
                  <a:lnTo>
                    <a:pt x="768" y="2402"/>
                  </a:lnTo>
                  <a:lnTo>
                    <a:pt x="752" y="2396"/>
                  </a:lnTo>
                  <a:lnTo>
                    <a:pt x="738" y="2380"/>
                  </a:lnTo>
                  <a:lnTo>
                    <a:pt x="740" y="2354"/>
                  </a:lnTo>
                  <a:lnTo>
                    <a:pt x="746" y="2352"/>
                  </a:lnTo>
                  <a:lnTo>
                    <a:pt x="766" y="2348"/>
                  </a:lnTo>
                  <a:lnTo>
                    <a:pt x="780" y="2356"/>
                  </a:lnTo>
                  <a:lnTo>
                    <a:pt x="786" y="2356"/>
                  </a:lnTo>
                  <a:lnTo>
                    <a:pt x="800" y="2354"/>
                  </a:lnTo>
                  <a:lnTo>
                    <a:pt x="816" y="2332"/>
                  </a:lnTo>
                  <a:lnTo>
                    <a:pt x="816" y="2316"/>
                  </a:lnTo>
                  <a:lnTo>
                    <a:pt x="830" y="2312"/>
                  </a:lnTo>
                  <a:lnTo>
                    <a:pt x="832" y="2300"/>
                  </a:lnTo>
                  <a:lnTo>
                    <a:pt x="802" y="2286"/>
                  </a:lnTo>
                  <a:lnTo>
                    <a:pt x="798" y="2270"/>
                  </a:lnTo>
                  <a:lnTo>
                    <a:pt x="788" y="2264"/>
                  </a:lnTo>
                  <a:lnTo>
                    <a:pt x="768" y="2264"/>
                  </a:lnTo>
                  <a:lnTo>
                    <a:pt x="758" y="2270"/>
                  </a:lnTo>
                  <a:lnTo>
                    <a:pt x="744" y="2274"/>
                  </a:lnTo>
                  <a:lnTo>
                    <a:pt x="744" y="2254"/>
                  </a:lnTo>
                  <a:lnTo>
                    <a:pt x="740" y="2240"/>
                  </a:lnTo>
                  <a:lnTo>
                    <a:pt x="716" y="2238"/>
                  </a:lnTo>
                  <a:lnTo>
                    <a:pt x="694" y="2228"/>
                  </a:lnTo>
                  <a:lnTo>
                    <a:pt x="682" y="2210"/>
                  </a:lnTo>
                  <a:lnTo>
                    <a:pt x="666" y="2200"/>
                  </a:lnTo>
                  <a:lnTo>
                    <a:pt x="668" y="2186"/>
                  </a:lnTo>
                  <a:lnTo>
                    <a:pt x="634" y="2168"/>
                  </a:lnTo>
                  <a:lnTo>
                    <a:pt x="640" y="2130"/>
                  </a:lnTo>
                  <a:lnTo>
                    <a:pt x="618" y="2108"/>
                  </a:lnTo>
                  <a:lnTo>
                    <a:pt x="624" y="2094"/>
                  </a:lnTo>
                  <a:lnTo>
                    <a:pt x="614" y="2070"/>
                  </a:lnTo>
                  <a:lnTo>
                    <a:pt x="602" y="2074"/>
                  </a:lnTo>
                  <a:lnTo>
                    <a:pt x="590" y="2064"/>
                  </a:lnTo>
                  <a:lnTo>
                    <a:pt x="572" y="2054"/>
                  </a:lnTo>
                  <a:lnTo>
                    <a:pt x="540" y="2056"/>
                  </a:lnTo>
                  <a:lnTo>
                    <a:pt x="524" y="2070"/>
                  </a:lnTo>
                  <a:lnTo>
                    <a:pt x="512" y="2088"/>
                  </a:lnTo>
                  <a:lnTo>
                    <a:pt x="496" y="2074"/>
                  </a:lnTo>
                  <a:lnTo>
                    <a:pt x="500" y="2062"/>
                  </a:lnTo>
                  <a:lnTo>
                    <a:pt x="494" y="2054"/>
                  </a:lnTo>
                  <a:lnTo>
                    <a:pt x="468" y="2054"/>
                  </a:lnTo>
                  <a:lnTo>
                    <a:pt x="448" y="2070"/>
                  </a:lnTo>
                  <a:lnTo>
                    <a:pt x="438" y="2056"/>
                  </a:lnTo>
                  <a:lnTo>
                    <a:pt x="422" y="2056"/>
                  </a:lnTo>
                  <a:lnTo>
                    <a:pt x="420" y="2062"/>
                  </a:lnTo>
                  <a:lnTo>
                    <a:pt x="410" y="2060"/>
                  </a:lnTo>
                  <a:lnTo>
                    <a:pt x="402" y="2054"/>
                  </a:lnTo>
                  <a:lnTo>
                    <a:pt x="402" y="2032"/>
                  </a:lnTo>
                  <a:lnTo>
                    <a:pt x="378" y="1998"/>
                  </a:lnTo>
                  <a:lnTo>
                    <a:pt x="366" y="1984"/>
                  </a:lnTo>
                  <a:lnTo>
                    <a:pt x="362" y="1970"/>
                  </a:lnTo>
                  <a:lnTo>
                    <a:pt x="346" y="1968"/>
                  </a:lnTo>
                  <a:lnTo>
                    <a:pt x="348" y="1948"/>
                  </a:lnTo>
                  <a:lnTo>
                    <a:pt x="342" y="1940"/>
                  </a:lnTo>
                  <a:lnTo>
                    <a:pt x="348" y="1932"/>
                  </a:lnTo>
                  <a:lnTo>
                    <a:pt x="348" y="1922"/>
                  </a:lnTo>
                  <a:lnTo>
                    <a:pt x="336" y="1912"/>
                  </a:lnTo>
                  <a:lnTo>
                    <a:pt x="318" y="1904"/>
                  </a:lnTo>
                  <a:lnTo>
                    <a:pt x="316" y="1896"/>
                  </a:lnTo>
                  <a:lnTo>
                    <a:pt x="300" y="1894"/>
                  </a:lnTo>
                  <a:lnTo>
                    <a:pt x="302" y="1876"/>
                  </a:lnTo>
                  <a:lnTo>
                    <a:pt x="310" y="1856"/>
                  </a:lnTo>
                  <a:lnTo>
                    <a:pt x="318" y="1856"/>
                  </a:lnTo>
                  <a:lnTo>
                    <a:pt x="324" y="1846"/>
                  </a:lnTo>
                  <a:lnTo>
                    <a:pt x="310" y="1836"/>
                  </a:lnTo>
                  <a:lnTo>
                    <a:pt x="306" y="1822"/>
                  </a:lnTo>
                  <a:lnTo>
                    <a:pt x="298" y="1820"/>
                  </a:lnTo>
                  <a:lnTo>
                    <a:pt x="288" y="1806"/>
                  </a:lnTo>
                  <a:lnTo>
                    <a:pt x="290" y="1786"/>
                  </a:lnTo>
                  <a:lnTo>
                    <a:pt x="282" y="1766"/>
                  </a:lnTo>
                  <a:lnTo>
                    <a:pt x="274" y="1748"/>
                  </a:lnTo>
                  <a:lnTo>
                    <a:pt x="268" y="1732"/>
                  </a:lnTo>
                  <a:lnTo>
                    <a:pt x="274" y="1718"/>
                  </a:lnTo>
                  <a:lnTo>
                    <a:pt x="282" y="1708"/>
                  </a:lnTo>
                  <a:lnTo>
                    <a:pt x="282" y="1670"/>
                  </a:lnTo>
                  <a:lnTo>
                    <a:pt x="294" y="1660"/>
                  </a:lnTo>
                  <a:lnTo>
                    <a:pt x="300" y="1652"/>
                  </a:lnTo>
                  <a:lnTo>
                    <a:pt x="294" y="1644"/>
                  </a:lnTo>
                  <a:lnTo>
                    <a:pt x="286" y="164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85" name="Freeform 382"/>
            <p:cNvSpPr>
              <a:spLocks/>
            </p:cNvSpPr>
            <p:nvPr/>
          </p:nvSpPr>
          <p:spPr bwMode="auto">
            <a:xfrm>
              <a:off x="8007350" y="2381250"/>
              <a:ext cx="173038" cy="200025"/>
            </a:xfrm>
            <a:custGeom>
              <a:avLst/>
              <a:gdLst>
                <a:gd name="T0" fmla="*/ 150 w 390"/>
                <a:gd name="T1" fmla="*/ 94 h 449"/>
                <a:gd name="T2" fmla="*/ 184 w 390"/>
                <a:gd name="T3" fmla="*/ 106 h 449"/>
                <a:gd name="T4" fmla="*/ 218 w 390"/>
                <a:gd name="T5" fmla="*/ 106 h 449"/>
                <a:gd name="T6" fmla="*/ 254 w 390"/>
                <a:gd name="T7" fmla="*/ 98 h 449"/>
                <a:gd name="T8" fmla="*/ 238 w 390"/>
                <a:gd name="T9" fmla="*/ 72 h 449"/>
                <a:gd name="T10" fmla="*/ 242 w 390"/>
                <a:gd name="T11" fmla="*/ 54 h 449"/>
                <a:gd name="T12" fmla="*/ 266 w 390"/>
                <a:gd name="T13" fmla="*/ 22 h 449"/>
                <a:gd name="T14" fmla="*/ 296 w 390"/>
                <a:gd name="T15" fmla="*/ 16 h 449"/>
                <a:gd name="T16" fmla="*/ 326 w 390"/>
                <a:gd name="T17" fmla="*/ 16 h 449"/>
                <a:gd name="T18" fmla="*/ 356 w 390"/>
                <a:gd name="T19" fmla="*/ 12 h 449"/>
                <a:gd name="T20" fmla="*/ 342 w 390"/>
                <a:gd name="T21" fmla="*/ 34 h 449"/>
                <a:gd name="T22" fmla="*/ 310 w 390"/>
                <a:gd name="T23" fmla="*/ 72 h 449"/>
                <a:gd name="T24" fmla="*/ 284 w 390"/>
                <a:gd name="T25" fmla="*/ 80 h 449"/>
                <a:gd name="T26" fmla="*/ 268 w 390"/>
                <a:gd name="T27" fmla="*/ 90 h 449"/>
                <a:gd name="T28" fmla="*/ 270 w 390"/>
                <a:gd name="T29" fmla="*/ 134 h 449"/>
                <a:gd name="T30" fmla="*/ 322 w 390"/>
                <a:gd name="T31" fmla="*/ 146 h 449"/>
                <a:gd name="T32" fmla="*/ 346 w 390"/>
                <a:gd name="T33" fmla="*/ 150 h 449"/>
                <a:gd name="T34" fmla="*/ 372 w 390"/>
                <a:gd name="T35" fmla="*/ 176 h 449"/>
                <a:gd name="T36" fmla="*/ 374 w 390"/>
                <a:gd name="T37" fmla="*/ 192 h 449"/>
                <a:gd name="T38" fmla="*/ 386 w 390"/>
                <a:gd name="T39" fmla="*/ 250 h 449"/>
                <a:gd name="T40" fmla="*/ 374 w 390"/>
                <a:gd name="T41" fmla="*/ 328 h 449"/>
                <a:gd name="T42" fmla="*/ 330 w 390"/>
                <a:gd name="T43" fmla="*/ 389 h 449"/>
                <a:gd name="T44" fmla="*/ 312 w 390"/>
                <a:gd name="T45" fmla="*/ 419 h 449"/>
                <a:gd name="T46" fmla="*/ 280 w 390"/>
                <a:gd name="T47" fmla="*/ 407 h 449"/>
                <a:gd name="T48" fmla="*/ 230 w 390"/>
                <a:gd name="T49" fmla="*/ 409 h 449"/>
                <a:gd name="T50" fmla="*/ 196 w 390"/>
                <a:gd name="T51" fmla="*/ 431 h 449"/>
                <a:gd name="T52" fmla="*/ 140 w 390"/>
                <a:gd name="T53" fmla="*/ 445 h 449"/>
                <a:gd name="T54" fmla="*/ 66 w 390"/>
                <a:gd name="T55" fmla="*/ 449 h 449"/>
                <a:gd name="T56" fmla="*/ 36 w 390"/>
                <a:gd name="T57" fmla="*/ 429 h 449"/>
                <a:gd name="T58" fmla="*/ 62 w 390"/>
                <a:gd name="T59" fmla="*/ 413 h 449"/>
                <a:gd name="T60" fmla="*/ 16 w 390"/>
                <a:gd name="T61" fmla="*/ 411 h 449"/>
                <a:gd name="T62" fmla="*/ 48 w 390"/>
                <a:gd name="T63" fmla="*/ 401 h 449"/>
                <a:gd name="T64" fmla="*/ 14 w 390"/>
                <a:gd name="T65" fmla="*/ 389 h 449"/>
                <a:gd name="T66" fmla="*/ 16 w 390"/>
                <a:gd name="T67" fmla="*/ 369 h 449"/>
                <a:gd name="T68" fmla="*/ 40 w 390"/>
                <a:gd name="T69" fmla="*/ 357 h 449"/>
                <a:gd name="T70" fmla="*/ 24 w 390"/>
                <a:gd name="T71" fmla="*/ 330 h 449"/>
                <a:gd name="T72" fmla="*/ 60 w 390"/>
                <a:gd name="T73" fmla="*/ 320 h 449"/>
                <a:gd name="T74" fmla="*/ 98 w 390"/>
                <a:gd name="T75" fmla="*/ 302 h 449"/>
                <a:gd name="T76" fmla="*/ 114 w 390"/>
                <a:gd name="T77" fmla="*/ 274 h 449"/>
                <a:gd name="T78" fmla="*/ 152 w 390"/>
                <a:gd name="T79" fmla="*/ 244 h 449"/>
                <a:gd name="T80" fmla="*/ 114 w 390"/>
                <a:gd name="T81" fmla="*/ 226 h 449"/>
                <a:gd name="T82" fmla="*/ 94 w 390"/>
                <a:gd name="T83" fmla="*/ 200 h 449"/>
                <a:gd name="T84" fmla="*/ 94 w 390"/>
                <a:gd name="T85" fmla="*/ 174 h 449"/>
                <a:gd name="T86" fmla="*/ 124 w 390"/>
                <a:gd name="T87" fmla="*/ 154 h 449"/>
                <a:gd name="T88" fmla="*/ 100 w 390"/>
                <a:gd name="T89" fmla="*/ 130 h 449"/>
                <a:gd name="T90" fmla="*/ 100 w 390"/>
                <a:gd name="T91" fmla="*/ 116 h 449"/>
                <a:gd name="T92" fmla="*/ 112 w 390"/>
                <a:gd name="T93" fmla="*/ 98 h 449"/>
                <a:gd name="T94" fmla="*/ 106 w 390"/>
                <a:gd name="T95" fmla="*/ 88 h 4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0"/>
                <a:gd name="T145" fmla="*/ 0 h 449"/>
                <a:gd name="T146" fmla="*/ 390 w 390"/>
                <a:gd name="T147" fmla="*/ 449 h 4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0" h="449">
                  <a:moveTo>
                    <a:pt x="114" y="86"/>
                  </a:moveTo>
                  <a:lnTo>
                    <a:pt x="124" y="92"/>
                  </a:lnTo>
                  <a:lnTo>
                    <a:pt x="138" y="86"/>
                  </a:lnTo>
                  <a:lnTo>
                    <a:pt x="150" y="94"/>
                  </a:lnTo>
                  <a:lnTo>
                    <a:pt x="166" y="96"/>
                  </a:lnTo>
                  <a:lnTo>
                    <a:pt x="168" y="106"/>
                  </a:lnTo>
                  <a:lnTo>
                    <a:pt x="176" y="112"/>
                  </a:lnTo>
                  <a:lnTo>
                    <a:pt x="184" y="106"/>
                  </a:lnTo>
                  <a:lnTo>
                    <a:pt x="194" y="110"/>
                  </a:lnTo>
                  <a:lnTo>
                    <a:pt x="212" y="118"/>
                  </a:lnTo>
                  <a:lnTo>
                    <a:pt x="224" y="114"/>
                  </a:lnTo>
                  <a:lnTo>
                    <a:pt x="218" y="106"/>
                  </a:lnTo>
                  <a:lnTo>
                    <a:pt x="222" y="100"/>
                  </a:lnTo>
                  <a:lnTo>
                    <a:pt x="230" y="94"/>
                  </a:lnTo>
                  <a:lnTo>
                    <a:pt x="250" y="94"/>
                  </a:lnTo>
                  <a:lnTo>
                    <a:pt x="254" y="98"/>
                  </a:lnTo>
                  <a:lnTo>
                    <a:pt x="256" y="88"/>
                  </a:lnTo>
                  <a:lnTo>
                    <a:pt x="260" y="78"/>
                  </a:lnTo>
                  <a:lnTo>
                    <a:pt x="246" y="76"/>
                  </a:lnTo>
                  <a:lnTo>
                    <a:pt x="238" y="72"/>
                  </a:lnTo>
                  <a:lnTo>
                    <a:pt x="224" y="70"/>
                  </a:lnTo>
                  <a:lnTo>
                    <a:pt x="218" y="60"/>
                  </a:lnTo>
                  <a:lnTo>
                    <a:pt x="220" y="52"/>
                  </a:lnTo>
                  <a:lnTo>
                    <a:pt x="242" y="54"/>
                  </a:lnTo>
                  <a:lnTo>
                    <a:pt x="242" y="44"/>
                  </a:lnTo>
                  <a:lnTo>
                    <a:pt x="254" y="42"/>
                  </a:lnTo>
                  <a:lnTo>
                    <a:pt x="252" y="26"/>
                  </a:lnTo>
                  <a:lnTo>
                    <a:pt x="266" y="22"/>
                  </a:lnTo>
                  <a:lnTo>
                    <a:pt x="270" y="10"/>
                  </a:lnTo>
                  <a:lnTo>
                    <a:pt x="284" y="16"/>
                  </a:lnTo>
                  <a:lnTo>
                    <a:pt x="292" y="10"/>
                  </a:lnTo>
                  <a:lnTo>
                    <a:pt x="296" y="16"/>
                  </a:lnTo>
                  <a:lnTo>
                    <a:pt x="306" y="10"/>
                  </a:lnTo>
                  <a:lnTo>
                    <a:pt x="316" y="8"/>
                  </a:lnTo>
                  <a:lnTo>
                    <a:pt x="316" y="16"/>
                  </a:lnTo>
                  <a:lnTo>
                    <a:pt x="326" y="16"/>
                  </a:lnTo>
                  <a:lnTo>
                    <a:pt x="334" y="10"/>
                  </a:lnTo>
                  <a:lnTo>
                    <a:pt x="342" y="4"/>
                  </a:lnTo>
                  <a:lnTo>
                    <a:pt x="350" y="0"/>
                  </a:lnTo>
                  <a:lnTo>
                    <a:pt x="356" y="12"/>
                  </a:lnTo>
                  <a:lnTo>
                    <a:pt x="366" y="18"/>
                  </a:lnTo>
                  <a:lnTo>
                    <a:pt x="366" y="24"/>
                  </a:lnTo>
                  <a:lnTo>
                    <a:pt x="356" y="30"/>
                  </a:lnTo>
                  <a:lnTo>
                    <a:pt x="342" y="34"/>
                  </a:lnTo>
                  <a:lnTo>
                    <a:pt x="334" y="38"/>
                  </a:lnTo>
                  <a:lnTo>
                    <a:pt x="328" y="46"/>
                  </a:lnTo>
                  <a:lnTo>
                    <a:pt x="314" y="62"/>
                  </a:lnTo>
                  <a:lnTo>
                    <a:pt x="310" y="72"/>
                  </a:lnTo>
                  <a:lnTo>
                    <a:pt x="296" y="74"/>
                  </a:lnTo>
                  <a:lnTo>
                    <a:pt x="286" y="72"/>
                  </a:lnTo>
                  <a:lnTo>
                    <a:pt x="278" y="70"/>
                  </a:lnTo>
                  <a:lnTo>
                    <a:pt x="284" y="80"/>
                  </a:lnTo>
                  <a:lnTo>
                    <a:pt x="292" y="88"/>
                  </a:lnTo>
                  <a:lnTo>
                    <a:pt x="286" y="94"/>
                  </a:lnTo>
                  <a:lnTo>
                    <a:pt x="274" y="94"/>
                  </a:lnTo>
                  <a:lnTo>
                    <a:pt x="268" y="90"/>
                  </a:lnTo>
                  <a:lnTo>
                    <a:pt x="262" y="98"/>
                  </a:lnTo>
                  <a:lnTo>
                    <a:pt x="254" y="106"/>
                  </a:lnTo>
                  <a:lnTo>
                    <a:pt x="262" y="118"/>
                  </a:lnTo>
                  <a:lnTo>
                    <a:pt x="270" y="134"/>
                  </a:lnTo>
                  <a:lnTo>
                    <a:pt x="278" y="138"/>
                  </a:lnTo>
                  <a:lnTo>
                    <a:pt x="286" y="148"/>
                  </a:lnTo>
                  <a:lnTo>
                    <a:pt x="308" y="156"/>
                  </a:lnTo>
                  <a:lnTo>
                    <a:pt x="322" y="146"/>
                  </a:lnTo>
                  <a:lnTo>
                    <a:pt x="322" y="132"/>
                  </a:lnTo>
                  <a:lnTo>
                    <a:pt x="338" y="126"/>
                  </a:lnTo>
                  <a:lnTo>
                    <a:pt x="346" y="134"/>
                  </a:lnTo>
                  <a:lnTo>
                    <a:pt x="346" y="150"/>
                  </a:lnTo>
                  <a:lnTo>
                    <a:pt x="352" y="156"/>
                  </a:lnTo>
                  <a:lnTo>
                    <a:pt x="360" y="158"/>
                  </a:lnTo>
                  <a:lnTo>
                    <a:pt x="358" y="174"/>
                  </a:lnTo>
                  <a:lnTo>
                    <a:pt x="372" y="176"/>
                  </a:lnTo>
                  <a:lnTo>
                    <a:pt x="384" y="178"/>
                  </a:lnTo>
                  <a:lnTo>
                    <a:pt x="390" y="188"/>
                  </a:lnTo>
                  <a:lnTo>
                    <a:pt x="380" y="190"/>
                  </a:lnTo>
                  <a:lnTo>
                    <a:pt x="374" y="192"/>
                  </a:lnTo>
                  <a:lnTo>
                    <a:pt x="372" y="204"/>
                  </a:lnTo>
                  <a:lnTo>
                    <a:pt x="378" y="210"/>
                  </a:lnTo>
                  <a:lnTo>
                    <a:pt x="376" y="232"/>
                  </a:lnTo>
                  <a:lnTo>
                    <a:pt x="386" y="250"/>
                  </a:lnTo>
                  <a:lnTo>
                    <a:pt x="376" y="256"/>
                  </a:lnTo>
                  <a:lnTo>
                    <a:pt x="374" y="272"/>
                  </a:lnTo>
                  <a:lnTo>
                    <a:pt x="374" y="286"/>
                  </a:lnTo>
                  <a:lnTo>
                    <a:pt x="374" y="328"/>
                  </a:lnTo>
                  <a:lnTo>
                    <a:pt x="358" y="344"/>
                  </a:lnTo>
                  <a:lnTo>
                    <a:pt x="348" y="357"/>
                  </a:lnTo>
                  <a:lnTo>
                    <a:pt x="348" y="373"/>
                  </a:lnTo>
                  <a:lnTo>
                    <a:pt x="330" y="389"/>
                  </a:lnTo>
                  <a:lnTo>
                    <a:pt x="320" y="395"/>
                  </a:lnTo>
                  <a:lnTo>
                    <a:pt x="324" y="405"/>
                  </a:lnTo>
                  <a:lnTo>
                    <a:pt x="328" y="419"/>
                  </a:lnTo>
                  <a:lnTo>
                    <a:pt x="312" y="419"/>
                  </a:lnTo>
                  <a:lnTo>
                    <a:pt x="298" y="413"/>
                  </a:lnTo>
                  <a:lnTo>
                    <a:pt x="292" y="407"/>
                  </a:lnTo>
                  <a:lnTo>
                    <a:pt x="286" y="411"/>
                  </a:lnTo>
                  <a:lnTo>
                    <a:pt x="280" y="407"/>
                  </a:lnTo>
                  <a:lnTo>
                    <a:pt x="274" y="415"/>
                  </a:lnTo>
                  <a:lnTo>
                    <a:pt x="264" y="417"/>
                  </a:lnTo>
                  <a:lnTo>
                    <a:pt x="244" y="405"/>
                  </a:lnTo>
                  <a:lnTo>
                    <a:pt x="230" y="409"/>
                  </a:lnTo>
                  <a:lnTo>
                    <a:pt x="224" y="413"/>
                  </a:lnTo>
                  <a:lnTo>
                    <a:pt x="224" y="421"/>
                  </a:lnTo>
                  <a:lnTo>
                    <a:pt x="200" y="423"/>
                  </a:lnTo>
                  <a:lnTo>
                    <a:pt x="196" y="431"/>
                  </a:lnTo>
                  <a:lnTo>
                    <a:pt x="180" y="435"/>
                  </a:lnTo>
                  <a:lnTo>
                    <a:pt x="158" y="435"/>
                  </a:lnTo>
                  <a:lnTo>
                    <a:pt x="146" y="441"/>
                  </a:lnTo>
                  <a:lnTo>
                    <a:pt x="140" y="445"/>
                  </a:lnTo>
                  <a:lnTo>
                    <a:pt x="136" y="447"/>
                  </a:lnTo>
                  <a:lnTo>
                    <a:pt x="130" y="447"/>
                  </a:lnTo>
                  <a:lnTo>
                    <a:pt x="96" y="447"/>
                  </a:lnTo>
                  <a:lnTo>
                    <a:pt x="66" y="449"/>
                  </a:lnTo>
                  <a:lnTo>
                    <a:pt x="62" y="441"/>
                  </a:lnTo>
                  <a:lnTo>
                    <a:pt x="46" y="441"/>
                  </a:lnTo>
                  <a:lnTo>
                    <a:pt x="32" y="439"/>
                  </a:lnTo>
                  <a:lnTo>
                    <a:pt x="36" y="429"/>
                  </a:lnTo>
                  <a:lnTo>
                    <a:pt x="52" y="429"/>
                  </a:lnTo>
                  <a:lnTo>
                    <a:pt x="60" y="425"/>
                  </a:lnTo>
                  <a:lnTo>
                    <a:pt x="66" y="417"/>
                  </a:lnTo>
                  <a:lnTo>
                    <a:pt x="62" y="413"/>
                  </a:lnTo>
                  <a:lnTo>
                    <a:pt x="52" y="417"/>
                  </a:lnTo>
                  <a:lnTo>
                    <a:pt x="30" y="417"/>
                  </a:lnTo>
                  <a:lnTo>
                    <a:pt x="20" y="421"/>
                  </a:lnTo>
                  <a:lnTo>
                    <a:pt x="16" y="411"/>
                  </a:lnTo>
                  <a:lnTo>
                    <a:pt x="30" y="407"/>
                  </a:lnTo>
                  <a:lnTo>
                    <a:pt x="40" y="405"/>
                  </a:lnTo>
                  <a:lnTo>
                    <a:pt x="44" y="405"/>
                  </a:lnTo>
                  <a:lnTo>
                    <a:pt x="48" y="401"/>
                  </a:lnTo>
                  <a:lnTo>
                    <a:pt x="54" y="397"/>
                  </a:lnTo>
                  <a:lnTo>
                    <a:pt x="40" y="395"/>
                  </a:lnTo>
                  <a:lnTo>
                    <a:pt x="22" y="397"/>
                  </a:lnTo>
                  <a:lnTo>
                    <a:pt x="14" y="389"/>
                  </a:lnTo>
                  <a:lnTo>
                    <a:pt x="0" y="385"/>
                  </a:lnTo>
                  <a:lnTo>
                    <a:pt x="2" y="379"/>
                  </a:lnTo>
                  <a:lnTo>
                    <a:pt x="12" y="377"/>
                  </a:lnTo>
                  <a:lnTo>
                    <a:pt x="16" y="369"/>
                  </a:lnTo>
                  <a:lnTo>
                    <a:pt x="30" y="369"/>
                  </a:lnTo>
                  <a:lnTo>
                    <a:pt x="42" y="367"/>
                  </a:lnTo>
                  <a:lnTo>
                    <a:pt x="52" y="361"/>
                  </a:lnTo>
                  <a:lnTo>
                    <a:pt x="40" y="357"/>
                  </a:lnTo>
                  <a:lnTo>
                    <a:pt x="18" y="353"/>
                  </a:lnTo>
                  <a:lnTo>
                    <a:pt x="4" y="349"/>
                  </a:lnTo>
                  <a:lnTo>
                    <a:pt x="10" y="334"/>
                  </a:lnTo>
                  <a:lnTo>
                    <a:pt x="24" y="330"/>
                  </a:lnTo>
                  <a:lnTo>
                    <a:pt x="38" y="338"/>
                  </a:lnTo>
                  <a:lnTo>
                    <a:pt x="54" y="346"/>
                  </a:lnTo>
                  <a:lnTo>
                    <a:pt x="60" y="332"/>
                  </a:lnTo>
                  <a:lnTo>
                    <a:pt x="60" y="320"/>
                  </a:lnTo>
                  <a:lnTo>
                    <a:pt x="80" y="320"/>
                  </a:lnTo>
                  <a:lnTo>
                    <a:pt x="80" y="308"/>
                  </a:lnTo>
                  <a:lnTo>
                    <a:pt x="90" y="308"/>
                  </a:lnTo>
                  <a:lnTo>
                    <a:pt x="98" y="302"/>
                  </a:lnTo>
                  <a:lnTo>
                    <a:pt x="84" y="300"/>
                  </a:lnTo>
                  <a:lnTo>
                    <a:pt x="78" y="296"/>
                  </a:lnTo>
                  <a:lnTo>
                    <a:pt x="90" y="288"/>
                  </a:lnTo>
                  <a:lnTo>
                    <a:pt x="114" y="274"/>
                  </a:lnTo>
                  <a:lnTo>
                    <a:pt x="112" y="260"/>
                  </a:lnTo>
                  <a:lnTo>
                    <a:pt x="126" y="246"/>
                  </a:lnTo>
                  <a:lnTo>
                    <a:pt x="146" y="250"/>
                  </a:lnTo>
                  <a:lnTo>
                    <a:pt x="152" y="244"/>
                  </a:lnTo>
                  <a:lnTo>
                    <a:pt x="154" y="232"/>
                  </a:lnTo>
                  <a:lnTo>
                    <a:pt x="142" y="234"/>
                  </a:lnTo>
                  <a:lnTo>
                    <a:pt x="126" y="232"/>
                  </a:lnTo>
                  <a:lnTo>
                    <a:pt x="114" y="226"/>
                  </a:lnTo>
                  <a:lnTo>
                    <a:pt x="108" y="216"/>
                  </a:lnTo>
                  <a:lnTo>
                    <a:pt x="108" y="208"/>
                  </a:lnTo>
                  <a:lnTo>
                    <a:pt x="92" y="210"/>
                  </a:lnTo>
                  <a:lnTo>
                    <a:pt x="94" y="200"/>
                  </a:lnTo>
                  <a:lnTo>
                    <a:pt x="84" y="198"/>
                  </a:lnTo>
                  <a:lnTo>
                    <a:pt x="80" y="188"/>
                  </a:lnTo>
                  <a:lnTo>
                    <a:pt x="78" y="176"/>
                  </a:lnTo>
                  <a:lnTo>
                    <a:pt x="94" y="174"/>
                  </a:lnTo>
                  <a:lnTo>
                    <a:pt x="100" y="170"/>
                  </a:lnTo>
                  <a:lnTo>
                    <a:pt x="102" y="154"/>
                  </a:lnTo>
                  <a:lnTo>
                    <a:pt x="114" y="150"/>
                  </a:lnTo>
                  <a:lnTo>
                    <a:pt x="124" y="154"/>
                  </a:lnTo>
                  <a:lnTo>
                    <a:pt x="128" y="144"/>
                  </a:lnTo>
                  <a:lnTo>
                    <a:pt x="122" y="138"/>
                  </a:lnTo>
                  <a:lnTo>
                    <a:pt x="106" y="138"/>
                  </a:lnTo>
                  <a:lnTo>
                    <a:pt x="100" y="130"/>
                  </a:lnTo>
                  <a:lnTo>
                    <a:pt x="92" y="124"/>
                  </a:lnTo>
                  <a:lnTo>
                    <a:pt x="86" y="116"/>
                  </a:lnTo>
                  <a:lnTo>
                    <a:pt x="96" y="114"/>
                  </a:lnTo>
                  <a:lnTo>
                    <a:pt x="100" y="116"/>
                  </a:lnTo>
                  <a:lnTo>
                    <a:pt x="104" y="120"/>
                  </a:lnTo>
                  <a:lnTo>
                    <a:pt x="108" y="124"/>
                  </a:lnTo>
                  <a:lnTo>
                    <a:pt x="114" y="112"/>
                  </a:lnTo>
                  <a:lnTo>
                    <a:pt x="112" y="98"/>
                  </a:lnTo>
                  <a:lnTo>
                    <a:pt x="108" y="96"/>
                  </a:lnTo>
                  <a:lnTo>
                    <a:pt x="102" y="102"/>
                  </a:lnTo>
                  <a:lnTo>
                    <a:pt x="98" y="96"/>
                  </a:lnTo>
                  <a:lnTo>
                    <a:pt x="106" y="88"/>
                  </a:lnTo>
                  <a:lnTo>
                    <a:pt x="114" y="8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86" name="Freeform 385"/>
            <p:cNvSpPr>
              <a:spLocks/>
            </p:cNvSpPr>
            <p:nvPr/>
          </p:nvSpPr>
          <p:spPr bwMode="auto">
            <a:xfrm>
              <a:off x="8199438" y="2212975"/>
              <a:ext cx="38100" cy="38100"/>
            </a:xfrm>
            <a:custGeom>
              <a:avLst/>
              <a:gdLst>
                <a:gd name="T0" fmla="*/ 16 w 84"/>
                <a:gd name="T1" fmla="*/ 28 h 86"/>
                <a:gd name="T2" fmla="*/ 24 w 84"/>
                <a:gd name="T3" fmla="*/ 28 h 86"/>
                <a:gd name="T4" fmla="*/ 26 w 84"/>
                <a:gd name="T5" fmla="*/ 34 h 86"/>
                <a:gd name="T6" fmla="*/ 34 w 84"/>
                <a:gd name="T7" fmla="*/ 34 h 86"/>
                <a:gd name="T8" fmla="*/ 36 w 84"/>
                <a:gd name="T9" fmla="*/ 26 h 86"/>
                <a:gd name="T10" fmla="*/ 36 w 84"/>
                <a:gd name="T11" fmla="*/ 18 h 86"/>
                <a:gd name="T12" fmla="*/ 50 w 84"/>
                <a:gd name="T13" fmla="*/ 14 h 86"/>
                <a:gd name="T14" fmla="*/ 56 w 84"/>
                <a:gd name="T15" fmla="*/ 10 h 86"/>
                <a:gd name="T16" fmla="*/ 62 w 84"/>
                <a:gd name="T17" fmla="*/ 8 h 86"/>
                <a:gd name="T18" fmla="*/ 72 w 84"/>
                <a:gd name="T19" fmla="*/ 2 h 86"/>
                <a:gd name="T20" fmla="*/ 82 w 84"/>
                <a:gd name="T21" fmla="*/ 0 h 86"/>
                <a:gd name="T22" fmla="*/ 84 w 84"/>
                <a:gd name="T23" fmla="*/ 12 h 86"/>
                <a:gd name="T24" fmla="*/ 78 w 84"/>
                <a:gd name="T25" fmla="*/ 26 h 86"/>
                <a:gd name="T26" fmla="*/ 66 w 84"/>
                <a:gd name="T27" fmla="*/ 30 h 86"/>
                <a:gd name="T28" fmla="*/ 68 w 84"/>
                <a:gd name="T29" fmla="*/ 38 h 86"/>
                <a:gd name="T30" fmla="*/ 58 w 84"/>
                <a:gd name="T31" fmla="*/ 44 h 86"/>
                <a:gd name="T32" fmla="*/ 52 w 84"/>
                <a:gd name="T33" fmla="*/ 48 h 86"/>
                <a:gd name="T34" fmla="*/ 38 w 84"/>
                <a:gd name="T35" fmla="*/ 52 h 86"/>
                <a:gd name="T36" fmla="*/ 32 w 84"/>
                <a:gd name="T37" fmla="*/ 58 h 86"/>
                <a:gd name="T38" fmla="*/ 32 w 84"/>
                <a:gd name="T39" fmla="*/ 70 h 86"/>
                <a:gd name="T40" fmla="*/ 24 w 84"/>
                <a:gd name="T41" fmla="*/ 70 h 86"/>
                <a:gd name="T42" fmla="*/ 22 w 84"/>
                <a:gd name="T43" fmla="*/ 78 h 86"/>
                <a:gd name="T44" fmla="*/ 10 w 84"/>
                <a:gd name="T45" fmla="*/ 86 h 86"/>
                <a:gd name="T46" fmla="*/ 0 w 84"/>
                <a:gd name="T47" fmla="*/ 82 h 86"/>
                <a:gd name="T48" fmla="*/ 0 w 84"/>
                <a:gd name="T49" fmla="*/ 74 h 86"/>
                <a:gd name="T50" fmla="*/ 14 w 84"/>
                <a:gd name="T51" fmla="*/ 70 h 86"/>
                <a:gd name="T52" fmla="*/ 12 w 84"/>
                <a:gd name="T53" fmla="*/ 62 h 86"/>
                <a:gd name="T54" fmla="*/ 6 w 84"/>
                <a:gd name="T55" fmla="*/ 56 h 86"/>
                <a:gd name="T56" fmla="*/ 8 w 84"/>
                <a:gd name="T57" fmla="*/ 50 h 86"/>
                <a:gd name="T58" fmla="*/ 16 w 84"/>
                <a:gd name="T59" fmla="*/ 46 h 86"/>
                <a:gd name="T60" fmla="*/ 12 w 84"/>
                <a:gd name="T61" fmla="*/ 42 h 86"/>
                <a:gd name="T62" fmla="*/ 6 w 84"/>
                <a:gd name="T63" fmla="*/ 34 h 86"/>
                <a:gd name="T64" fmla="*/ 16 w 84"/>
                <a:gd name="T65" fmla="*/ 28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6"/>
                <a:gd name="T101" fmla="*/ 84 w 8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6">
                  <a:moveTo>
                    <a:pt x="16" y="28"/>
                  </a:moveTo>
                  <a:lnTo>
                    <a:pt x="24" y="28"/>
                  </a:lnTo>
                  <a:lnTo>
                    <a:pt x="26" y="34"/>
                  </a:lnTo>
                  <a:lnTo>
                    <a:pt x="34" y="34"/>
                  </a:lnTo>
                  <a:lnTo>
                    <a:pt x="36" y="26"/>
                  </a:lnTo>
                  <a:lnTo>
                    <a:pt x="36" y="18"/>
                  </a:lnTo>
                  <a:lnTo>
                    <a:pt x="50" y="14"/>
                  </a:lnTo>
                  <a:lnTo>
                    <a:pt x="56" y="10"/>
                  </a:lnTo>
                  <a:lnTo>
                    <a:pt x="62" y="8"/>
                  </a:lnTo>
                  <a:lnTo>
                    <a:pt x="72" y="2"/>
                  </a:lnTo>
                  <a:lnTo>
                    <a:pt x="82" y="0"/>
                  </a:lnTo>
                  <a:lnTo>
                    <a:pt x="84" y="12"/>
                  </a:lnTo>
                  <a:lnTo>
                    <a:pt x="78" y="26"/>
                  </a:lnTo>
                  <a:lnTo>
                    <a:pt x="66" y="30"/>
                  </a:lnTo>
                  <a:lnTo>
                    <a:pt x="68" y="38"/>
                  </a:lnTo>
                  <a:lnTo>
                    <a:pt x="58" y="44"/>
                  </a:lnTo>
                  <a:lnTo>
                    <a:pt x="52" y="48"/>
                  </a:lnTo>
                  <a:lnTo>
                    <a:pt x="38" y="52"/>
                  </a:lnTo>
                  <a:lnTo>
                    <a:pt x="32" y="58"/>
                  </a:lnTo>
                  <a:lnTo>
                    <a:pt x="32" y="70"/>
                  </a:lnTo>
                  <a:lnTo>
                    <a:pt x="24" y="70"/>
                  </a:lnTo>
                  <a:lnTo>
                    <a:pt x="22" y="78"/>
                  </a:lnTo>
                  <a:lnTo>
                    <a:pt x="10" y="86"/>
                  </a:lnTo>
                  <a:lnTo>
                    <a:pt x="0" y="82"/>
                  </a:lnTo>
                  <a:lnTo>
                    <a:pt x="0" y="74"/>
                  </a:lnTo>
                  <a:lnTo>
                    <a:pt x="14" y="70"/>
                  </a:lnTo>
                  <a:lnTo>
                    <a:pt x="12" y="62"/>
                  </a:lnTo>
                  <a:lnTo>
                    <a:pt x="6" y="56"/>
                  </a:lnTo>
                  <a:lnTo>
                    <a:pt x="8" y="50"/>
                  </a:lnTo>
                  <a:lnTo>
                    <a:pt x="16" y="46"/>
                  </a:lnTo>
                  <a:lnTo>
                    <a:pt x="12" y="42"/>
                  </a:lnTo>
                  <a:lnTo>
                    <a:pt x="6" y="34"/>
                  </a:lnTo>
                  <a:lnTo>
                    <a:pt x="16" y="28"/>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87" name="Freeform 386"/>
            <p:cNvSpPr>
              <a:spLocks/>
            </p:cNvSpPr>
            <p:nvPr/>
          </p:nvSpPr>
          <p:spPr bwMode="auto">
            <a:xfrm>
              <a:off x="8205788" y="2259013"/>
              <a:ext cx="20637" cy="28575"/>
            </a:xfrm>
            <a:custGeom>
              <a:avLst/>
              <a:gdLst>
                <a:gd name="T0" fmla="*/ 0 w 48"/>
                <a:gd name="T1" fmla="*/ 20 h 66"/>
                <a:gd name="T2" fmla="*/ 12 w 48"/>
                <a:gd name="T3" fmla="*/ 22 h 66"/>
                <a:gd name="T4" fmla="*/ 10 w 48"/>
                <a:gd name="T5" fmla="*/ 14 h 66"/>
                <a:gd name="T6" fmla="*/ 12 w 48"/>
                <a:gd name="T7" fmla="*/ 4 h 66"/>
                <a:gd name="T8" fmla="*/ 18 w 48"/>
                <a:gd name="T9" fmla="*/ 8 h 66"/>
                <a:gd name="T10" fmla="*/ 20 w 48"/>
                <a:gd name="T11" fmla="*/ 16 h 66"/>
                <a:gd name="T12" fmla="*/ 26 w 48"/>
                <a:gd name="T13" fmla="*/ 20 h 66"/>
                <a:gd name="T14" fmla="*/ 30 w 48"/>
                <a:gd name="T15" fmla="*/ 12 h 66"/>
                <a:gd name="T16" fmla="*/ 30 w 48"/>
                <a:gd name="T17" fmla="*/ 4 h 66"/>
                <a:gd name="T18" fmla="*/ 38 w 48"/>
                <a:gd name="T19" fmla="*/ 0 h 66"/>
                <a:gd name="T20" fmla="*/ 42 w 48"/>
                <a:gd name="T21" fmla="*/ 6 h 66"/>
                <a:gd name="T22" fmla="*/ 44 w 48"/>
                <a:gd name="T23" fmla="*/ 16 h 66"/>
                <a:gd name="T24" fmla="*/ 46 w 48"/>
                <a:gd name="T25" fmla="*/ 24 h 66"/>
                <a:gd name="T26" fmla="*/ 40 w 48"/>
                <a:gd name="T27" fmla="*/ 32 h 66"/>
                <a:gd name="T28" fmla="*/ 48 w 48"/>
                <a:gd name="T29" fmla="*/ 36 h 66"/>
                <a:gd name="T30" fmla="*/ 44 w 48"/>
                <a:gd name="T31" fmla="*/ 46 h 66"/>
                <a:gd name="T32" fmla="*/ 40 w 48"/>
                <a:gd name="T33" fmla="*/ 50 h 66"/>
                <a:gd name="T34" fmla="*/ 48 w 48"/>
                <a:gd name="T35" fmla="*/ 52 h 66"/>
                <a:gd name="T36" fmla="*/ 48 w 48"/>
                <a:gd name="T37" fmla="*/ 58 h 66"/>
                <a:gd name="T38" fmla="*/ 44 w 48"/>
                <a:gd name="T39" fmla="*/ 64 h 66"/>
                <a:gd name="T40" fmla="*/ 34 w 48"/>
                <a:gd name="T41" fmla="*/ 64 h 66"/>
                <a:gd name="T42" fmla="*/ 30 w 48"/>
                <a:gd name="T43" fmla="*/ 62 h 66"/>
                <a:gd name="T44" fmla="*/ 24 w 48"/>
                <a:gd name="T45" fmla="*/ 66 h 66"/>
                <a:gd name="T46" fmla="*/ 16 w 48"/>
                <a:gd name="T47" fmla="*/ 58 h 66"/>
                <a:gd name="T48" fmla="*/ 16 w 48"/>
                <a:gd name="T49" fmla="*/ 48 h 66"/>
                <a:gd name="T50" fmla="*/ 22 w 48"/>
                <a:gd name="T51" fmla="*/ 40 h 66"/>
                <a:gd name="T52" fmla="*/ 14 w 48"/>
                <a:gd name="T53" fmla="*/ 32 h 66"/>
                <a:gd name="T54" fmla="*/ 10 w 48"/>
                <a:gd name="T55" fmla="*/ 36 h 66"/>
                <a:gd name="T56" fmla="*/ 2 w 48"/>
                <a:gd name="T57" fmla="*/ 30 h 66"/>
                <a:gd name="T58" fmla="*/ 0 w 48"/>
                <a:gd name="T59" fmla="*/ 20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66"/>
                <a:gd name="T92" fmla="*/ 48 w 48"/>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66">
                  <a:moveTo>
                    <a:pt x="0" y="20"/>
                  </a:moveTo>
                  <a:lnTo>
                    <a:pt x="12" y="22"/>
                  </a:lnTo>
                  <a:lnTo>
                    <a:pt x="10" y="14"/>
                  </a:lnTo>
                  <a:lnTo>
                    <a:pt x="12" y="4"/>
                  </a:lnTo>
                  <a:lnTo>
                    <a:pt x="18" y="8"/>
                  </a:lnTo>
                  <a:lnTo>
                    <a:pt x="20" y="16"/>
                  </a:lnTo>
                  <a:lnTo>
                    <a:pt x="26" y="20"/>
                  </a:lnTo>
                  <a:lnTo>
                    <a:pt x="30" y="12"/>
                  </a:lnTo>
                  <a:lnTo>
                    <a:pt x="30" y="4"/>
                  </a:lnTo>
                  <a:lnTo>
                    <a:pt x="38" y="0"/>
                  </a:lnTo>
                  <a:lnTo>
                    <a:pt x="42" y="6"/>
                  </a:lnTo>
                  <a:lnTo>
                    <a:pt x="44" y="16"/>
                  </a:lnTo>
                  <a:lnTo>
                    <a:pt x="46" y="24"/>
                  </a:lnTo>
                  <a:lnTo>
                    <a:pt x="40" y="32"/>
                  </a:lnTo>
                  <a:lnTo>
                    <a:pt x="48" y="36"/>
                  </a:lnTo>
                  <a:lnTo>
                    <a:pt x="44" y="46"/>
                  </a:lnTo>
                  <a:lnTo>
                    <a:pt x="40" y="50"/>
                  </a:lnTo>
                  <a:lnTo>
                    <a:pt x="48" y="52"/>
                  </a:lnTo>
                  <a:lnTo>
                    <a:pt x="48" y="58"/>
                  </a:lnTo>
                  <a:lnTo>
                    <a:pt x="44" y="64"/>
                  </a:lnTo>
                  <a:lnTo>
                    <a:pt x="34" y="64"/>
                  </a:lnTo>
                  <a:lnTo>
                    <a:pt x="30" y="62"/>
                  </a:lnTo>
                  <a:lnTo>
                    <a:pt x="24" y="66"/>
                  </a:lnTo>
                  <a:lnTo>
                    <a:pt x="16" y="58"/>
                  </a:lnTo>
                  <a:lnTo>
                    <a:pt x="16" y="48"/>
                  </a:lnTo>
                  <a:lnTo>
                    <a:pt x="22" y="40"/>
                  </a:lnTo>
                  <a:lnTo>
                    <a:pt x="14" y="32"/>
                  </a:lnTo>
                  <a:lnTo>
                    <a:pt x="10" y="36"/>
                  </a:lnTo>
                  <a:lnTo>
                    <a:pt x="2" y="30"/>
                  </a:lnTo>
                  <a:lnTo>
                    <a:pt x="0" y="20"/>
                  </a:lnTo>
                  <a:close/>
                </a:path>
              </a:pathLst>
            </a:custGeom>
            <a:grpFill/>
            <a:ln w="6350">
              <a:solidFill>
                <a:srgbClr val="FFFFFF"/>
              </a:solidFill>
              <a:prstDash val="solid"/>
              <a:round/>
              <a:headEnd/>
              <a:tailEnd/>
            </a:ln>
          </p:spPr>
          <p:txBody>
            <a:bodyPr/>
            <a:lstStyle/>
            <a:p>
              <a:endParaRPr lang="en-US" dirty="0"/>
            </a:p>
          </p:txBody>
        </p:sp>
        <p:sp>
          <p:nvSpPr>
            <p:cNvPr id="88" name="Freeform 387"/>
            <p:cNvSpPr>
              <a:spLocks/>
            </p:cNvSpPr>
            <p:nvPr/>
          </p:nvSpPr>
          <p:spPr bwMode="auto">
            <a:xfrm>
              <a:off x="8180388" y="2270125"/>
              <a:ext cx="7937" cy="12700"/>
            </a:xfrm>
            <a:custGeom>
              <a:avLst/>
              <a:gdLst>
                <a:gd name="T0" fmla="*/ 14 w 16"/>
                <a:gd name="T1" fmla="*/ 14 h 32"/>
                <a:gd name="T2" fmla="*/ 16 w 16"/>
                <a:gd name="T3" fmla="*/ 22 h 32"/>
                <a:gd name="T4" fmla="*/ 8 w 16"/>
                <a:gd name="T5" fmla="*/ 32 h 32"/>
                <a:gd name="T6" fmla="*/ 0 w 16"/>
                <a:gd name="T7" fmla="*/ 24 h 32"/>
                <a:gd name="T8" fmla="*/ 2 w 16"/>
                <a:gd name="T9" fmla="*/ 14 h 32"/>
                <a:gd name="T10" fmla="*/ 6 w 16"/>
                <a:gd name="T11" fmla="*/ 4 h 32"/>
                <a:gd name="T12" fmla="*/ 12 w 16"/>
                <a:gd name="T13" fmla="*/ 0 h 32"/>
                <a:gd name="T14" fmla="*/ 16 w 16"/>
                <a:gd name="T15" fmla="*/ 4 h 32"/>
                <a:gd name="T16" fmla="*/ 14 w 16"/>
                <a:gd name="T17" fmla="*/ 14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2"/>
                <a:gd name="T29" fmla="*/ 16 w 1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2">
                  <a:moveTo>
                    <a:pt x="14" y="14"/>
                  </a:moveTo>
                  <a:lnTo>
                    <a:pt x="16" y="22"/>
                  </a:lnTo>
                  <a:lnTo>
                    <a:pt x="8" y="32"/>
                  </a:lnTo>
                  <a:lnTo>
                    <a:pt x="0" y="24"/>
                  </a:lnTo>
                  <a:lnTo>
                    <a:pt x="2" y="14"/>
                  </a:lnTo>
                  <a:lnTo>
                    <a:pt x="6" y="4"/>
                  </a:lnTo>
                  <a:lnTo>
                    <a:pt x="12" y="0"/>
                  </a:lnTo>
                  <a:lnTo>
                    <a:pt x="16" y="4"/>
                  </a:lnTo>
                  <a:lnTo>
                    <a:pt x="14" y="14"/>
                  </a:lnTo>
                  <a:close/>
                </a:path>
              </a:pathLst>
            </a:custGeom>
            <a:grpFill/>
            <a:ln w="6350">
              <a:solidFill>
                <a:srgbClr val="FFFFFF"/>
              </a:solidFill>
              <a:prstDash val="solid"/>
              <a:round/>
              <a:headEnd/>
              <a:tailEnd/>
            </a:ln>
          </p:spPr>
          <p:txBody>
            <a:bodyPr/>
            <a:lstStyle/>
            <a:p>
              <a:endParaRPr lang="en-US" dirty="0"/>
            </a:p>
          </p:txBody>
        </p:sp>
        <p:sp>
          <p:nvSpPr>
            <p:cNvPr id="89" name="Freeform 388"/>
            <p:cNvSpPr>
              <a:spLocks/>
            </p:cNvSpPr>
            <p:nvPr/>
          </p:nvSpPr>
          <p:spPr bwMode="auto">
            <a:xfrm>
              <a:off x="8185150" y="2251075"/>
              <a:ext cx="12700" cy="14288"/>
            </a:xfrm>
            <a:custGeom>
              <a:avLst/>
              <a:gdLst>
                <a:gd name="T0" fmla="*/ 10 w 28"/>
                <a:gd name="T1" fmla="*/ 24 h 32"/>
                <a:gd name="T2" fmla="*/ 6 w 28"/>
                <a:gd name="T3" fmla="*/ 16 h 32"/>
                <a:gd name="T4" fmla="*/ 0 w 28"/>
                <a:gd name="T5" fmla="*/ 10 h 32"/>
                <a:gd name="T6" fmla="*/ 6 w 28"/>
                <a:gd name="T7" fmla="*/ 2 h 32"/>
                <a:gd name="T8" fmla="*/ 12 w 28"/>
                <a:gd name="T9" fmla="*/ 0 h 32"/>
                <a:gd name="T10" fmla="*/ 22 w 28"/>
                <a:gd name="T11" fmla="*/ 2 h 32"/>
                <a:gd name="T12" fmla="*/ 28 w 28"/>
                <a:gd name="T13" fmla="*/ 12 h 32"/>
                <a:gd name="T14" fmla="*/ 20 w 28"/>
                <a:gd name="T15" fmla="*/ 18 h 32"/>
                <a:gd name="T16" fmla="*/ 18 w 28"/>
                <a:gd name="T17" fmla="*/ 28 h 32"/>
                <a:gd name="T18" fmla="*/ 12 w 28"/>
                <a:gd name="T19" fmla="*/ 32 h 32"/>
                <a:gd name="T20" fmla="*/ 10 w 28"/>
                <a:gd name="T21" fmla="*/ 24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2"/>
                <a:gd name="T35" fmla="*/ 28 w 2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2">
                  <a:moveTo>
                    <a:pt x="10" y="24"/>
                  </a:moveTo>
                  <a:lnTo>
                    <a:pt x="6" y="16"/>
                  </a:lnTo>
                  <a:lnTo>
                    <a:pt x="0" y="10"/>
                  </a:lnTo>
                  <a:lnTo>
                    <a:pt x="6" y="2"/>
                  </a:lnTo>
                  <a:lnTo>
                    <a:pt x="12" y="0"/>
                  </a:lnTo>
                  <a:lnTo>
                    <a:pt x="22" y="2"/>
                  </a:lnTo>
                  <a:lnTo>
                    <a:pt x="28" y="12"/>
                  </a:lnTo>
                  <a:lnTo>
                    <a:pt x="20" y="18"/>
                  </a:lnTo>
                  <a:lnTo>
                    <a:pt x="18" y="28"/>
                  </a:lnTo>
                  <a:lnTo>
                    <a:pt x="12" y="32"/>
                  </a:lnTo>
                  <a:lnTo>
                    <a:pt x="10" y="24"/>
                  </a:lnTo>
                  <a:close/>
                </a:path>
              </a:pathLst>
            </a:custGeom>
            <a:grpFill/>
            <a:ln w="6350">
              <a:solidFill>
                <a:srgbClr val="FFFFFF"/>
              </a:solidFill>
              <a:prstDash val="solid"/>
              <a:round/>
              <a:headEnd/>
              <a:tailEnd/>
            </a:ln>
          </p:spPr>
          <p:txBody>
            <a:bodyPr/>
            <a:lstStyle/>
            <a:p>
              <a:endParaRPr lang="en-US" dirty="0"/>
            </a:p>
          </p:txBody>
        </p:sp>
        <p:sp>
          <p:nvSpPr>
            <p:cNvPr id="90" name="Freeform 389"/>
            <p:cNvSpPr>
              <a:spLocks/>
            </p:cNvSpPr>
            <p:nvPr/>
          </p:nvSpPr>
          <p:spPr bwMode="auto">
            <a:xfrm>
              <a:off x="8193088" y="2347913"/>
              <a:ext cx="30162" cy="28575"/>
            </a:xfrm>
            <a:custGeom>
              <a:avLst/>
              <a:gdLst>
                <a:gd name="T0" fmla="*/ 4 w 66"/>
                <a:gd name="T1" fmla="*/ 30 h 64"/>
                <a:gd name="T2" fmla="*/ 12 w 66"/>
                <a:gd name="T3" fmla="*/ 32 h 64"/>
                <a:gd name="T4" fmla="*/ 20 w 66"/>
                <a:gd name="T5" fmla="*/ 26 h 64"/>
                <a:gd name="T6" fmla="*/ 26 w 66"/>
                <a:gd name="T7" fmla="*/ 22 h 64"/>
                <a:gd name="T8" fmla="*/ 30 w 66"/>
                <a:gd name="T9" fmla="*/ 28 h 64"/>
                <a:gd name="T10" fmla="*/ 38 w 66"/>
                <a:gd name="T11" fmla="*/ 28 h 64"/>
                <a:gd name="T12" fmla="*/ 42 w 66"/>
                <a:gd name="T13" fmla="*/ 20 h 64"/>
                <a:gd name="T14" fmla="*/ 48 w 66"/>
                <a:gd name="T15" fmla="*/ 10 h 64"/>
                <a:gd name="T16" fmla="*/ 56 w 66"/>
                <a:gd name="T17" fmla="*/ 4 h 64"/>
                <a:gd name="T18" fmla="*/ 64 w 66"/>
                <a:gd name="T19" fmla="*/ 0 h 64"/>
                <a:gd name="T20" fmla="*/ 66 w 66"/>
                <a:gd name="T21" fmla="*/ 2 h 64"/>
                <a:gd name="T22" fmla="*/ 62 w 66"/>
                <a:gd name="T23" fmla="*/ 16 h 64"/>
                <a:gd name="T24" fmla="*/ 48 w 66"/>
                <a:gd name="T25" fmla="*/ 22 h 64"/>
                <a:gd name="T26" fmla="*/ 44 w 66"/>
                <a:gd name="T27" fmla="*/ 32 h 64"/>
                <a:gd name="T28" fmla="*/ 44 w 66"/>
                <a:gd name="T29" fmla="*/ 36 h 64"/>
                <a:gd name="T30" fmla="*/ 42 w 66"/>
                <a:gd name="T31" fmla="*/ 40 h 64"/>
                <a:gd name="T32" fmla="*/ 30 w 66"/>
                <a:gd name="T33" fmla="*/ 44 h 64"/>
                <a:gd name="T34" fmla="*/ 28 w 66"/>
                <a:gd name="T35" fmla="*/ 52 h 64"/>
                <a:gd name="T36" fmla="*/ 24 w 66"/>
                <a:gd name="T37" fmla="*/ 58 h 64"/>
                <a:gd name="T38" fmla="*/ 14 w 66"/>
                <a:gd name="T39" fmla="*/ 64 h 64"/>
                <a:gd name="T40" fmla="*/ 6 w 66"/>
                <a:gd name="T41" fmla="*/ 58 h 64"/>
                <a:gd name="T42" fmla="*/ 8 w 66"/>
                <a:gd name="T43" fmla="*/ 48 h 64"/>
                <a:gd name="T44" fmla="*/ 8 w 66"/>
                <a:gd name="T45" fmla="*/ 44 h 64"/>
                <a:gd name="T46" fmla="*/ 0 w 66"/>
                <a:gd name="T47" fmla="*/ 44 h 64"/>
                <a:gd name="T48" fmla="*/ 2 w 66"/>
                <a:gd name="T49" fmla="*/ 36 h 64"/>
                <a:gd name="T50" fmla="*/ 4 w 66"/>
                <a:gd name="T51" fmla="*/ 30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64"/>
                <a:gd name="T80" fmla="*/ 66 w 66"/>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64">
                  <a:moveTo>
                    <a:pt x="4" y="30"/>
                  </a:moveTo>
                  <a:lnTo>
                    <a:pt x="12" y="32"/>
                  </a:lnTo>
                  <a:lnTo>
                    <a:pt x="20" y="26"/>
                  </a:lnTo>
                  <a:lnTo>
                    <a:pt x="26" y="22"/>
                  </a:lnTo>
                  <a:lnTo>
                    <a:pt x="30" y="28"/>
                  </a:lnTo>
                  <a:lnTo>
                    <a:pt x="38" y="28"/>
                  </a:lnTo>
                  <a:lnTo>
                    <a:pt x="42" y="20"/>
                  </a:lnTo>
                  <a:lnTo>
                    <a:pt x="48" y="10"/>
                  </a:lnTo>
                  <a:lnTo>
                    <a:pt x="56" y="4"/>
                  </a:lnTo>
                  <a:lnTo>
                    <a:pt x="64" y="0"/>
                  </a:lnTo>
                  <a:lnTo>
                    <a:pt x="66" y="2"/>
                  </a:lnTo>
                  <a:lnTo>
                    <a:pt x="62" y="16"/>
                  </a:lnTo>
                  <a:lnTo>
                    <a:pt x="48" y="22"/>
                  </a:lnTo>
                  <a:lnTo>
                    <a:pt x="44" y="32"/>
                  </a:lnTo>
                  <a:lnTo>
                    <a:pt x="44" y="36"/>
                  </a:lnTo>
                  <a:lnTo>
                    <a:pt x="42" y="40"/>
                  </a:lnTo>
                  <a:lnTo>
                    <a:pt x="30" y="44"/>
                  </a:lnTo>
                  <a:lnTo>
                    <a:pt x="28" y="52"/>
                  </a:lnTo>
                  <a:lnTo>
                    <a:pt x="24" y="58"/>
                  </a:lnTo>
                  <a:lnTo>
                    <a:pt x="14" y="64"/>
                  </a:lnTo>
                  <a:lnTo>
                    <a:pt x="6" y="58"/>
                  </a:lnTo>
                  <a:lnTo>
                    <a:pt x="8" y="48"/>
                  </a:lnTo>
                  <a:lnTo>
                    <a:pt x="8" y="44"/>
                  </a:lnTo>
                  <a:lnTo>
                    <a:pt x="0" y="44"/>
                  </a:lnTo>
                  <a:lnTo>
                    <a:pt x="2" y="36"/>
                  </a:lnTo>
                  <a:lnTo>
                    <a:pt x="4" y="30"/>
                  </a:lnTo>
                  <a:close/>
                </a:path>
              </a:pathLst>
            </a:custGeom>
            <a:grpFill/>
            <a:ln w="6350">
              <a:solidFill>
                <a:srgbClr val="FFFFFF"/>
              </a:solidFill>
              <a:prstDash val="solid"/>
              <a:round/>
              <a:headEnd/>
              <a:tailEnd/>
            </a:ln>
          </p:spPr>
          <p:txBody>
            <a:bodyPr/>
            <a:lstStyle/>
            <a:p>
              <a:endParaRPr lang="en-US" dirty="0"/>
            </a:p>
          </p:txBody>
        </p:sp>
        <p:sp>
          <p:nvSpPr>
            <p:cNvPr id="91" name="Freeform 390"/>
            <p:cNvSpPr>
              <a:spLocks/>
            </p:cNvSpPr>
            <p:nvPr/>
          </p:nvSpPr>
          <p:spPr bwMode="auto">
            <a:xfrm>
              <a:off x="8224838" y="2376488"/>
              <a:ext cx="9525" cy="15875"/>
            </a:xfrm>
            <a:custGeom>
              <a:avLst/>
              <a:gdLst>
                <a:gd name="T0" fmla="*/ 8 w 18"/>
                <a:gd name="T1" fmla="*/ 0 h 36"/>
                <a:gd name="T2" fmla="*/ 18 w 18"/>
                <a:gd name="T3" fmla="*/ 4 h 36"/>
                <a:gd name="T4" fmla="*/ 18 w 18"/>
                <a:gd name="T5" fmla="*/ 12 h 36"/>
                <a:gd name="T6" fmla="*/ 16 w 18"/>
                <a:gd name="T7" fmla="*/ 22 h 36"/>
                <a:gd name="T8" fmla="*/ 18 w 18"/>
                <a:gd name="T9" fmla="*/ 34 h 36"/>
                <a:gd name="T10" fmla="*/ 8 w 18"/>
                <a:gd name="T11" fmla="*/ 36 h 36"/>
                <a:gd name="T12" fmla="*/ 0 w 18"/>
                <a:gd name="T13" fmla="*/ 22 h 36"/>
                <a:gd name="T14" fmla="*/ 2 w 18"/>
                <a:gd name="T15" fmla="*/ 12 h 36"/>
                <a:gd name="T16" fmla="*/ 2 w 18"/>
                <a:gd name="T17" fmla="*/ 6 h 36"/>
                <a:gd name="T18" fmla="*/ 8 w 18"/>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6"/>
                <a:gd name="T32" fmla="*/ 18 w 1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6">
                  <a:moveTo>
                    <a:pt x="8" y="0"/>
                  </a:moveTo>
                  <a:lnTo>
                    <a:pt x="18" y="4"/>
                  </a:lnTo>
                  <a:lnTo>
                    <a:pt x="18" y="12"/>
                  </a:lnTo>
                  <a:lnTo>
                    <a:pt x="16" y="22"/>
                  </a:lnTo>
                  <a:lnTo>
                    <a:pt x="18" y="34"/>
                  </a:lnTo>
                  <a:lnTo>
                    <a:pt x="8" y="36"/>
                  </a:lnTo>
                  <a:lnTo>
                    <a:pt x="0" y="22"/>
                  </a:lnTo>
                  <a:lnTo>
                    <a:pt x="2" y="12"/>
                  </a:lnTo>
                  <a:lnTo>
                    <a:pt x="2" y="6"/>
                  </a:lnTo>
                  <a:lnTo>
                    <a:pt x="8" y="0"/>
                  </a:lnTo>
                  <a:close/>
                </a:path>
              </a:pathLst>
            </a:custGeom>
            <a:grpFill/>
            <a:ln w="6350">
              <a:solidFill>
                <a:srgbClr val="FFFFFF"/>
              </a:solidFill>
              <a:prstDash val="solid"/>
              <a:round/>
              <a:headEnd/>
              <a:tailEnd/>
            </a:ln>
          </p:spPr>
          <p:txBody>
            <a:bodyPr/>
            <a:lstStyle/>
            <a:p>
              <a:endParaRPr lang="en-US" dirty="0"/>
            </a:p>
          </p:txBody>
        </p:sp>
        <p:sp>
          <p:nvSpPr>
            <p:cNvPr id="92" name="Freeform 391"/>
            <p:cNvSpPr>
              <a:spLocks/>
            </p:cNvSpPr>
            <p:nvPr/>
          </p:nvSpPr>
          <p:spPr bwMode="auto">
            <a:xfrm>
              <a:off x="8226425" y="2455863"/>
              <a:ext cx="17463" cy="15875"/>
            </a:xfrm>
            <a:custGeom>
              <a:avLst/>
              <a:gdLst>
                <a:gd name="T0" fmla="*/ 34 w 40"/>
                <a:gd name="T1" fmla="*/ 0 h 38"/>
                <a:gd name="T2" fmla="*/ 38 w 40"/>
                <a:gd name="T3" fmla="*/ 6 h 38"/>
                <a:gd name="T4" fmla="*/ 40 w 40"/>
                <a:gd name="T5" fmla="*/ 16 h 38"/>
                <a:gd name="T6" fmla="*/ 38 w 40"/>
                <a:gd name="T7" fmla="*/ 20 h 38"/>
                <a:gd name="T8" fmla="*/ 34 w 40"/>
                <a:gd name="T9" fmla="*/ 24 h 38"/>
                <a:gd name="T10" fmla="*/ 26 w 40"/>
                <a:gd name="T11" fmla="*/ 32 h 38"/>
                <a:gd name="T12" fmla="*/ 24 w 40"/>
                <a:gd name="T13" fmla="*/ 36 h 38"/>
                <a:gd name="T14" fmla="*/ 14 w 40"/>
                <a:gd name="T15" fmla="*/ 38 h 38"/>
                <a:gd name="T16" fmla="*/ 0 w 40"/>
                <a:gd name="T17" fmla="*/ 38 h 38"/>
                <a:gd name="T18" fmla="*/ 6 w 40"/>
                <a:gd name="T19" fmla="*/ 24 h 38"/>
                <a:gd name="T20" fmla="*/ 18 w 40"/>
                <a:gd name="T21" fmla="*/ 10 h 38"/>
                <a:gd name="T22" fmla="*/ 24 w 40"/>
                <a:gd name="T23" fmla="*/ 4 h 38"/>
                <a:gd name="T24" fmla="*/ 34 w 40"/>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38"/>
                <a:gd name="T41" fmla="*/ 40 w 40"/>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38">
                  <a:moveTo>
                    <a:pt x="34" y="0"/>
                  </a:moveTo>
                  <a:lnTo>
                    <a:pt x="38" y="6"/>
                  </a:lnTo>
                  <a:lnTo>
                    <a:pt x="40" y="16"/>
                  </a:lnTo>
                  <a:lnTo>
                    <a:pt x="38" y="20"/>
                  </a:lnTo>
                  <a:lnTo>
                    <a:pt x="34" y="24"/>
                  </a:lnTo>
                  <a:lnTo>
                    <a:pt x="26" y="32"/>
                  </a:lnTo>
                  <a:lnTo>
                    <a:pt x="24" y="36"/>
                  </a:lnTo>
                  <a:lnTo>
                    <a:pt x="14" y="38"/>
                  </a:lnTo>
                  <a:lnTo>
                    <a:pt x="0" y="38"/>
                  </a:lnTo>
                  <a:lnTo>
                    <a:pt x="6" y="24"/>
                  </a:lnTo>
                  <a:lnTo>
                    <a:pt x="18" y="10"/>
                  </a:lnTo>
                  <a:lnTo>
                    <a:pt x="24" y="4"/>
                  </a:lnTo>
                  <a:lnTo>
                    <a:pt x="34" y="0"/>
                  </a:lnTo>
                  <a:close/>
                </a:path>
              </a:pathLst>
            </a:custGeom>
            <a:grpFill/>
            <a:ln w="6350">
              <a:solidFill>
                <a:srgbClr val="FFFFFF"/>
              </a:solidFill>
              <a:prstDash val="solid"/>
              <a:round/>
              <a:headEnd/>
              <a:tailEnd/>
            </a:ln>
          </p:spPr>
          <p:txBody>
            <a:bodyPr/>
            <a:lstStyle/>
            <a:p>
              <a:endParaRPr lang="en-US" dirty="0"/>
            </a:p>
          </p:txBody>
        </p:sp>
        <p:sp>
          <p:nvSpPr>
            <p:cNvPr id="93" name="Freeform 392"/>
            <p:cNvSpPr>
              <a:spLocks/>
            </p:cNvSpPr>
            <p:nvPr/>
          </p:nvSpPr>
          <p:spPr bwMode="auto">
            <a:xfrm>
              <a:off x="8308975" y="2681288"/>
              <a:ext cx="12700" cy="11112"/>
            </a:xfrm>
            <a:custGeom>
              <a:avLst/>
              <a:gdLst>
                <a:gd name="T0" fmla="*/ 0 w 32"/>
                <a:gd name="T1" fmla="*/ 10 h 24"/>
                <a:gd name="T2" fmla="*/ 8 w 32"/>
                <a:gd name="T3" fmla="*/ 4 h 24"/>
                <a:gd name="T4" fmla="*/ 14 w 32"/>
                <a:gd name="T5" fmla="*/ 0 h 24"/>
                <a:gd name="T6" fmla="*/ 22 w 32"/>
                <a:gd name="T7" fmla="*/ 2 h 24"/>
                <a:gd name="T8" fmla="*/ 30 w 32"/>
                <a:gd name="T9" fmla="*/ 8 h 24"/>
                <a:gd name="T10" fmla="*/ 32 w 32"/>
                <a:gd name="T11" fmla="*/ 14 h 24"/>
                <a:gd name="T12" fmla="*/ 24 w 32"/>
                <a:gd name="T13" fmla="*/ 20 h 24"/>
                <a:gd name="T14" fmla="*/ 20 w 32"/>
                <a:gd name="T15" fmla="*/ 24 h 24"/>
                <a:gd name="T16" fmla="*/ 10 w 32"/>
                <a:gd name="T17" fmla="*/ 24 h 24"/>
                <a:gd name="T18" fmla="*/ 2 w 32"/>
                <a:gd name="T19" fmla="*/ 16 h 24"/>
                <a:gd name="T20" fmla="*/ 0 w 32"/>
                <a:gd name="T21" fmla="*/ 1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4"/>
                <a:gd name="T35" fmla="*/ 32 w 3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4">
                  <a:moveTo>
                    <a:pt x="0" y="10"/>
                  </a:moveTo>
                  <a:lnTo>
                    <a:pt x="8" y="4"/>
                  </a:lnTo>
                  <a:lnTo>
                    <a:pt x="14" y="0"/>
                  </a:lnTo>
                  <a:lnTo>
                    <a:pt x="22" y="2"/>
                  </a:lnTo>
                  <a:lnTo>
                    <a:pt x="30" y="8"/>
                  </a:lnTo>
                  <a:lnTo>
                    <a:pt x="32" y="14"/>
                  </a:lnTo>
                  <a:lnTo>
                    <a:pt x="24" y="20"/>
                  </a:lnTo>
                  <a:lnTo>
                    <a:pt x="20" y="24"/>
                  </a:lnTo>
                  <a:lnTo>
                    <a:pt x="10" y="24"/>
                  </a:lnTo>
                  <a:lnTo>
                    <a:pt x="2" y="16"/>
                  </a:lnTo>
                  <a:lnTo>
                    <a:pt x="0" y="10"/>
                  </a:lnTo>
                  <a:close/>
                </a:path>
              </a:pathLst>
            </a:custGeom>
            <a:grpFill/>
            <a:ln w="6350">
              <a:solidFill>
                <a:srgbClr val="FFFFFF"/>
              </a:solidFill>
              <a:prstDash val="solid"/>
              <a:round/>
              <a:headEnd/>
              <a:tailEnd/>
            </a:ln>
          </p:spPr>
          <p:txBody>
            <a:bodyPr/>
            <a:lstStyle/>
            <a:p>
              <a:endParaRPr lang="en-US" dirty="0"/>
            </a:p>
          </p:txBody>
        </p:sp>
        <p:sp>
          <p:nvSpPr>
            <p:cNvPr id="94" name="Freeform 393"/>
            <p:cNvSpPr>
              <a:spLocks/>
            </p:cNvSpPr>
            <p:nvPr/>
          </p:nvSpPr>
          <p:spPr bwMode="auto">
            <a:xfrm>
              <a:off x="8147050" y="2212975"/>
              <a:ext cx="292100" cy="485775"/>
            </a:xfrm>
            <a:custGeom>
              <a:avLst/>
              <a:gdLst>
                <a:gd name="T0" fmla="*/ 202 w 654"/>
                <a:gd name="T1" fmla="*/ 1041 h 1093"/>
                <a:gd name="T2" fmla="*/ 170 w 654"/>
                <a:gd name="T3" fmla="*/ 1091 h 1093"/>
                <a:gd name="T4" fmla="*/ 122 w 654"/>
                <a:gd name="T5" fmla="*/ 1065 h 1093"/>
                <a:gd name="T6" fmla="*/ 52 w 654"/>
                <a:gd name="T7" fmla="*/ 1081 h 1093"/>
                <a:gd name="T8" fmla="*/ 10 w 654"/>
                <a:gd name="T9" fmla="*/ 1081 h 1093"/>
                <a:gd name="T10" fmla="*/ 22 w 654"/>
                <a:gd name="T11" fmla="*/ 1061 h 1093"/>
                <a:gd name="T12" fmla="*/ 84 w 654"/>
                <a:gd name="T13" fmla="*/ 1023 h 1093"/>
                <a:gd name="T14" fmla="*/ 148 w 654"/>
                <a:gd name="T15" fmla="*/ 971 h 1093"/>
                <a:gd name="T16" fmla="*/ 220 w 654"/>
                <a:gd name="T17" fmla="*/ 971 h 1093"/>
                <a:gd name="T18" fmla="*/ 294 w 654"/>
                <a:gd name="T19" fmla="*/ 923 h 1093"/>
                <a:gd name="T20" fmla="*/ 224 w 654"/>
                <a:gd name="T21" fmla="*/ 947 h 1093"/>
                <a:gd name="T22" fmla="*/ 170 w 654"/>
                <a:gd name="T23" fmla="*/ 917 h 1093"/>
                <a:gd name="T24" fmla="*/ 154 w 654"/>
                <a:gd name="T25" fmla="*/ 883 h 1093"/>
                <a:gd name="T26" fmla="*/ 88 w 654"/>
                <a:gd name="T27" fmla="*/ 881 h 1093"/>
                <a:gd name="T28" fmla="*/ 126 w 654"/>
                <a:gd name="T29" fmla="*/ 843 h 1093"/>
                <a:gd name="T30" fmla="*/ 196 w 654"/>
                <a:gd name="T31" fmla="*/ 769 h 1093"/>
                <a:gd name="T32" fmla="*/ 152 w 654"/>
                <a:gd name="T33" fmla="*/ 749 h 1093"/>
                <a:gd name="T34" fmla="*/ 176 w 654"/>
                <a:gd name="T35" fmla="*/ 686 h 1093"/>
                <a:gd name="T36" fmla="*/ 232 w 654"/>
                <a:gd name="T37" fmla="*/ 692 h 1093"/>
                <a:gd name="T38" fmla="*/ 286 w 654"/>
                <a:gd name="T39" fmla="*/ 694 h 1093"/>
                <a:gd name="T40" fmla="*/ 310 w 654"/>
                <a:gd name="T41" fmla="*/ 628 h 1093"/>
                <a:gd name="T42" fmla="*/ 308 w 654"/>
                <a:gd name="T43" fmla="*/ 606 h 1093"/>
                <a:gd name="T44" fmla="*/ 282 w 654"/>
                <a:gd name="T45" fmla="*/ 536 h 1093"/>
                <a:gd name="T46" fmla="*/ 298 w 654"/>
                <a:gd name="T47" fmla="*/ 486 h 1093"/>
                <a:gd name="T48" fmla="*/ 234 w 654"/>
                <a:gd name="T49" fmla="*/ 488 h 1093"/>
                <a:gd name="T50" fmla="*/ 192 w 654"/>
                <a:gd name="T51" fmla="*/ 482 h 1093"/>
                <a:gd name="T52" fmla="*/ 178 w 654"/>
                <a:gd name="T53" fmla="*/ 458 h 1093"/>
                <a:gd name="T54" fmla="*/ 226 w 654"/>
                <a:gd name="T55" fmla="*/ 390 h 1093"/>
                <a:gd name="T56" fmla="*/ 222 w 654"/>
                <a:gd name="T57" fmla="*/ 334 h 1093"/>
                <a:gd name="T58" fmla="*/ 188 w 654"/>
                <a:gd name="T59" fmla="*/ 350 h 1093"/>
                <a:gd name="T60" fmla="*/ 156 w 654"/>
                <a:gd name="T61" fmla="*/ 412 h 1093"/>
                <a:gd name="T62" fmla="*/ 164 w 654"/>
                <a:gd name="T63" fmla="*/ 346 h 1093"/>
                <a:gd name="T64" fmla="*/ 194 w 654"/>
                <a:gd name="T65" fmla="*/ 272 h 1093"/>
                <a:gd name="T66" fmla="*/ 186 w 654"/>
                <a:gd name="T67" fmla="*/ 260 h 1093"/>
                <a:gd name="T68" fmla="*/ 130 w 654"/>
                <a:gd name="T69" fmla="*/ 274 h 1093"/>
                <a:gd name="T70" fmla="*/ 152 w 654"/>
                <a:gd name="T71" fmla="*/ 230 h 1093"/>
                <a:gd name="T72" fmla="*/ 184 w 654"/>
                <a:gd name="T73" fmla="*/ 196 h 1093"/>
                <a:gd name="T74" fmla="*/ 210 w 654"/>
                <a:gd name="T75" fmla="*/ 166 h 1093"/>
                <a:gd name="T76" fmla="*/ 206 w 654"/>
                <a:gd name="T77" fmla="*/ 108 h 1093"/>
                <a:gd name="T78" fmla="*/ 240 w 654"/>
                <a:gd name="T79" fmla="*/ 70 h 1093"/>
                <a:gd name="T80" fmla="*/ 286 w 654"/>
                <a:gd name="T81" fmla="*/ 0 h 1093"/>
                <a:gd name="T82" fmla="*/ 358 w 654"/>
                <a:gd name="T83" fmla="*/ 22 h 1093"/>
                <a:gd name="T84" fmla="*/ 408 w 654"/>
                <a:gd name="T85" fmla="*/ 52 h 1093"/>
                <a:gd name="T86" fmla="*/ 332 w 654"/>
                <a:gd name="T87" fmla="*/ 112 h 1093"/>
                <a:gd name="T88" fmla="*/ 360 w 654"/>
                <a:gd name="T89" fmla="*/ 142 h 1093"/>
                <a:gd name="T90" fmla="*/ 476 w 654"/>
                <a:gd name="T91" fmla="*/ 170 h 1093"/>
                <a:gd name="T92" fmla="*/ 430 w 654"/>
                <a:gd name="T93" fmla="*/ 264 h 1093"/>
                <a:gd name="T94" fmla="*/ 350 w 654"/>
                <a:gd name="T95" fmla="*/ 310 h 1093"/>
                <a:gd name="T96" fmla="*/ 360 w 654"/>
                <a:gd name="T97" fmla="*/ 340 h 1093"/>
                <a:gd name="T98" fmla="*/ 336 w 654"/>
                <a:gd name="T99" fmla="*/ 360 h 1093"/>
                <a:gd name="T100" fmla="*/ 412 w 654"/>
                <a:gd name="T101" fmla="*/ 378 h 1093"/>
                <a:gd name="T102" fmla="*/ 458 w 654"/>
                <a:gd name="T103" fmla="*/ 458 h 1093"/>
                <a:gd name="T104" fmla="*/ 492 w 654"/>
                <a:gd name="T105" fmla="*/ 576 h 1093"/>
                <a:gd name="T106" fmla="*/ 532 w 654"/>
                <a:gd name="T107" fmla="*/ 674 h 1093"/>
                <a:gd name="T108" fmla="*/ 554 w 654"/>
                <a:gd name="T109" fmla="*/ 765 h 1093"/>
                <a:gd name="T110" fmla="*/ 570 w 654"/>
                <a:gd name="T111" fmla="*/ 793 h 1093"/>
                <a:gd name="T112" fmla="*/ 640 w 654"/>
                <a:gd name="T113" fmla="*/ 901 h 1093"/>
                <a:gd name="T114" fmla="*/ 594 w 654"/>
                <a:gd name="T115" fmla="*/ 951 h 1093"/>
                <a:gd name="T116" fmla="*/ 546 w 654"/>
                <a:gd name="T117" fmla="*/ 975 h 1093"/>
                <a:gd name="T118" fmla="*/ 604 w 654"/>
                <a:gd name="T119" fmla="*/ 1015 h 1093"/>
                <a:gd name="T120" fmla="*/ 512 w 654"/>
                <a:gd name="T121" fmla="*/ 1069 h 1093"/>
                <a:gd name="T122" fmla="*/ 412 w 654"/>
                <a:gd name="T123" fmla="*/ 1057 h 1093"/>
                <a:gd name="T124" fmla="*/ 318 w 654"/>
                <a:gd name="T125" fmla="*/ 1051 h 10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1093"/>
                <a:gd name="T191" fmla="*/ 654 w 654"/>
                <a:gd name="T192" fmla="*/ 1093 h 10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1093">
                  <a:moveTo>
                    <a:pt x="276" y="1057"/>
                  </a:moveTo>
                  <a:lnTo>
                    <a:pt x="264" y="1045"/>
                  </a:lnTo>
                  <a:lnTo>
                    <a:pt x="252" y="1037"/>
                  </a:lnTo>
                  <a:lnTo>
                    <a:pt x="234" y="1037"/>
                  </a:lnTo>
                  <a:lnTo>
                    <a:pt x="222" y="1037"/>
                  </a:lnTo>
                  <a:lnTo>
                    <a:pt x="214" y="1045"/>
                  </a:lnTo>
                  <a:lnTo>
                    <a:pt x="202" y="1041"/>
                  </a:lnTo>
                  <a:lnTo>
                    <a:pt x="196" y="1049"/>
                  </a:lnTo>
                  <a:lnTo>
                    <a:pt x="190" y="1061"/>
                  </a:lnTo>
                  <a:lnTo>
                    <a:pt x="188" y="1075"/>
                  </a:lnTo>
                  <a:lnTo>
                    <a:pt x="180" y="1069"/>
                  </a:lnTo>
                  <a:lnTo>
                    <a:pt x="180" y="1077"/>
                  </a:lnTo>
                  <a:lnTo>
                    <a:pt x="174" y="1085"/>
                  </a:lnTo>
                  <a:lnTo>
                    <a:pt x="170" y="1091"/>
                  </a:lnTo>
                  <a:lnTo>
                    <a:pt x="158" y="1083"/>
                  </a:lnTo>
                  <a:lnTo>
                    <a:pt x="148" y="1075"/>
                  </a:lnTo>
                  <a:lnTo>
                    <a:pt x="142" y="1067"/>
                  </a:lnTo>
                  <a:lnTo>
                    <a:pt x="138" y="1059"/>
                  </a:lnTo>
                  <a:lnTo>
                    <a:pt x="132" y="1053"/>
                  </a:lnTo>
                  <a:lnTo>
                    <a:pt x="132" y="1065"/>
                  </a:lnTo>
                  <a:lnTo>
                    <a:pt x="122" y="1065"/>
                  </a:lnTo>
                  <a:lnTo>
                    <a:pt x="108" y="1063"/>
                  </a:lnTo>
                  <a:lnTo>
                    <a:pt x="96" y="1061"/>
                  </a:lnTo>
                  <a:lnTo>
                    <a:pt x="88" y="1061"/>
                  </a:lnTo>
                  <a:lnTo>
                    <a:pt x="80" y="1071"/>
                  </a:lnTo>
                  <a:lnTo>
                    <a:pt x="68" y="1073"/>
                  </a:lnTo>
                  <a:lnTo>
                    <a:pt x="60" y="1073"/>
                  </a:lnTo>
                  <a:lnTo>
                    <a:pt x="52" y="1081"/>
                  </a:lnTo>
                  <a:lnTo>
                    <a:pt x="50" y="1089"/>
                  </a:lnTo>
                  <a:lnTo>
                    <a:pt x="42" y="1093"/>
                  </a:lnTo>
                  <a:lnTo>
                    <a:pt x="34" y="1081"/>
                  </a:lnTo>
                  <a:lnTo>
                    <a:pt x="30" y="1077"/>
                  </a:lnTo>
                  <a:lnTo>
                    <a:pt x="22" y="1073"/>
                  </a:lnTo>
                  <a:lnTo>
                    <a:pt x="16" y="1077"/>
                  </a:lnTo>
                  <a:lnTo>
                    <a:pt x="10" y="1081"/>
                  </a:lnTo>
                  <a:lnTo>
                    <a:pt x="0" y="1079"/>
                  </a:lnTo>
                  <a:lnTo>
                    <a:pt x="0" y="1069"/>
                  </a:lnTo>
                  <a:lnTo>
                    <a:pt x="2" y="1065"/>
                  </a:lnTo>
                  <a:lnTo>
                    <a:pt x="6" y="1063"/>
                  </a:lnTo>
                  <a:lnTo>
                    <a:pt x="10" y="1061"/>
                  </a:lnTo>
                  <a:lnTo>
                    <a:pt x="16" y="1061"/>
                  </a:lnTo>
                  <a:lnTo>
                    <a:pt x="22" y="1061"/>
                  </a:lnTo>
                  <a:lnTo>
                    <a:pt x="30" y="1061"/>
                  </a:lnTo>
                  <a:lnTo>
                    <a:pt x="36" y="1061"/>
                  </a:lnTo>
                  <a:lnTo>
                    <a:pt x="48" y="1055"/>
                  </a:lnTo>
                  <a:lnTo>
                    <a:pt x="60" y="1045"/>
                  </a:lnTo>
                  <a:lnTo>
                    <a:pt x="70" y="1035"/>
                  </a:lnTo>
                  <a:lnTo>
                    <a:pt x="74" y="1027"/>
                  </a:lnTo>
                  <a:lnTo>
                    <a:pt x="84" y="1023"/>
                  </a:lnTo>
                  <a:lnTo>
                    <a:pt x="98" y="1017"/>
                  </a:lnTo>
                  <a:lnTo>
                    <a:pt x="116" y="1003"/>
                  </a:lnTo>
                  <a:lnTo>
                    <a:pt x="116" y="989"/>
                  </a:lnTo>
                  <a:lnTo>
                    <a:pt x="122" y="979"/>
                  </a:lnTo>
                  <a:lnTo>
                    <a:pt x="132" y="979"/>
                  </a:lnTo>
                  <a:lnTo>
                    <a:pt x="142" y="981"/>
                  </a:lnTo>
                  <a:lnTo>
                    <a:pt x="148" y="971"/>
                  </a:lnTo>
                  <a:lnTo>
                    <a:pt x="152" y="959"/>
                  </a:lnTo>
                  <a:lnTo>
                    <a:pt x="166" y="957"/>
                  </a:lnTo>
                  <a:lnTo>
                    <a:pt x="176" y="957"/>
                  </a:lnTo>
                  <a:lnTo>
                    <a:pt x="184" y="957"/>
                  </a:lnTo>
                  <a:lnTo>
                    <a:pt x="196" y="959"/>
                  </a:lnTo>
                  <a:lnTo>
                    <a:pt x="210" y="969"/>
                  </a:lnTo>
                  <a:lnTo>
                    <a:pt x="220" y="971"/>
                  </a:lnTo>
                  <a:lnTo>
                    <a:pt x="236" y="971"/>
                  </a:lnTo>
                  <a:lnTo>
                    <a:pt x="250" y="969"/>
                  </a:lnTo>
                  <a:lnTo>
                    <a:pt x="256" y="957"/>
                  </a:lnTo>
                  <a:lnTo>
                    <a:pt x="264" y="949"/>
                  </a:lnTo>
                  <a:lnTo>
                    <a:pt x="274" y="943"/>
                  </a:lnTo>
                  <a:lnTo>
                    <a:pt x="286" y="937"/>
                  </a:lnTo>
                  <a:lnTo>
                    <a:pt x="294" y="923"/>
                  </a:lnTo>
                  <a:lnTo>
                    <a:pt x="288" y="925"/>
                  </a:lnTo>
                  <a:lnTo>
                    <a:pt x="280" y="931"/>
                  </a:lnTo>
                  <a:lnTo>
                    <a:pt x="264" y="929"/>
                  </a:lnTo>
                  <a:lnTo>
                    <a:pt x="262" y="927"/>
                  </a:lnTo>
                  <a:lnTo>
                    <a:pt x="248" y="935"/>
                  </a:lnTo>
                  <a:lnTo>
                    <a:pt x="242" y="945"/>
                  </a:lnTo>
                  <a:lnTo>
                    <a:pt x="224" y="947"/>
                  </a:lnTo>
                  <a:lnTo>
                    <a:pt x="214" y="941"/>
                  </a:lnTo>
                  <a:lnTo>
                    <a:pt x="202" y="931"/>
                  </a:lnTo>
                  <a:lnTo>
                    <a:pt x="196" y="919"/>
                  </a:lnTo>
                  <a:lnTo>
                    <a:pt x="190" y="911"/>
                  </a:lnTo>
                  <a:lnTo>
                    <a:pt x="184" y="909"/>
                  </a:lnTo>
                  <a:lnTo>
                    <a:pt x="176" y="911"/>
                  </a:lnTo>
                  <a:lnTo>
                    <a:pt x="170" y="917"/>
                  </a:lnTo>
                  <a:lnTo>
                    <a:pt x="154" y="915"/>
                  </a:lnTo>
                  <a:lnTo>
                    <a:pt x="156" y="907"/>
                  </a:lnTo>
                  <a:lnTo>
                    <a:pt x="170" y="903"/>
                  </a:lnTo>
                  <a:lnTo>
                    <a:pt x="174" y="895"/>
                  </a:lnTo>
                  <a:lnTo>
                    <a:pt x="160" y="895"/>
                  </a:lnTo>
                  <a:lnTo>
                    <a:pt x="154" y="891"/>
                  </a:lnTo>
                  <a:lnTo>
                    <a:pt x="154" y="883"/>
                  </a:lnTo>
                  <a:lnTo>
                    <a:pt x="146" y="883"/>
                  </a:lnTo>
                  <a:lnTo>
                    <a:pt x="138" y="885"/>
                  </a:lnTo>
                  <a:lnTo>
                    <a:pt x="122" y="887"/>
                  </a:lnTo>
                  <a:lnTo>
                    <a:pt x="116" y="893"/>
                  </a:lnTo>
                  <a:lnTo>
                    <a:pt x="96" y="891"/>
                  </a:lnTo>
                  <a:lnTo>
                    <a:pt x="94" y="883"/>
                  </a:lnTo>
                  <a:lnTo>
                    <a:pt x="88" y="881"/>
                  </a:lnTo>
                  <a:lnTo>
                    <a:pt x="86" y="875"/>
                  </a:lnTo>
                  <a:lnTo>
                    <a:pt x="94" y="869"/>
                  </a:lnTo>
                  <a:lnTo>
                    <a:pt x="96" y="861"/>
                  </a:lnTo>
                  <a:lnTo>
                    <a:pt x="88" y="853"/>
                  </a:lnTo>
                  <a:lnTo>
                    <a:pt x="92" y="845"/>
                  </a:lnTo>
                  <a:lnTo>
                    <a:pt x="106" y="839"/>
                  </a:lnTo>
                  <a:lnTo>
                    <a:pt x="126" y="843"/>
                  </a:lnTo>
                  <a:lnTo>
                    <a:pt x="134" y="833"/>
                  </a:lnTo>
                  <a:lnTo>
                    <a:pt x="154" y="831"/>
                  </a:lnTo>
                  <a:lnTo>
                    <a:pt x="170" y="827"/>
                  </a:lnTo>
                  <a:lnTo>
                    <a:pt x="186" y="815"/>
                  </a:lnTo>
                  <a:lnTo>
                    <a:pt x="194" y="795"/>
                  </a:lnTo>
                  <a:lnTo>
                    <a:pt x="198" y="781"/>
                  </a:lnTo>
                  <a:lnTo>
                    <a:pt x="196" y="769"/>
                  </a:lnTo>
                  <a:lnTo>
                    <a:pt x="198" y="755"/>
                  </a:lnTo>
                  <a:lnTo>
                    <a:pt x="200" y="745"/>
                  </a:lnTo>
                  <a:lnTo>
                    <a:pt x="194" y="739"/>
                  </a:lnTo>
                  <a:lnTo>
                    <a:pt x="184" y="739"/>
                  </a:lnTo>
                  <a:lnTo>
                    <a:pt x="176" y="747"/>
                  </a:lnTo>
                  <a:lnTo>
                    <a:pt x="164" y="751"/>
                  </a:lnTo>
                  <a:lnTo>
                    <a:pt x="152" y="749"/>
                  </a:lnTo>
                  <a:lnTo>
                    <a:pt x="154" y="741"/>
                  </a:lnTo>
                  <a:lnTo>
                    <a:pt x="166" y="735"/>
                  </a:lnTo>
                  <a:lnTo>
                    <a:pt x="180" y="724"/>
                  </a:lnTo>
                  <a:lnTo>
                    <a:pt x="190" y="714"/>
                  </a:lnTo>
                  <a:lnTo>
                    <a:pt x="188" y="704"/>
                  </a:lnTo>
                  <a:lnTo>
                    <a:pt x="180" y="696"/>
                  </a:lnTo>
                  <a:lnTo>
                    <a:pt x="176" y="686"/>
                  </a:lnTo>
                  <a:lnTo>
                    <a:pt x="180" y="674"/>
                  </a:lnTo>
                  <a:lnTo>
                    <a:pt x="194" y="670"/>
                  </a:lnTo>
                  <a:lnTo>
                    <a:pt x="200" y="676"/>
                  </a:lnTo>
                  <a:lnTo>
                    <a:pt x="212" y="692"/>
                  </a:lnTo>
                  <a:lnTo>
                    <a:pt x="216" y="698"/>
                  </a:lnTo>
                  <a:lnTo>
                    <a:pt x="226" y="700"/>
                  </a:lnTo>
                  <a:lnTo>
                    <a:pt x="232" y="692"/>
                  </a:lnTo>
                  <a:lnTo>
                    <a:pt x="240" y="698"/>
                  </a:lnTo>
                  <a:lnTo>
                    <a:pt x="256" y="698"/>
                  </a:lnTo>
                  <a:lnTo>
                    <a:pt x="264" y="696"/>
                  </a:lnTo>
                  <a:lnTo>
                    <a:pt x="274" y="698"/>
                  </a:lnTo>
                  <a:lnTo>
                    <a:pt x="280" y="710"/>
                  </a:lnTo>
                  <a:lnTo>
                    <a:pt x="288" y="708"/>
                  </a:lnTo>
                  <a:lnTo>
                    <a:pt x="286" y="694"/>
                  </a:lnTo>
                  <a:lnTo>
                    <a:pt x="296" y="688"/>
                  </a:lnTo>
                  <a:lnTo>
                    <a:pt x="298" y="678"/>
                  </a:lnTo>
                  <a:lnTo>
                    <a:pt x="296" y="670"/>
                  </a:lnTo>
                  <a:lnTo>
                    <a:pt x="308" y="654"/>
                  </a:lnTo>
                  <a:lnTo>
                    <a:pt x="302" y="646"/>
                  </a:lnTo>
                  <a:lnTo>
                    <a:pt x="304" y="632"/>
                  </a:lnTo>
                  <a:lnTo>
                    <a:pt x="310" y="628"/>
                  </a:lnTo>
                  <a:lnTo>
                    <a:pt x="322" y="626"/>
                  </a:lnTo>
                  <a:lnTo>
                    <a:pt x="322" y="612"/>
                  </a:lnTo>
                  <a:lnTo>
                    <a:pt x="328" y="602"/>
                  </a:lnTo>
                  <a:lnTo>
                    <a:pt x="328" y="596"/>
                  </a:lnTo>
                  <a:lnTo>
                    <a:pt x="318" y="594"/>
                  </a:lnTo>
                  <a:lnTo>
                    <a:pt x="310" y="596"/>
                  </a:lnTo>
                  <a:lnTo>
                    <a:pt x="308" y="606"/>
                  </a:lnTo>
                  <a:lnTo>
                    <a:pt x="300" y="600"/>
                  </a:lnTo>
                  <a:lnTo>
                    <a:pt x="302" y="590"/>
                  </a:lnTo>
                  <a:lnTo>
                    <a:pt x="294" y="586"/>
                  </a:lnTo>
                  <a:lnTo>
                    <a:pt x="290" y="574"/>
                  </a:lnTo>
                  <a:lnTo>
                    <a:pt x="292" y="564"/>
                  </a:lnTo>
                  <a:lnTo>
                    <a:pt x="282" y="552"/>
                  </a:lnTo>
                  <a:lnTo>
                    <a:pt x="282" y="536"/>
                  </a:lnTo>
                  <a:lnTo>
                    <a:pt x="288" y="522"/>
                  </a:lnTo>
                  <a:lnTo>
                    <a:pt x="298" y="508"/>
                  </a:lnTo>
                  <a:lnTo>
                    <a:pt x="308" y="502"/>
                  </a:lnTo>
                  <a:lnTo>
                    <a:pt x="316" y="496"/>
                  </a:lnTo>
                  <a:lnTo>
                    <a:pt x="328" y="492"/>
                  </a:lnTo>
                  <a:lnTo>
                    <a:pt x="314" y="490"/>
                  </a:lnTo>
                  <a:lnTo>
                    <a:pt x="298" y="486"/>
                  </a:lnTo>
                  <a:lnTo>
                    <a:pt x="294" y="492"/>
                  </a:lnTo>
                  <a:lnTo>
                    <a:pt x="288" y="496"/>
                  </a:lnTo>
                  <a:lnTo>
                    <a:pt x="274" y="496"/>
                  </a:lnTo>
                  <a:lnTo>
                    <a:pt x="268" y="500"/>
                  </a:lnTo>
                  <a:lnTo>
                    <a:pt x="252" y="504"/>
                  </a:lnTo>
                  <a:lnTo>
                    <a:pt x="240" y="496"/>
                  </a:lnTo>
                  <a:lnTo>
                    <a:pt x="234" y="488"/>
                  </a:lnTo>
                  <a:lnTo>
                    <a:pt x="228" y="492"/>
                  </a:lnTo>
                  <a:lnTo>
                    <a:pt x="230" y="500"/>
                  </a:lnTo>
                  <a:lnTo>
                    <a:pt x="230" y="510"/>
                  </a:lnTo>
                  <a:lnTo>
                    <a:pt x="218" y="508"/>
                  </a:lnTo>
                  <a:lnTo>
                    <a:pt x="208" y="492"/>
                  </a:lnTo>
                  <a:lnTo>
                    <a:pt x="202" y="484"/>
                  </a:lnTo>
                  <a:lnTo>
                    <a:pt x="192" y="482"/>
                  </a:lnTo>
                  <a:lnTo>
                    <a:pt x="190" y="488"/>
                  </a:lnTo>
                  <a:lnTo>
                    <a:pt x="190" y="500"/>
                  </a:lnTo>
                  <a:lnTo>
                    <a:pt x="186" y="504"/>
                  </a:lnTo>
                  <a:lnTo>
                    <a:pt x="184" y="492"/>
                  </a:lnTo>
                  <a:lnTo>
                    <a:pt x="178" y="480"/>
                  </a:lnTo>
                  <a:lnTo>
                    <a:pt x="176" y="468"/>
                  </a:lnTo>
                  <a:lnTo>
                    <a:pt x="178" y="458"/>
                  </a:lnTo>
                  <a:lnTo>
                    <a:pt x="188" y="458"/>
                  </a:lnTo>
                  <a:lnTo>
                    <a:pt x="194" y="444"/>
                  </a:lnTo>
                  <a:lnTo>
                    <a:pt x="208" y="434"/>
                  </a:lnTo>
                  <a:lnTo>
                    <a:pt x="210" y="420"/>
                  </a:lnTo>
                  <a:lnTo>
                    <a:pt x="222" y="410"/>
                  </a:lnTo>
                  <a:lnTo>
                    <a:pt x="232" y="402"/>
                  </a:lnTo>
                  <a:lnTo>
                    <a:pt x="226" y="390"/>
                  </a:lnTo>
                  <a:lnTo>
                    <a:pt x="216" y="380"/>
                  </a:lnTo>
                  <a:lnTo>
                    <a:pt x="220" y="366"/>
                  </a:lnTo>
                  <a:lnTo>
                    <a:pt x="220" y="360"/>
                  </a:lnTo>
                  <a:lnTo>
                    <a:pt x="220" y="346"/>
                  </a:lnTo>
                  <a:lnTo>
                    <a:pt x="230" y="344"/>
                  </a:lnTo>
                  <a:lnTo>
                    <a:pt x="230" y="336"/>
                  </a:lnTo>
                  <a:lnTo>
                    <a:pt x="222" y="334"/>
                  </a:lnTo>
                  <a:lnTo>
                    <a:pt x="214" y="348"/>
                  </a:lnTo>
                  <a:lnTo>
                    <a:pt x="210" y="348"/>
                  </a:lnTo>
                  <a:lnTo>
                    <a:pt x="206" y="354"/>
                  </a:lnTo>
                  <a:lnTo>
                    <a:pt x="204" y="366"/>
                  </a:lnTo>
                  <a:lnTo>
                    <a:pt x="200" y="354"/>
                  </a:lnTo>
                  <a:lnTo>
                    <a:pt x="196" y="348"/>
                  </a:lnTo>
                  <a:lnTo>
                    <a:pt x="188" y="350"/>
                  </a:lnTo>
                  <a:lnTo>
                    <a:pt x="186" y="360"/>
                  </a:lnTo>
                  <a:lnTo>
                    <a:pt x="174" y="364"/>
                  </a:lnTo>
                  <a:lnTo>
                    <a:pt x="170" y="376"/>
                  </a:lnTo>
                  <a:lnTo>
                    <a:pt x="170" y="384"/>
                  </a:lnTo>
                  <a:lnTo>
                    <a:pt x="164" y="394"/>
                  </a:lnTo>
                  <a:lnTo>
                    <a:pt x="160" y="404"/>
                  </a:lnTo>
                  <a:lnTo>
                    <a:pt x="156" y="412"/>
                  </a:lnTo>
                  <a:lnTo>
                    <a:pt x="144" y="410"/>
                  </a:lnTo>
                  <a:lnTo>
                    <a:pt x="142" y="398"/>
                  </a:lnTo>
                  <a:lnTo>
                    <a:pt x="152" y="386"/>
                  </a:lnTo>
                  <a:lnTo>
                    <a:pt x="156" y="376"/>
                  </a:lnTo>
                  <a:lnTo>
                    <a:pt x="162" y="366"/>
                  </a:lnTo>
                  <a:lnTo>
                    <a:pt x="172" y="358"/>
                  </a:lnTo>
                  <a:lnTo>
                    <a:pt x="164" y="346"/>
                  </a:lnTo>
                  <a:lnTo>
                    <a:pt x="172" y="334"/>
                  </a:lnTo>
                  <a:lnTo>
                    <a:pt x="170" y="320"/>
                  </a:lnTo>
                  <a:lnTo>
                    <a:pt x="178" y="310"/>
                  </a:lnTo>
                  <a:lnTo>
                    <a:pt x="182" y="300"/>
                  </a:lnTo>
                  <a:lnTo>
                    <a:pt x="180" y="294"/>
                  </a:lnTo>
                  <a:lnTo>
                    <a:pt x="194" y="284"/>
                  </a:lnTo>
                  <a:lnTo>
                    <a:pt x="194" y="272"/>
                  </a:lnTo>
                  <a:lnTo>
                    <a:pt x="202" y="272"/>
                  </a:lnTo>
                  <a:lnTo>
                    <a:pt x="202" y="262"/>
                  </a:lnTo>
                  <a:lnTo>
                    <a:pt x="208" y="252"/>
                  </a:lnTo>
                  <a:lnTo>
                    <a:pt x="212" y="246"/>
                  </a:lnTo>
                  <a:lnTo>
                    <a:pt x="204" y="244"/>
                  </a:lnTo>
                  <a:lnTo>
                    <a:pt x="192" y="252"/>
                  </a:lnTo>
                  <a:lnTo>
                    <a:pt x="186" y="260"/>
                  </a:lnTo>
                  <a:lnTo>
                    <a:pt x="176" y="260"/>
                  </a:lnTo>
                  <a:lnTo>
                    <a:pt x="178" y="270"/>
                  </a:lnTo>
                  <a:lnTo>
                    <a:pt x="170" y="276"/>
                  </a:lnTo>
                  <a:lnTo>
                    <a:pt x="164" y="282"/>
                  </a:lnTo>
                  <a:lnTo>
                    <a:pt x="150" y="280"/>
                  </a:lnTo>
                  <a:lnTo>
                    <a:pt x="134" y="282"/>
                  </a:lnTo>
                  <a:lnTo>
                    <a:pt x="130" y="274"/>
                  </a:lnTo>
                  <a:lnTo>
                    <a:pt x="136" y="270"/>
                  </a:lnTo>
                  <a:lnTo>
                    <a:pt x="148" y="262"/>
                  </a:lnTo>
                  <a:lnTo>
                    <a:pt x="152" y="256"/>
                  </a:lnTo>
                  <a:lnTo>
                    <a:pt x="144" y="250"/>
                  </a:lnTo>
                  <a:lnTo>
                    <a:pt x="140" y="240"/>
                  </a:lnTo>
                  <a:lnTo>
                    <a:pt x="148" y="234"/>
                  </a:lnTo>
                  <a:lnTo>
                    <a:pt x="152" y="230"/>
                  </a:lnTo>
                  <a:lnTo>
                    <a:pt x="148" y="222"/>
                  </a:lnTo>
                  <a:lnTo>
                    <a:pt x="158" y="220"/>
                  </a:lnTo>
                  <a:lnTo>
                    <a:pt x="170" y="222"/>
                  </a:lnTo>
                  <a:lnTo>
                    <a:pt x="178" y="226"/>
                  </a:lnTo>
                  <a:lnTo>
                    <a:pt x="178" y="214"/>
                  </a:lnTo>
                  <a:lnTo>
                    <a:pt x="178" y="202"/>
                  </a:lnTo>
                  <a:lnTo>
                    <a:pt x="184" y="196"/>
                  </a:lnTo>
                  <a:lnTo>
                    <a:pt x="194" y="200"/>
                  </a:lnTo>
                  <a:lnTo>
                    <a:pt x="188" y="186"/>
                  </a:lnTo>
                  <a:lnTo>
                    <a:pt x="196" y="182"/>
                  </a:lnTo>
                  <a:lnTo>
                    <a:pt x="206" y="186"/>
                  </a:lnTo>
                  <a:lnTo>
                    <a:pt x="198" y="172"/>
                  </a:lnTo>
                  <a:lnTo>
                    <a:pt x="200" y="166"/>
                  </a:lnTo>
                  <a:lnTo>
                    <a:pt x="210" y="166"/>
                  </a:lnTo>
                  <a:lnTo>
                    <a:pt x="200" y="158"/>
                  </a:lnTo>
                  <a:lnTo>
                    <a:pt x="198" y="150"/>
                  </a:lnTo>
                  <a:lnTo>
                    <a:pt x="194" y="138"/>
                  </a:lnTo>
                  <a:lnTo>
                    <a:pt x="196" y="128"/>
                  </a:lnTo>
                  <a:lnTo>
                    <a:pt x="210" y="126"/>
                  </a:lnTo>
                  <a:lnTo>
                    <a:pt x="204" y="118"/>
                  </a:lnTo>
                  <a:lnTo>
                    <a:pt x="206" y="108"/>
                  </a:lnTo>
                  <a:lnTo>
                    <a:pt x="210" y="100"/>
                  </a:lnTo>
                  <a:lnTo>
                    <a:pt x="216" y="86"/>
                  </a:lnTo>
                  <a:lnTo>
                    <a:pt x="230" y="86"/>
                  </a:lnTo>
                  <a:lnTo>
                    <a:pt x="244" y="92"/>
                  </a:lnTo>
                  <a:lnTo>
                    <a:pt x="252" y="88"/>
                  </a:lnTo>
                  <a:lnTo>
                    <a:pt x="246" y="78"/>
                  </a:lnTo>
                  <a:lnTo>
                    <a:pt x="240" y="70"/>
                  </a:lnTo>
                  <a:lnTo>
                    <a:pt x="250" y="68"/>
                  </a:lnTo>
                  <a:lnTo>
                    <a:pt x="250" y="48"/>
                  </a:lnTo>
                  <a:lnTo>
                    <a:pt x="264" y="46"/>
                  </a:lnTo>
                  <a:lnTo>
                    <a:pt x="266" y="34"/>
                  </a:lnTo>
                  <a:lnTo>
                    <a:pt x="278" y="28"/>
                  </a:lnTo>
                  <a:lnTo>
                    <a:pt x="276" y="14"/>
                  </a:lnTo>
                  <a:lnTo>
                    <a:pt x="286" y="0"/>
                  </a:lnTo>
                  <a:lnTo>
                    <a:pt x="296" y="6"/>
                  </a:lnTo>
                  <a:lnTo>
                    <a:pt x="308" y="14"/>
                  </a:lnTo>
                  <a:lnTo>
                    <a:pt x="304" y="22"/>
                  </a:lnTo>
                  <a:lnTo>
                    <a:pt x="314" y="18"/>
                  </a:lnTo>
                  <a:lnTo>
                    <a:pt x="322" y="24"/>
                  </a:lnTo>
                  <a:lnTo>
                    <a:pt x="336" y="24"/>
                  </a:lnTo>
                  <a:lnTo>
                    <a:pt x="358" y="22"/>
                  </a:lnTo>
                  <a:lnTo>
                    <a:pt x="378" y="20"/>
                  </a:lnTo>
                  <a:lnTo>
                    <a:pt x="384" y="24"/>
                  </a:lnTo>
                  <a:lnTo>
                    <a:pt x="396" y="22"/>
                  </a:lnTo>
                  <a:lnTo>
                    <a:pt x="410" y="24"/>
                  </a:lnTo>
                  <a:lnTo>
                    <a:pt x="416" y="30"/>
                  </a:lnTo>
                  <a:lnTo>
                    <a:pt x="410" y="38"/>
                  </a:lnTo>
                  <a:lnTo>
                    <a:pt x="408" y="52"/>
                  </a:lnTo>
                  <a:lnTo>
                    <a:pt x="398" y="70"/>
                  </a:lnTo>
                  <a:lnTo>
                    <a:pt x="384" y="70"/>
                  </a:lnTo>
                  <a:lnTo>
                    <a:pt x="370" y="82"/>
                  </a:lnTo>
                  <a:lnTo>
                    <a:pt x="354" y="90"/>
                  </a:lnTo>
                  <a:lnTo>
                    <a:pt x="346" y="100"/>
                  </a:lnTo>
                  <a:lnTo>
                    <a:pt x="330" y="102"/>
                  </a:lnTo>
                  <a:lnTo>
                    <a:pt x="332" y="112"/>
                  </a:lnTo>
                  <a:lnTo>
                    <a:pt x="316" y="110"/>
                  </a:lnTo>
                  <a:lnTo>
                    <a:pt x="324" y="118"/>
                  </a:lnTo>
                  <a:lnTo>
                    <a:pt x="342" y="120"/>
                  </a:lnTo>
                  <a:lnTo>
                    <a:pt x="332" y="132"/>
                  </a:lnTo>
                  <a:lnTo>
                    <a:pt x="318" y="144"/>
                  </a:lnTo>
                  <a:lnTo>
                    <a:pt x="342" y="146"/>
                  </a:lnTo>
                  <a:lnTo>
                    <a:pt x="360" y="142"/>
                  </a:lnTo>
                  <a:lnTo>
                    <a:pt x="378" y="138"/>
                  </a:lnTo>
                  <a:lnTo>
                    <a:pt x="390" y="148"/>
                  </a:lnTo>
                  <a:lnTo>
                    <a:pt x="408" y="148"/>
                  </a:lnTo>
                  <a:lnTo>
                    <a:pt x="428" y="154"/>
                  </a:lnTo>
                  <a:lnTo>
                    <a:pt x="448" y="158"/>
                  </a:lnTo>
                  <a:lnTo>
                    <a:pt x="468" y="160"/>
                  </a:lnTo>
                  <a:lnTo>
                    <a:pt x="476" y="170"/>
                  </a:lnTo>
                  <a:lnTo>
                    <a:pt x="478" y="182"/>
                  </a:lnTo>
                  <a:lnTo>
                    <a:pt x="476" y="194"/>
                  </a:lnTo>
                  <a:lnTo>
                    <a:pt x="466" y="202"/>
                  </a:lnTo>
                  <a:lnTo>
                    <a:pt x="454" y="220"/>
                  </a:lnTo>
                  <a:lnTo>
                    <a:pt x="450" y="232"/>
                  </a:lnTo>
                  <a:lnTo>
                    <a:pt x="440" y="254"/>
                  </a:lnTo>
                  <a:lnTo>
                    <a:pt x="430" y="264"/>
                  </a:lnTo>
                  <a:lnTo>
                    <a:pt x="418" y="274"/>
                  </a:lnTo>
                  <a:lnTo>
                    <a:pt x="408" y="288"/>
                  </a:lnTo>
                  <a:lnTo>
                    <a:pt x="398" y="300"/>
                  </a:lnTo>
                  <a:lnTo>
                    <a:pt x="392" y="302"/>
                  </a:lnTo>
                  <a:lnTo>
                    <a:pt x="384" y="304"/>
                  </a:lnTo>
                  <a:lnTo>
                    <a:pt x="362" y="308"/>
                  </a:lnTo>
                  <a:lnTo>
                    <a:pt x="350" y="310"/>
                  </a:lnTo>
                  <a:lnTo>
                    <a:pt x="364" y="318"/>
                  </a:lnTo>
                  <a:lnTo>
                    <a:pt x="380" y="318"/>
                  </a:lnTo>
                  <a:lnTo>
                    <a:pt x="398" y="318"/>
                  </a:lnTo>
                  <a:lnTo>
                    <a:pt x="408" y="324"/>
                  </a:lnTo>
                  <a:lnTo>
                    <a:pt x="400" y="332"/>
                  </a:lnTo>
                  <a:lnTo>
                    <a:pt x="376" y="342"/>
                  </a:lnTo>
                  <a:lnTo>
                    <a:pt x="360" y="340"/>
                  </a:lnTo>
                  <a:lnTo>
                    <a:pt x="352" y="346"/>
                  </a:lnTo>
                  <a:lnTo>
                    <a:pt x="344" y="350"/>
                  </a:lnTo>
                  <a:lnTo>
                    <a:pt x="332" y="352"/>
                  </a:lnTo>
                  <a:lnTo>
                    <a:pt x="318" y="350"/>
                  </a:lnTo>
                  <a:lnTo>
                    <a:pt x="318" y="352"/>
                  </a:lnTo>
                  <a:lnTo>
                    <a:pt x="324" y="354"/>
                  </a:lnTo>
                  <a:lnTo>
                    <a:pt x="336" y="360"/>
                  </a:lnTo>
                  <a:lnTo>
                    <a:pt x="346" y="364"/>
                  </a:lnTo>
                  <a:lnTo>
                    <a:pt x="354" y="366"/>
                  </a:lnTo>
                  <a:lnTo>
                    <a:pt x="364" y="366"/>
                  </a:lnTo>
                  <a:lnTo>
                    <a:pt x="374" y="358"/>
                  </a:lnTo>
                  <a:lnTo>
                    <a:pt x="386" y="362"/>
                  </a:lnTo>
                  <a:lnTo>
                    <a:pt x="398" y="370"/>
                  </a:lnTo>
                  <a:lnTo>
                    <a:pt x="412" y="378"/>
                  </a:lnTo>
                  <a:lnTo>
                    <a:pt x="420" y="378"/>
                  </a:lnTo>
                  <a:lnTo>
                    <a:pt x="422" y="384"/>
                  </a:lnTo>
                  <a:lnTo>
                    <a:pt x="428" y="400"/>
                  </a:lnTo>
                  <a:lnTo>
                    <a:pt x="432" y="420"/>
                  </a:lnTo>
                  <a:lnTo>
                    <a:pt x="454" y="430"/>
                  </a:lnTo>
                  <a:lnTo>
                    <a:pt x="456" y="438"/>
                  </a:lnTo>
                  <a:lnTo>
                    <a:pt x="458" y="458"/>
                  </a:lnTo>
                  <a:lnTo>
                    <a:pt x="448" y="464"/>
                  </a:lnTo>
                  <a:lnTo>
                    <a:pt x="450" y="482"/>
                  </a:lnTo>
                  <a:lnTo>
                    <a:pt x="456" y="518"/>
                  </a:lnTo>
                  <a:lnTo>
                    <a:pt x="460" y="546"/>
                  </a:lnTo>
                  <a:lnTo>
                    <a:pt x="464" y="560"/>
                  </a:lnTo>
                  <a:lnTo>
                    <a:pt x="480" y="566"/>
                  </a:lnTo>
                  <a:lnTo>
                    <a:pt x="492" y="576"/>
                  </a:lnTo>
                  <a:lnTo>
                    <a:pt x="514" y="594"/>
                  </a:lnTo>
                  <a:lnTo>
                    <a:pt x="518" y="612"/>
                  </a:lnTo>
                  <a:lnTo>
                    <a:pt x="528" y="630"/>
                  </a:lnTo>
                  <a:lnTo>
                    <a:pt x="534" y="640"/>
                  </a:lnTo>
                  <a:lnTo>
                    <a:pt x="530" y="648"/>
                  </a:lnTo>
                  <a:lnTo>
                    <a:pt x="528" y="660"/>
                  </a:lnTo>
                  <a:lnTo>
                    <a:pt x="532" y="674"/>
                  </a:lnTo>
                  <a:lnTo>
                    <a:pt x="540" y="692"/>
                  </a:lnTo>
                  <a:lnTo>
                    <a:pt x="536" y="700"/>
                  </a:lnTo>
                  <a:lnTo>
                    <a:pt x="530" y="710"/>
                  </a:lnTo>
                  <a:lnTo>
                    <a:pt x="536" y="718"/>
                  </a:lnTo>
                  <a:lnTo>
                    <a:pt x="548" y="731"/>
                  </a:lnTo>
                  <a:lnTo>
                    <a:pt x="552" y="751"/>
                  </a:lnTo>
                  <a:lnTo>
                    <a:pt x="554" y="765"/>
                  </a:lnTo>
                  <a:lnTo>
                    <a:pt x="544" y="777"/>
                  </a:lnTo>
                  <a:lnTo>
                    <a:pt x="532" y="783"/>
                  </a:lnTo>
                  <a:lnTo>
                    <a:pt x="528" y="791"/>
                  </a:lnTo>
                  <a:lnTo>
                    <a:pt x="532" y="805"/>
                  </a:lnTo>
                  <a:lnTo>
                    <a:pt x="546" y="809"/>
                  </a:lnTo>
                  <a:lnTo>
                    <a:pt x="558" y="801"/>
                  </a:lnTo>
                  <a:lnTo>
                    <a:pt x="570" y="793"/>
                  </a:lnTo>
                  <a:lnTo>
                    <a:pt x="590" y="795"/>
                  </a:lnTo>
                  <a:lnTo>
                    <a:pt x="618" y="801"/>
                  </a:lnTo>
                  <a:lnTo>
                    <a:pt x="640" y="819"/>
                  </a:lnTo>
                  <a:lnTo>
                    <a:pt x="654" y="845"/>
                  </a:lnTo>
                  <a:lnTo>
                    <a:pt x="652" y="869"/>
                  </a:lnTo>
                  <a:lnTo>
                    <a:pt x="644" y="885"/>
                  </a:lnTo>
                  <a:lnTo>
                    <a:pt x="640" y="901"/>
                  </a:lnTo>
                  <a:lnTo>
                    <a:pt x="630" y="911"/>
                  </a:lnTo>
                  <a:lnTo>
                    <a:pt x="620" y="923"/>
                  </a:lnTo>
                  <a:lnTo>
                    <a:pt x="602" y="925"/>
                  </a:lnTo>
                  <a:lnTo>
                    <a:pt x="590" y="925"/>
                  </a:lnTo>
                  <a:lnTo>
                    <a:pt x="604" y="935"/>
                  </a:lnTo>
                  <a:lnTo>
                    <a:pt x="604" y="945"/>
                  </a:lnTo>
                  <a:lnTo>
                    <a:pt x="594" y="951"/>
                  </a:lnTo>
                  <a:lnTo>
                    <a:pt x="584" y="941"/>
                  </a:lnTo>
                  <a:lnTo>
                    <a:pt x="576" y="945"/>
                  </a:lnTo>
                  <a:lnTo>
                    <a:pt x="568" y="949"/>
                  </a:lnTo>
                  <a:lnTo>
                    <a:pt x="574" y="957"/>
                  </a:lnTo>
                  <a:lnTo>
                    <a:pt x="576" y="969"/>
                  </a:lnTo>
                  <a:lnTo>
                    <a:pt x="570" y="975"/>
                  </a:lnTo>
                  <a:lnTo>
                    <a:pt x="546" y="975"/>
                  </a:lnTo>
                  <a:lnTo>
                    <a:pt x="544" y="981"/>
                  </a:lnTo>
                  <a:lnTo>
                    <a:pt x="548" y="989"/>
                  </a:lnTo>
                  <a:lnTo>
                    <a:pt x="558" y="999"/>
                  </a:lnTo>
                  <a:lnTo>
                    <a:pt x="576" y="1003"/>
                  </a:lnTo>
                  <a:lnTo>
                    <a:pt x="592" y="1003"/>
                  </a:lnTo>
                  <a:lnTo>
                    <a:pt x="610" y="1005"/>
                  </a:lnTo>
                  <a:lnTo>
                    <a:pt x="604" y="1015"/>
                  </a:lnTo>
                  <a:lnTo>
                    <a:pt x="602" y="1033"/>
                  </a:lnTo>
                  <a:lnTo>
                    <a:pt x="576" y="1043"/>
                  </a:lnTo>
                  <a:lnTo>
                    <a:pt x="568" y="1043"/>
                  </a:lnTo>
                  <a:lnTo>
                    <a:pt x="566" y="1055"/>
                  </a:lnTo>
                  <a:lnTo>
                    <a:pt x="544" y="1059"/>
                  </a:lnTo>
                  <a:lnTo>
                    <a:pt x="520" y="1065"/>
                  </a:lnTo>
                  <a:lnTo>
                    <a:pt x="512" y="1069"/>
                  </a:lnTo>
                  <a:lnTo>
                    <a:pt x="506" y="1073"/>
                  </a:lnTo>
                  <a:lnTo>
                    <a:pt x="490" y="1069"/>
                  </a:lnTo>
                  <a:lnTo>
                    <a:pt x="476" y="1059"/>
                  </a:lnTo>
                  <a:lnTo>
                    <a:pt x="464" y="1057"/>
                  </a:lnTo>
                  <a:lnTo>
                    <a:pt x="440" y="1057"/>
                  </a:lnTo>
                  <a:lnTo>
                    <a:pt x="426" y="1061"/>
                  </a:lnTo>
                  <a:lnTo>
                    <a:pt x="412" y="1057"/>
                  </a:lnTo>
                  <a:lnTo>
                    <a:pt x="404" y="1051"/>
                  </a:lnTo>
                  <a:lnTo>
                    <a:pt x="386" y="1049"/>
                  </a:lnTo>
                  <a:lnTo>
                    <a:pt x="376" y="1039"/>
                  </a:lnTo>
                  <a:lnTo>
                    <a:pt x="372" y="1049"/>
                  </a:lnTo>
                  <a:lnTo>
                    <a:pt x="342" y="1053"/>
                  </a:lnTo>
                  <a:lnTo>
                    <a:pt x="324" y="1051"/>
                  </a:lnTo>
                  <a:lnTo>
                    <a:pt x="318" y="1051"/>
                  </a:lnTo>
                  <a:lnTo>
                    <a:pt x="320" y="1057"/>
                  </a:lnTo>
                  <a:lnTo>
                    <a:pt x="324" y="1061"/>
                  </a:lnTo>
                  <a:lnTo>
                    <a:pt x="318" y="1069"/>
                  </a:lnTo>
                  <a:lnTo>
                    <a:pt x="304" y="1061"/>
                  </a:lnTo>
                  <a:lnTo>
                    <a:pt x="286" y="1055"/>
                  </a:lnTo>
                  <a:lnTo>
                    <a:pt x="276" y="1057"/>
                  </a:lnTo>
                  <a:close/>
                </a:path>
              </a:pathLst>
            </a:custGeom>
            <a:solidFill>
              <a:schemeClr val="accent5">
                <a:lumMod val="20000"/>
                <a:lumOff val="80000"/>
              </a:schemeClr>
            </a:solidFill>
            <a:ln w="6350" cap="flat" cmpd="sng">
              <a:solidFill>
                <a:srgbClr val="FFFFFF"/>
              </a:solidFill>
              <a:prstDash val="solid"/>
              <a:round/>
              <a:headEnd type="none" w="med" len="med"/>
              <a:tailEnd type="none" w="med" len="med"/>
            </a:ln>
          </p:spPr>
          <p:txBody>
            <a:bodyPr/>
            <a:lstStyle/>
            <a:p>
              <a:endParaRPr lang="en-US" dirty="0"/>
            </a:p>
          </p:txBody>
        </p:sp>
        <p:sp>
          <p:nvSpPr>
            <p:cNvPr id="95" name="Freeform 394"/>
            <p:cNvSpPr>
              <a:spLocks/>
            </p:cNvSpPr>
            <p:nvPr/>
          </p:nvSpPr>
          <p:spPr bwMode="auto">
            <a:xfrm>
              <a:off x="8120063" y="2395538"/>
              <a:ext cx="90487" cy="69850"/>
            </a:xfrm>
            <a:custGeom>
              <a:avLst/>
              <a:gdLst>
                <a:gd name="T0" fmla="*/ 92 w 204"/>
                <a:gd name="T1" fmla="*/ 8 h 158"/>
                <a:gd name="T2" fmla="*/ 112 w 204"/>
                <a:gd name="T3" fmla="*/ 4 h 158"/>
                <a:gd name="T4" fmla="*/ 122 w 204"/>
                <a:gd name="T5" fmla="*/ 0 h 158"/>
                <a:gd name="T6" fmla="*/ 164 w 204"/>
                <a:gd name="T7" fmla="*/ 2 h 158"/>
                <a:gd name="T8" fmla="*/ 176 w 204"/>
                <a:gd name="T9" fmla="*/ 14 h 158"/>
                <a:gd name="T10" fmla="*/ 182 w 204"/>
                <a:gd name="T11" fmla="*/ 32 h 158"/>
                <a:gd name="T12" fmla="*/ 184 w 204"/>
                <a:gd name="T13" fmla="*/ 50 h 158"/>
                <a:gd name="T14" fmla="*/ 194 w 204"/>
                <a:gd name="T15" fmla="*/ 62 h 158"/>
                <a:gd name="T16" fmla="*/ 190 w 204"/>
                <a:gd name="T17" fmla="*/ 74 h 158"/>
                <a:gd name="T18" fmla="*/ 182 w 204"/>
                <a:gd name="T19" fmla="*/ 82 h 158"/>
                <a:gd name="T20" fmla="*/ 200 w 204"/>
                <a:gd name="T21" fmla="*/ 90 h 158"/>
                <a:gd name="T22" fmla="*/ 202 w 204"/>
                <a:gd name="T23" fmla="*/ 106 h 158"/>
                <a:gd name="T24" fmla="*/ 194 w 204"/>
                <a:gd name="T25" fmla="*/ 108 h 158"/>
                <a:gd name="T26" fmla="*/ 190 w 204"/>
                <a:gd name="T27" fmla="*/ 112 h 158"/>
                <a:gd name="T28" fmla="*/ 194 w 204"/>
                <a:gd name="T29" fmla="*/ 124 h 158"/>
                <a:gd name="T30" fmla="*/ 180 w 204"/>
                <a:gd name="T31" fmla="*/ 138 h 158"/>
                <a:gd name="T32" fmla="*/ 164 w 204"/>
                <a:gd name="T33" fmla="*/ 142 h 158"/>
                <a:gd name="T34" fmla="*/ 144 w 204"/>
                <a:gd name="T35" fmla="*/ 158 h 158"/>
                <a:gd name="T36" fmla="*/ 130 w 204"/>
                <a:gd name="T37" fmla="*/ 146 h 158"/>
                <a:gd name="T38" fmla="*/ 104 w 204"/>
                <a:gd name="T39" fmla="*/ 142 h 158"/>
                <a:gd name="T40" fmla="*/ 98 w 204"/>
                <a:gd name="T41" fmla="*/ 124 h 158"/>
                <a:gd name="T42" fmla="*/ 92 w 204"/>
                <a:gd name="T43" fmla="*/ 102 h 158"/>
                <a:gd name="T44" fmla="*/ 68 w 204"/>
                <a:gd name="T45" fmla="*/ 100 h 158"/>
                <a:gd name="T46" fmla="*/ 54 w 204"/>
                <a:gd name="T47" fmla="*/ 124 h 158"/>
                <a:gd name="T48" fmla="*/ 24 w 204"/>
                <a:gd name="T49" fmla="*/ 106 h 158"/>
                <a:gd name="T50" fmla="*/ 0 w 204"/>
                <a:gd name="T51" fmla="*/ 74 h 158"/>
                <a:gd name="T52" fmla="*/ 14 w 204"/>
                <a:gd name="T53" fmla="*/ 58 h 158"/>
                <a:gd name="T54" fmla="*/ 32 w 204"/>
                <a:gd name="T55" fmla="*/ 62 h 158"/>
                <a:gd name="T56" fmla="*/ 30 w 204"/>
                <a:gd name="T57" fmla="*/ 48 h 158"/>
                <a:gd name="T58" fmla="*/ 34 w 204"/>
                <a:gd name="T59" fmla="*/ 40 h 158"/>
                <a:gd name="T60" fmla="*/ 56 w 204"/>
                <a:gd name="T61" fmla="*/ 40 h 158"/>
                <a:gd name="T62" fmla="*/ 74 w 204"/>
                <a:gd name="T63" fmla="*/ 14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4"/>
                <a:gd name="T97" fmla="*/ 0 h 158"/>
                <a:gd name="T98" fmla="*/ 204 w 204"/>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4" h="158">
                  <a:moveTo>
                    <a:pt x="80" y="6"/>
                  </a:moveTo>
                  <a:lnTo>
                    <a:pt x="92" y="8"/>
                  </a:lnTo>
                  <a:lnTo>
                    <a:pt x="102" y="10"/>
                  </a:lnTo>
                  <a:lnTo>
                    <a:pt x="112" y="4"/>
                  </a:lnTo>
                  <a:lnTo>
                    <a:pt x="114" y="2"/>
                  </a:lnTo>
                  <a:lnTo>
                    <a:pt x="122" y="0"/>
                  </a:lnTo>
                  <a:lnTo>
                    <a:pt x="140" y="2"/>
                  </a:lnTo>
                  <a:lnTo>
                    <a:pt x="164" y="2"/>
                  </a:lnTo>
                  <a:lnTo>
                    <a:pt x="174" y="8"/>
                  </a:lnTo>
                  <a:lnTo>
                    <a:pt x="176" y="14"/>
                  </a:lnTo>
                  <a:lnTo>
                    <a:pt x="176" y="26"/>
                  </a:lnTo>
                  <a:lnTo>
                    <a:pt x="182" y="32"/>
                  </a:lnTo>
                  <a:lnTo>
                    <a:pt x="180" y="40"/>
                  </a:lnTo>
                  <a:lnTo>
                    <a:pt x="184" y="50"/>
                  </a:lnTo>
                  <a:lnTo>
                    <a:pt x="186" y="60"/>
                  </a:lnTo>
                  <a:lnTo>
                    <a:pt x="194" y="62"/>
                  </a:lnTo>
                  <a:lnTo>
                    <a:pt x="194" y="68"/>
                  </a:lnTo>
                  <a:lnTo>
                    <a:pt x="190" y="74"/>
                  </a:lnTo>
                  <a:lnTo>
                    <a:pt x="182" y="76"/>
                  </a:lnTo>
                  <a:lnTo>
                    <a:pt x="182" y="82"/>
                  </a:lnTo>
                  <a:lnTo>
                    <a:pt x="190" y="82"/>
                  </a:lnTo>
                  <a:lnTo>
                    <a:pt x="200" y="90"/>
                  </a:lnTo>
                  <a:lnTo>
                    <a:pt x="204" y="94"/>
                  </a:lnTo>
                  <a:lnTo>
                    <a:pt x="202" y="106"/>
                  </a:lnTo>
                  <a:lnTo>
                    <a:pt x="198" y="114"/>
                  </a:lnTo>
                  <a:lnTo>
                    <a:pt x="194" y="108"/>
                  </a:lnTo>
                  <a:lnTo>
                    <a:pt x="192" y="110"/>
                  </a:lnTo>
                  <a:lnTo>
                    <a:pt x="190" y="112"/>
                  </a:lnTo>
                  <a:lnTo>
                    <a:pt x="192" y="120"/>
                  </a:lnTo>
                  <a:lnTo>
                    <a:pt x="194" y="124"/>
                  </a:lnTo>
                  <a:lnTo>
                    <a:pt x="188" y="130"/>
                  </a:lnTo>
                  <a:lnTo>
                    <a:pt x="180" y="138"/>
                  </a:lnTo>
                  <a:lnTo>
                    <a:pt x="168" y="138"/>
                  </a:lnTo>
                  <a:lnTo>
                    <a:pt x="164" y="142"/>
                  </a:lnTo>
                  <a:lnTo>
                    <a:pt x="156" y="150"/>
                  </a:lnTo>
                  <a:lnTo>
                    <a:pt x="144" y="158"/>
                  </a:lnTo>
                  <a:lnTo>
                    <a:pt x="136" y="156"/>
                  </a:lnTo>
                  <a:lnTo>
                    <a:pt x="130" y="146"/>
                  </a:lnTo>
                  <a:lnTo>
                    <a:pt x="118" y="144"/>
                  </a:lnTo>
                  <a:lnTo>
                    <a:pt x="104" y="142"/>
                  </a:lnTo>
                  <a:lnTo>
                    <a:pt x="106" y="126"/>
                  </a:lnTo>
                  <a:lnTo>
                    <a:pt x="98" y="124"/>
                  </a:lnTo>
                  <a:lnTo>
                    <a:pt x="92" y="118"/>
                  </a:lnTo>
                  <a:lnTo>
                    <a:pt x="92" y="102"/>
                  </a:lnTo>
                  <a:lnTo>
                    <a:pt x="84" y="94"/>
                  </a:lnTo>
                  <a:lnTo>
                    <a:pt x="68" y="100"/>
                  </a:lnTo>
                  <a:lnTo>
                    <a:pt x="68" y="114"/>
                  </a:lnTo>
                  <a:lnTo>
                    <a:pt x="54" y="124"/>
                  </a:lnTo>
                  <a:lnTo>
                    <a:pt x="32" y="116"/>
                  </a:lnTo>
                  <a:lnTo>
                    <a:pt x="24" y="106"/>
                  </a:lnTo>
                  <a:lnTo>
                    <a:pt x="16" y="102"/>
                  </a:lnTo>
                  <a:lnTo>
                    <a:pt x="0" y="74"/>
                  </a:lnTo>
                  <a:lnTo>
                    <a:pt x="8" y="66"/>
                  </a:lnTo>
                  <a:lnTo>
                    <a:pt x="14" y="58"/>
                  </a:lnTo>
                  <a:lnTo>
                    <a:pt x="20" y="62"/>
                  </a:lnTo>
                  <a:lnTo>
                    <a:pt x="32" y="62"/>
                  </a:lnTo>
                  <a:lnTo>
                    <a:pt x="38" y="56"/>
                  </a:lnTo>
                  <a:lnTo>
                    <a:pt x="30" y="48"/>
                  </a:lnTo>
                  <a:lnTo>
                    <a:pt x="24" y="38"/>
                  </a:lnTo>
                  <a:lnTo>
                    <a:pt x="34" y="40"/>
                  </a:lnTo>
                  <a:lnTo>
                    <a:pt x="42" y="42"/>
                  </a:lnTo>
                  <a:lnTo>
                    <a:pt x="56" y="40"/>
                  </a:lnTo>
                  <a:lnTo>
                    <a:pt x="60" y="30"/>
                  </a:lnTo>
                  <a:lnTo>
                    <a:pt x="74" y="14"/>
                  </a:lnTo>
                  <a:lnTo>
                    <a:pt x="80" y="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96" name="Freeform 395"/>
            <p:cNvSpPr>
              <a:spLocks/>
            </p:cNvSpPr>
            <p:nvPr/>
          </p:nvSpPr>
          <p:spPr bwMode="auto">
            <a:xfrm>
              <a:off x="8664575" y="2309813"/>
              <a:ext cx="93663" cy="171450"/>
            </a:xfrm>
            <a:custGeom>
              <a:avLst/>
              <a:gdLst>
                <a:gd name="T0" fmla="*/ 22 w 207"/>
                <a:gd name="T1" fmla="*/ 350 h 384"/>
                <a:gd name="T2" fmla="*/ 38 w 207"/>
                <a:gd name="T3" fmla="*/ 314 h 384"/>
                <a:gd name="T4" fmla="*/ 26 w 207"/>
                <a:gd name="T5" fmla="*/ 298 h 384"/>
                <a:gd name="T6" fmla="*/ 0 w 207"/>
                <a:gd name="T7" fmla="*/ 278 h 384"/>
                <a:gd name="T8" fmla="*/ 14 w 207"/>
                <a:gd name="T9" fmla="*/ 242 h 384"/>
                <a:gd name="T10" fmla="*/ 18 w 207"/>
                <a:gd name="T11" fmla="*/ 224 h 384"/>
                <a:gd name="T12" fmla="*/ 0 w 207"/>
                <a:gd name="T13" fmla="*/ 188 h 384"/>
                <a:gd name="T14" fmla="*/ 6 w 207"/>
                <a:gd name="T15" fmla="*/ 136 h 384"/>
                <a:gd name="T16" fmla="*/ 30 w 207"/>
                <a:gd name="T17" fmla="*/ 150 h 384"/>
                <a:gd name="T18" fmla="*/ 48 w 207"/>
                <a:gd name="T19" fmla="*/ 154 h 384"/>
                <a:gd name="T20" fmla="*/ 56 w 207"/>
                <a:gd name="T21" fmla="*/ 126 h 384"/>
                <a:gd name="T22" fmla="*/ 74 w 207"/>
                <a:gd name="T23" fmla="*/ 140 h 384"/>
                <a:gd name="T24" fmla="*/ 84 w 207"/>
                <a:gd name="T25" fmla="*/ 126 h 384"/>
                <a:gd name="T26" fmla="*/ 82 w 207"/>
                <a:gd name="T27" fmla="*/ 94 h 384"/>
                <a:gd name="T28" fmla="*/ 42 w 207"/>
                <a:gd name="T29" fmla="*/ 102 h 384"/>
                <a:gd name="T30" fmla="*/ 30 w 207"/>
                <a:gd name="T31" fmla="*/ 120 h 384"/>
                <a:gd name="T32" fmla="*/ 20 w 207"/>
                <a:gd name="T33" fmla="*/ 136 h 384"/>
                <a:gd name="T34" fmla="*/ 30 w 207"/>
                <a:gd name="T35" fmla="*/ 90 h 384"/>
                <a:gd name="T36" fmla="*/ 68 w 207"/>
                <a:gd name="T37" fmla="*/ 76 h 384"/>
                <a:gd name="T38" fmla="*/ 123 w 207"/>
                <a:gd name="T39" fmla="*/ 38 h 384"/>
                <a:gd name="T40" fmla="*/ 159 w 207"/>
                <a:gd name="T41" fmla="*/ 14 h 384"/>
                <a:gd name="T42" fmla="*/ 179 w 207"/>
                <a:gd name="T43" fmla="*/ 0 h 384"/>
                <a:gd name="T44" fmla="*/ 169 w 207"/>
                <a:gd name="T45" fmla="*/ 30 h 384"/>
                <a:gd name="T46" fmla="*/ 169 w 207"/>
                <a:gd name="T47" fmla="*/ 74 h 384"/>
                <a:gd name="T48" fmla="*/ 155 w 207"/>
                <a:gd name="T49" fmla="*/ 98 h 384"/>
                <a:gd name="T50" fmla="*/ 157 w 207"/>
                <a:gd name="T51" fmla="*/ 112 h 384"/>
                <a:gd name="T52" fmla="*/ 149 w 207"/>
                <a:gd name="T53" fmla="*/ 138 h 384"/>
                <a:gd name="T54" fmla="*/ 155 w 207"/>
                <a:gd name="T55" fmla="*/ 152 h 384"/>
                <a:gd name="T56" fmla="*/ 169 w 207"/>
                <a:gd name="T57" fmla="*/ 158 h 384"/>
                <a:gd name="T58" fmla="*/ 197 w 207"/>
                <a:gd name="T59" fmla="*/ 158 h 384"/>
                <a:gd name="T60" fmla="*/ 205 w 207"/>
                <a:gd name="T61" fmla="*/ 182 h 384"/>
                <a:gd name="T62" fmla="*/ 187 w 207"/>
                <a:gd name="T63" fmla="*/ 204 h 384"/>
                <a:gd name="T64" fmla="*/ 171 w 207"/>
                <a:gd name="T65" fmla="*/ 200 h 384"/>
                <a:gd name="T66" fmla="*/ 155 w 207"/>
                <a:gd name="T67" fmla="*/ 200 h 384"/>
                <a:gd name="T68" fmla="*/ 155 w 207"/>
                <a:gd name="T69" fmla="*/ 236 h 384"/>
                <a:gd name="T70" fmla="*/ 141 w 207"/>
                <a:gd name="T71" fmla="*/ 240 h 384"/>
                <a:gd name="T72" fmla="*/ 141 w 207"/>
                <a:gd name="T73" fmla="*/ 264 h 384"/>
                <a:gd name="T74" fmla="*/ 125 w 207"/>
                <a:gd name="T75" fmla="*/ 278 h 384"/>
                <a:gd name="T76" fmla="*/ 111 w 207"/>
                <a:gd name="T77" fmla="*/ 286 h 384"/>
                <a:gd name="T78" fmla="*/ 113 w 207"/>
                <a:gd name="T79" fmla="*/ 316 h 384"/>
                <a:gd name="T80" fmla="*/ 101 w 207"/>
                <a:gd name="T81" fmla="*/ 334 h 384"/>
                <a:gd name="T82" fmla="*/ 119 w 207"/>
                <a:gd name="T83" fmla="*/ 346 h 384"/>
                <a:gd name="T84" fmla="*/ 143 w 207"/>
                <a:gd name="T85" fmla="*/ 366 h 384"/>
                <a:gd name="T86" fmla="*/ 131 w 207"/>
                <a:gd name="T87" fmla="*/ 380 h 384"/>
                <a:gd name="T88" fmla="*/ 97 w 207"/>
                <a:gd name="T89" fmla="*/ 380 h 384"/>
                <a:gd name="T90" fmla="*/ 58 w 207"/>
                <a:gd name="T91" fmla="*/ 366 h 3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384"/>
                <a:gd name="T140" fmla="*/ 207 w 207"/>
                <a:gd name="T141" fmla="*/ 384 h 3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384">
                  <a:moveTo>
                    <a:pt x="36" y="364"/>
                  </a:moveTo>
                  <a:lnTo>
                    <a:pt x="30" y="360"/>
                  </a:lnTo>
                  <a:lnTo>
                    <a:pt x="22" y="350"/>
                  </a:lnTo>
                  <a:lnTo>
                    <a:pt x="28" y="342"/>
                  </a:lnTo>
                  <a:lnTo>
                    <a:pt x="38" y="330"/>
                  </a:lnTo>
                  <a:lnTo>
                    <a:pt x="38" y="314"/>
                  </a:lnTo>
                  <a:lnTo>
                    <a:pt x="38" y="302"/>
                  </a:lnTo>
                  <a:lnTo>
                    <a:pt x="36" y="296"/>
                  </a:lnTo>
                  <a:lnTo>
                    <a:pt x="26" y="298"/>
                  </a:lnTo>
                  <a:lnTo>
                    <a:pt x="16" y="292"/>
                  </a:lnTo>
                  <a:lnTo>
                    <a:pt x="8" y="288"/>
                  </a:lnTo>
                  <a:lnTo>
                    <a:pt x="0" y="278"/>
                  </a:lnTo>
                  <a:lnTo>
                    <a:pt x="0" y="264"/>
                  </a:lnTo>
                  <a:lnTo>
                    <a:pt x="6" y="244"/>
                  </a:lnTo>
                  <a:lnTo>
                    <a:pt x="14" y="242"/>
                  </a:lnTo>
                  <a:lnTo>
                    <a:pt x="18" y="238"/>
                  </a:lnTo>
                  <a:lnTo>
                    <a:pt x="22" y="232"/>
                  </a:lnTo>
                  <a:lnTo>
                    <a:pt x="18" y="224"/>
                  </a:lnTo>
                  <a:lnTo>
                    <a:pt x="10" y="214"/>
                  </a:lnTo>
                  <a:lnTo>
                    <a:pt x="0" y="218"/>
                  </a:lnTo>
                  <a:lnTo>
                    <a:pt x="0" y="188"/>
                  </a:lnTo>
                  <a:lnTo>
                    <a:pt x="0" y="160"/>
                  </a:lnTo>
                  <a:lnTo>
                    <a:pt x="2" y="150"/>
                  </a:lnTo>
                  <a:lnTo>
                    <a:pt x="6" y="136"/>
                  </a:lnTo>
                  <a:lnTo>
                    <a:pt x="10" y="142"/>
                  </a:lnTo>
                  <a:lnTo>
                    <a:pt x="18" y="150"/>
                  </a:lnTo>
                  <a:lnTo>
                    <a:pt x="30" y="150"/>
                  </a:lnTo>
                  <a:lnTo>
                    <a:pt x="34" y="158"/>
                  </a:lnTo>
                  <a:lnTo>
                    <a:pt x="46" y="162"/>
                  </a:lnTo>
                  <a:lnTo>
                    <a:pt x="48" y="154"/>
                  </a:lnTo>
                  <a:lnTo>
                    <a:pt x="50" y="142"/>
                  </a:lnTo>
                  <a:lnTo>
                    <a:pt x="56" y="134"/>
                  </a:lnTo>
                  <a:lnTo>
                    <a:pt x="56" y="126"/>
                  </a:lnTo>
                  <a:lnTo>
                    <a:pt x="68" y="126"/>
                  </a:lnTo>
                  <a:lnTo>
                    <a:pt x="76" y="132"/>
                  </a:lnTo>
                  <a:lnTo>
                    <a:pt x="74" y="140"/>
                  </a:lnTo>
                  <a:lnTo>
                    <a:pt x="84" y="150"/>
                  </a:lnTo>
                  <a:lnTo>
                    <a:pt x="91" y="140"/>
                  </a:lnTo>
                  <a:lnTo>
                    <a:pt x="84" y="126"/>
                  </a:lnTo>
                  <a:lnTo>
                    <a:pt x="82" y="110"/>
                  </a:lnTo>
                  <a:lnTo>
                    <a:pt x="82" y="98"/>
                  </a:lnTo>
                  <a:lnTo>
                    <a:pt x="82" y="94"/>
                  </a:lnTo>
                  <a:lnTo>
                    <a:pt x="64" y="94"/>
                  </a:lnTo>
                  <a:lnTo>
                    <a:pt x="54" y="100"/>
                  </a:lnTo>
                  <a:lnTo>
                    <a:pt x="42" y="102"/>
                  </a:lnTo>
                  <a:lnTo>
                    <a:pt x="38" y="112"/>
                  </a:lnTo>
                  <a:lnTo>
                    <a:pt x="38" y="120"/>
                  </a:lnTo>
                  <a:lnTo>
                    <a:pt x="30" y="120"/>
                  </a:lnTo>
                  <a:lnTo>
                    <a:pt x="30" y="130"/>
                  </a:lnTo>
                  <a:lnTo>
                    <a:pt x="28" y="138"/>
                  </a:lnTo>
                  <a:lnTo>
                    <a:pt x="20" y="136"/>
                  </a:lnTo>
                  <a:lnTo>
                    <a:pt x="12" y="124"/>
                  </a:lnTo>
                  <a:lnTo>
                    <a:pt x="18" y="106"/>
                  </a:lnTo>
                  <a:lnTo>
                    <a:pt x="30" y="90"/>
                  </a:lnTo>
                  <a:lnTo>
                    <a:pt x="40" y="84"/>
                  </a:lnTo>
                  <a:lnTo>
                    <a:pt x="62" y="80"/>
                  </a:lnTo>
                  <a:lnTo>
                    <a:pt x="68" y="76"/>
                  </a:lnTo>
                  <a:lnTo>
                    <a:pt x="93" y="78"/>
                  </a:lnTo>
                  <a:lnTo>
                    <a:pt x="109" y="60"/>
                  </a:lnTo>
                  <a:lnTo>
                    <a:pt x="123" y="38"/>
                  </a:lnTo>
                  <a:lnTo>
                    <a:pt x="133" y="20"/>
                  </a:lnTo>
                  <a:lnTo>
                    <a:pt x="147" y="20"/>
                  </a:lnTo>
                  <a:lnTo>
                    <a:pt x="159" y="14"/>
                  </a:lnTo>
                  <a:lnTo>
                    <a:pt x="167" y="6"/>
                  </a:lnTo>
                  <a:lnTo>
                    <a:pt x="175" y="0"/>
                  </a:lnTo>
                  <a:lnTo>
                    <a:pt x="179" y="0"/>
                  </a:lnTo>
                  <a:lnTo>
                    <a:pt x="177" y="8"/>
                  </a:lnTo>
                  <a:lnTo>
                    <a:pt x="165" y="20"/>
                  </a:lnTo>
                  <a:lnTo>
                    <a:pt x="169" y="30"/>
                  </a:lnTo>
                  <a:lnTo>
                    <a:pt x="175" y="40"/>
                  </a:lnTo>
                  <a:lnTo>
                    <a:pt x="175" y="66"/>
                  </a:lnTo>
                  <a:lnTo>
                    <a:pt x="169" y="74"/>
                  </a:lnTo>
                  <a:lnTo>
                    <a:pt x="167" y="84"/>
                  </a:lnTo>
                  <a:lnTo>
                    <a:pt x="163" y="92"/>
                  </a:lnTo>
                  <a:lnTo>
                    <a:pt x="155" y="98"/>
                  </a:lnTo>
                  <a:lnTo>
                    <a:pt x="147" y="94"/>
                  </a:lnTo>
                  <a:lnTo>
                    <a:pt x="155" y="104"/>
                  </a:lnTo>
                  <a:lnTo>
                    <a:pt x="157" y="112"/>
                  </a:lnTo>
                  <a:lnTo>
                    <a:pt x="159" y="124"/>
                  </a:lnTo>
                  <a:lnTo>
                    <a:pt x="159" y="136"/>
                  </a:lnTo>
                  <a:lnTo>
                    <a:pt x="149" y="138"/>
                  </a:lnTo>
                  <a:lnTo>
                    <a:pt x="163" y="138"/>
                  </a:lnTo>
                  <a:lnTo>
                    <a:pt x="163" y="146"/>
                  </a:lnTo>
                  <a:lnTo>
                    <a:pt x="155" y="152"/>
                  </a:lnTo>
                  <a:lnTo>
                    <a:pt x="157" y="156"/>
                  </a:lnTo>
                  <a:lnTo>
                    <a:pt x="163" y="150"/>
                  </a:lnTo>
                  <a:lnTo>
                    <a:pt x="169" y="158"/>
                  </a:lnTo>
                  <a:lnTo>
                    <a:pt x="177" y="158"/>
                  </a:lnTo>
                  <a:lnTo>
                    <a:pt x="193" y="156"/>
                  </a:lnTo>
                  <a:lnTo>
                    <a:pt x="197" y="158"/>
                  </a:lnTo>
                  <a:lnTo>
                    <a:pt x="203" y="160"/>
                  </a:lnTo>
                  <a:lnTo>
                    <a:pt x="207" y="176"/>
                  </a:lnTo>
                  <a:lnTo>
                    <a:pt x="205" y="182"/>
                  </a:lnTo>
                  <a:lnTo>
                    <a:pt x="195" y="192"/>
                  </a:lnTo>
                  <a:lnTo>
                    <a:pt x="191" y="200"/>
                  </a:lnTo>
                  <a:lnTo>
                    <a:pt x="187" y="204"/>
                  </a:lnTo>
                  <a:lnTo>
                    <a:pt x="177" y="212"/>
                  </a:lnTo>
                  <a:lnTo>
                    <a:pt x="177" y="202"/>
                  </a:lnTo>
                  <a:lnTo>
                    <a:pt x="171" y="200"/>
                  </a:lnTo>
                  <a:lnTo>
                    <a:pt x="169" y="206"/>
                  </a:lnTo>
                  <a:lnTo>
                    <a:pt x="161" y="202"/>
                  </a:lnTo>
                  <a:lnTo>
                    <a:pt x="155" y="200"/>
                  </a:lnTo>
                  <a:lnTo>
                    <a:pt x="155" y="212"/>
                  </a:lnTo>
                  <a:lnTo>
                    <a:pt x="157" y="226"/>
                  </a:lnTo>
                  <a:lnTo>
                    <a:pt x="155" y="236"/>
                  </a:lnTo>
                  <a:lnTo>
                    <a:pt x="155" y="244"/>
                  </a:lnTo>
                  <a:lnTo>
                    <a:pt x="147" y="244"/>
                  </a:lnTo>
                  <a:lnTo>
                    <a:pt x="141" y="240"/>
                  </a:lnTo>
                  <a:lnTo>
                    <a:pt x="137" y="244"/>
                  </a:lnTo>
                  <a:lnTo>
                    <a:pt x="141" y="252"/>
                  </a:lnTo>
                  <a:lnTo>
                    <a:pt x="141" y="264"/>
                  </a:lnTo>
                  <a:lnTo>
                    <a:pt x="131" y="268"/>
                  </a:lnTo>
                  <a:lnTo>
                    <a:pt x="125" y="272"/>
                  </a:lnTo>
                  <a:lnTo>
                    <a:pt x="125" y="278"/>
                  </a:lnTo>
                  <a:lnTo>
                    <a:pt x="127" y="284"/>
                  </a:lnTo>
                  <a:lnTo>
                    <a:pt x="121" y="288"/>
                  </a:lnTo>
                  <a:lnTo>
                    <a:pt x="111" y="286"/>
                  </a:lnTo>
                  <a:lnTo>
                    <a:pt x="109" y="296"/>
                  </a:lnTo>
                  <a:lnTo>
                    <a:pt x="109" y="308"/>
                  </a:lnTo>
                  <a:lnTo>
                    <a:pt x="113" y="316"/>
                  </a:lnTo>
                  <a:lnTo>
                    <a:pt x="113" y="326"/>
                  </a:lnTo>
                  <a:lnTo>
                    <a:pt x="109" y="332"/>
                  </a:lnTo>
                  <a:lnTo>
                    <a:pt x="101" y="334"/>
                  </a:lnTo>
                  <a:lnTo>
                    <a:pt x="105" y="348"/>
                  </a:lnTo>
                  <a:lnTo>
                    <a:pt x="111" y="350"/>
                  </a:lnTo>
                  <a:lnTo>
                    <a:pt x="119" y="346"/>
                  </a:lnTo>
                  <a:lnTo>
                    <a:pt x="129" y="348"/>
                  </a:lnTo>
                  <a:lnTo>
                    <a:pt x="135" y="354"/>
                  </a:lnTo>
                  <a:lnTo>
                    <a:pt x="143" y="366"/>
                  </a:lnTo>
                  <a:lnTo>
                    <a:pt x="143" y="372"/>
                  </a:lnTo>
                  <a:lnTo>
                    <a:pt x="137" y="384"/>
                  </a:lnTo>
                  <a:lnTo>
                    <a:pt x="131" y="380"/>
                  </a:lnTo>
                  <a:lnTo>
                    <a:pt x="117" y="378"/>
                  </a:lnTo>
                  <a:lnTo>
                    <a:pt x="105" y="366"/>
                  </a:lnTo>
                  <a:lnTo>
                    <a:pt x="97" y="380"/>
                  </a:lnTo>
                  <a:lnTo>
                    <a:pt x="82" y="380"/>
                  </a:lnTo>
                  <a:lnTo>
                    <a:pt x="72" y="370"/>
                  </a:lnTo>
                  <a:lnTo>
                    <a:pt x="58" y="366"/>
                  </a:lnTo>
                  <a:lnTo>
                    <a:pt x="36" y="364"/>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97" name="Freeform 396"/>
            <p:cNvSpPr>
              <a:spLocks/>
            </p:cNvSpPr>
            <p:nvPr/>
          </p:nvSpPr>
          <p:spPr bwMode="auto">
            <a:xfrm>
              <a:off x="8720138" y="2432050"/>
              <a:ext cx="34925" cy="33338"/>
            </a:xfrm>
            <a:custGeom>
              <a:avLst/>
              <a:gdLst>
                <a:gd name="T0" fmla="*/ 4 w 76"/>
                <a:gd name="T1" fmla="*/ 20 h 76"/>
                <a:gd name="T2" fmla="*/ 12 w 76"/>
                <a:gd name="T3" fmla="*/ 18 h 76"/>
                <a:gd name="T4" fmla="*/ 20 w 76"/>
                <a:gd name="T5" fmla="*/ 14 h 76"/>
                <a:gd name="T6" fmla="*/ 26 w 76"/>
                <a:gd name="T7" fmla="*/ 6 h 76"/>
                <a:gd name="T8" fmla="*/ 28 w 76"/>
                <a:gd name="T9" fmla="*/ 4 h 76"/>
                <a:gd name="T10" fmla="*/ 30 w 76"/>
                <a:gd name="T11" fmla="*/ 0 h 76"/>
                <a:gd name="T12" fmla="*/ 40 w 76"/>
                <a:gd name="T13" fmla="*/ 2 h 76"/>
                <a:gd name="T14" fmla="*/ 46 w 76"/>
                <a:gd name="T15" fmla="*/ 8 h 76"/>
                <a:gd name="T16" fmla="*/ 52 w 76"/>
                <a:gd name="T17" fmla="*/ 10 h 76"/>
                <a:gd name="T18" fmla="*/ 56 w 76"/>
                <a:gd name="T19" fmla="*/ 2 h 76"/>
                <a:gd name="T20" fmla="*/ 66 w 76"/>
                <a:gd name="T21" fmla="*/ 6 h 76"/>
                <a:gd name="T22" fmla="*/ 68 w 76"/>
                <a:gd name="T23" fmla="*/ 14 h 76"/>
                <a:gd name="T24" fmla="*/ 68 w 76"/>
                <a:gd name="T25" fmla="*/ 22 h 76"/>
                <a:gd name="T26" fmla="*/ 76 w 76"/>
                <a:gd name="T27" fmla="*/ 34 h 76"/>
                <a:gd name="T28" fmla="*/ 76 w 76"/>
                <a:gd name="T29" fmla="*/ 44 h 76"/>
                <a:gd name="T30" fmla="*/ 74 w 76"/>
                <a:gd name="T31" fmla="*/ 62 h 76"/>
                <a:gd name="T32" fmla="*/ 70 w 76"/>
                <a:gd name="T33" fmla="*/ 68 h 76"/>
                <a:gd name="T34" fmla="*/ 58 w 76"/>
                <a:gd name="T35" fmla="*/ 76 h 76"/>
                <a:gd name="T36" fmla="*/ 46 w 76"/>
                <a:gd name="T37" fmla="*/ 74 h 76"/>
                <a:gd name="T38" fmla="*/ 34 w 76"/>
                <a:gd name="T39" fmla="*/ 70 h 76"/>
                <a:gd name="T40" fmla="*/ 30 w 76"/>
                <a:gd name="T41" fmla="*/ 70 h 76"/>
                <a:gd name="T42" fmla="*/ 26 w 76"/>
                <a:gd name="T43" fmla="*/ 70 h 76"/>
                <a:gd name="T44" fmla="*/ 26 w 76"/>
                <a:gd name="T45" fmla="*/ 58 h 76"/>
                <a:gd name="T46" fmla="*/ 16 w 76"/>
                <a:gd name="T47" fmla="*/ 56 h 76"/>
                <a:gd name="T48" fmla="*/ 8 w 76"/>
                <a:gd name="T49" fmla="*/ 44 h 76"/>
                <a:gd name="T50" fmla="*/ 4 w 76"/>
                <a:gd name="T51" fmla="*/ 32 h 76"/>
                <a:gd name="T52" fmla="*/ 0 w 76"/>
                <a:gd name="T53" fmla="*/ 24 h 76"/>
                <a:gd name="T54" fmla="*/ 4 w 76"/>
                <a:gd name="T55" fmla="*/ 20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6"/>
                <a:gd name="T85" fmla="*/ 0 h 76"/>
                <a:gd name="T86" fmla="*/ 76 w 76"/>
                <a:gd name="T87" fmla="*/ 76 h 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6" h="76">
                  <a:moveTo>
                    <a:pt x="4" y="20"/>
                  </a:moveTo>
                  <a:lnTo>
                    <a:pt x="12" y="18"/>
                  </a:lnTo>
                  <a:lnTo>
                    <a:pt x="20" y="14"/>
                  </a:lnTo>
                  <a:lnTo>
                    <a:pt x="26" y="6"/>
                  </a:lnTo>
                  <a:lnTo>
                    <a:pt x="28" y="4"/>
                  </a:lnTo>
                  <a:lnTo>
                    <a:pt x="30" y="0"/>
                  </a:lnTo>
                  <a:lnTo>
                    <a:pt x="40" y="2"/>
                  </a:lnTo>
                  <a:lnTo>
                    <a:pt x="46" y="8"/>
                  </a:lnTo>
                  <a:lnTo>
                    <a:pt x="52" y="10"/>
                  </a:lnTo>
                  <a:lnTo>
                    <a:pt x="56" y="2"/>
                  </a:lnTo>
                  <a:lnTo>
                    <a:pt x="66" y="6"/>
                  </a:lnTo>
                  <a:lnTo>
                    <a:pt x="68" y="14"/>
                  </a:lnTo>
                  <a:lnTo>
                    <a:pt x="68" y="22"/>
                  </a:lnTo>
                  <a:lnTo>
                    <a:pt x="76" y="34"/>
                  </a:lnTo>
                  <a:lnTo>
                    <a:pt x="76" y="44"/>
                  </a:lnTo>
                  <a:lnTo>
                    <a:pt x="74" y="62"/>
                  </a:lnTo>
                  <a:lnTo>
                    <a:pt x="70" y="68"/>
                  </a:lnTo>
                  <a:lnTo>
                    <a:pt x="58" y="76"/>
                  </a:lnTo>
                  <a:lnTo>
                    <a:pt x="46" y="74"/>
                  </a:lnTo>
                  <a:lnTo>
                    <a:pt x="34" y="70"/>
                  </a:lnTo>
                  <a:lnTo>
                    <a:pt x="30" y="70"/>
                  </a:lnTo>
                  <a:lnTo>
                    <a:pt x="26" y="70"/>
                  </a:lnTo>
                  <a:lnTo>
                    <a:pt x="26" y="58"/>
                  </a:lnTo>
                  <a:lnTo>
                    <a:pt x="16" y="56"/>
                  </a:lnTo>
                  <a:lnTo>
                    <a:pt x="8" y="44"/>
                  </a:lnTo>
                  <a:lnTo>
                    <a:pt x="4" y="32"/>
                  </a:lnTo>
                  <a:lnTo>
                    <a:pt x="0" y="24"/>
                  </a:lnTo>
                  <a:lnTo>
                    <a:pt x="4" y="20"/>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98" name="Freeform 397"/>
            <p:cNvSpPr>
              <a:spLocks/>
            </p:cNvSpPr>
            <p:nvPr/>
          </p:nvSpPr>
          <p:spPr bwMode="auto">
            <a:xfrm>
              <a:off x="8748713" y="2460625"/>
              <a:ext cx="11112" cy="20638"/>
            </a:xfrm>
            <a:custGeom>
              <a:avLst/>
              <a:gdLst>
                <a:gd name="T0" fmla="*/ 4 w 24"/>
                <a:gd name="T1" fmla="*/ 24 h 50"/>
                <a:gd name="T2" fmla="*/ 12 w 24"/>
                <a:gd name="T3" fmla="*/ 16 h 50"/>
                <a:gd name="T4" fmla="*/ 12 w 24"/>
                <a:gd name="T5" fmla="*/ 4 h 50"/>
                <a:gd name="T6" fmla="*/ 20 w 24"/>
                <a:gd name="T7" fmla="*/ 0 h 50"/>
                <a:gd name="T8" fmla="*/ 24 w 24"/>
                <a:gd name="T9" fmla="*/ 8 h 50"/>
                <a:gd name="T10" fmla="*/ 20 w 24"/>
                <a:gd name="T11" fmla="*/ 16 h 50"/>
                <a:gd name="T12" fmla="*/ 18 w 24"/>
                <a:gd name="T13" fmla="*/ 24 h 50"/>
                <a:gd name="T14" fmla="*/ 12 w 24"/>
                <a:gd name="T15" fmla="*/ 32 h 50"/>
                <a:gd name="T16" fmla="*/ 12 w 24"/>
                <a:gd name="T17" fmla="*/ 44 h 50"/>
                <a:gd name="T18" fmla="*/ 8 w 24"/>
                <a:gd name="T19" fmla="*/ 50 h 50"/>
                <a:gd name="T20" fmla="*/ 0 w 24"/>
                <a:gd name="T21" fmla="*/ 46 h 50"/>
                <a:gd name="T22" fmla="*/ 0 w 24"/>
                <a:gd name="T23" fmla="*/ 38 h 50"/>
                <a:gd name="T24" fmla="*/ 4 w 24"/>
                <a:gd name="T25" fmla="*/ 28 h 50"/>
                <a:gd name="T26" fmla="*/ 4 w 24"/>
                <a:gd name="T27" fmla="*/ 24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50"/>
                <a:gd name="T44" fmla="*/ 24 w 2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50">
                  <a:moveTo>
                    <a:pt x="4" y="24"/>
                  </a:moveTo>
                  <a:lnTo>
                    <a:pt x="12" y="16"/>
                  </a:lnTo>
                  <a:lnTo>
                    <a:pt x="12" y="4"/>
                  </a:lnTo>
                  <a:lnTo>
                    <a:pt x="20" y="0"/>
                  </a:lnTo>
                  <a:lnTo>
                    <a:pt x="24" y="8"/>
                  </a:lnTo>
                  <a:lnTo>
                    <a:pt x="20" y="16"/>
                  </a:lnTo>
                  <a:lnTo>
                    <a:pt x="18" y="24"/>
                  </a:lnTo>
                  <a:lnTo>
                    <a:pt x="12" y="32"/>
                  </a:lnTo>
                  <a:lnTo>
                    <a:pt x="12" y="44"/>
                  </a:lnTo>
                  <a:lnTo>
                    <a:pt x="8" y="50"/>
                  </a:lnTo>
                  <a:lnTo>
                    <a:pt x="0" y="46"/>
                  </a:lnTo>
                  <a:lnTo>
                    <a:pt x="0" y="38"/>
                  </a:lnTo>
                  <a:lnTo>
                    <a:pt x="4" y="28"/>
                  </a:lnTo>
                  <a:lnTo>
                    <a:pt x="4" y="24"/>
                  </a:lnTo>
                  <a:close/>
                </a:path>
              </a:pathLst>
            </a:custGeom>
            <a:grpFill/>
            <a:ln w="6350">
              <a:solidFill>
                <a:srgbClr val="FFFFFF"/>
              </a:solidFill>
              <a:prstDash val="solid"/>
              <a:round/>
              <a:headEnd/>
              <a:tailEnd/>
            </a:ln>
          </p:spPr>
          <p:txBody>
            <a:bodyPr/>
            <a:lstStyle/>
            <a:p>
              <a:endParaRPr lang="en-US" dirty="0"/>
            </a:p>
          </p:txBody>
        </p:sp>
        <p:sp>
          <p:nvSpPr>
            <p:cNvPr id="99" name="Freeform 398"/>
            <p:cNvSpPr>
              <a:spLocks/>
            </p:cNvSpPr>
            <p:nvPr/>
          </p:nvSpPr>
          <p:spPr bwMode="auto">
            <a:xfrm>
              <a:off x="8758238" y="2401888"/>
              <a:ext cx="57150" cy="87312"/>
            </a:xfrm>
            <a:custGeom>
              <a:avLst/>
              <a:gdLst>
                <a:gd name="T0" fmla="*/ 22 w 126"/>
                <a:gd name="T1" fmla="*/ 154 h 198"/>
                <a:gd name="T2" fmla="*/ 44 w 126"/>
                <a:gd name="T3" fmla="*/ 168 h 198"/>
                <a:gd name="T4" fmla="*/ 62 w 126"/>
                <a:gd name="T5" fmla="*/ 150 h 198"/>
                <a:gd name="T6" fmla="*/ 58 w 126"/>
                <a:gd name="T7" fmla="*/ 140 h 198"/>
                <a:gd name="T8" fmla="*/ 58 w 126"/>
                <a:gd name="T9" fmla="*/ 124 h 198"/>
                <a:gd name="T10" fmla="*/ 38 w 126"/>
                <a:gd name="T11" fmla="*/ 122 h 198"/>
                <a:gd name="T12" fmla="*/ 22 w 126"/>
                <a:gd name="T13" fmla="*/ 112 h 198"/>
                <a:gd name="T14" fmla="*/ 14 w 126"/>
                <a:gd name="T15" fmla="*/ 94 h 198"/>
                <a:gd name="T16" fmla="*/ 2 w 126"/>
                <a:gd name="T17" fmla="*/ 90 h 198"/>
                <a:gd name="T18" fmla="*/ 8 w 126"/>
                <a:gd name="T19" fmla="*/ 68 h 198"/>
                <a:gd name="T20" fmla="*/ 28 w 126"/>
                <a:gd name="T21" fmla="*/ 48 h 198"/>
                <a:gd name="T22" fmla="*/ 42 w 126"/>
                <a:gd name="T23" fmla="*/ 34 h 198"/>
                <a:gd name="T24" fmla="*/ 52 w 126"/>
                <a:gd name="T25" fmla="*/ 48 h 198"/>
                <a:gd name="T26" fmla="*/ 78 w 126"/>
                <a:gd name="T27" fmla="*/ 50 h 198"/>
                <a:gd name="T28" fmla="*/ 70 w 126"/>
                <a:gd name="T29" fmla="*/ 28 h 198"/>
                <a:gd name="T30" fmla="*/ 76 w 126"/>
                <a:gd name="T31" fmla="*/ 12 h 198"/>
                <a:gd name="T32" fmla="*/ 94 w 126"/>
                <a:gd name="T33" fmla="*/ 0 h 198"/>
                <a:gd name="T34" fmla="*/ 116 w 126"/>
                <a:gd name="T35" fmla="*/ 8 h 198"/>
                <a:gd name="T36" fmla="*/ 114 w 126"/>
                <a:gd name="T37" fmla="*/ 32 h 198"/>
                <a:gd name="T38" fmla="*/ 122 w 126"/>
                <a:gd name="T39" fmla="*/ 50 h 198"/>
                <a:gd name="T40" fmla="*/ 116 w 126"/>
                <a:gd name="T41" fmla="*/ 66 h 198"/>
                <a:gd name="T42" fmla="*/ 90 w 126"/>
                <a:gd name="T43" fmla="*/ 76 h 198"/>
                <a:gd name="T44" fmla="*/ 94 w 126"/>
                <a:gd name="T45" fmla="*/ 92 h 198"/>
                <a:gd name="T46" fmla="*/ 108 w 126"/>
                <a:gd name="T47" fmla="*/ 98 h 198"/>
                <a:gd name="T48" fmla="*/ 104 w 126"/>
                <a:gd name="T49" fmla="*/ 112 h 198"/>
                <a:gd name="T50" fmla="*/ 84 w 126"/>
                <a:gd name="T51" fmla="*/ 130 h 198"/>
                <a:gd name="T52" fmla="*/ 106 w 126"/>
                <a:gd name="T53" fmla="*/ 142 h 198"/>
                <a:gd name="T54" fmla="*/ 120 w 126"/>
                <a:gd name="T55" fmla="*/ 152 h 198"/>
                <a:gd name="T56" fmla="*/ 98 w 126"/>
                <a:gd name="T57" fmla="*/ 154 h 198"/>
                <a:gd name="T58" fmla="*/ 88 w 126"/>
                <a:gd name="T59" fmla="*/ 172 h 198"/>
                <a:gd name="T60" fmla="*/ 78 w 126"/>
                <a:gd name="T61" fmla="*/ 186 h 198"/>
                <a:gd name="T62" fmla="*/ 68 w 126"/>
                <a:gd name="T63" fmla="*/ 192 h 198"/>
                <a:gd name="T64" fmla="*/ 64 w 126"/>
                <a:gd name="T65" fmla="*/ 192 h 198"/>
                <a:gd name="T66" fmla="*/ 60 w 126"/>
                <a:gd name="T67" fmla="*/ 194 h 198"/>
                <a:gd name="T68" fmla="*/ 42 w 126"/>
                <a:gd name="T69" fmla="*/ 194 h 198"/>
                <a:gd name="T70" fmla="*/ 24 w 126"/>
                <a:gd name="T71" fmla="*/ 186 h 198"/>
                <a:gd name="T72" fmla="*/ 8 w 126"/>
                <a:gd name="T73" fmla="*/ 178 h 198"/>
                <a:gd name="T74" fmla="*/ 8 w 126"/>
                <a:gd name="T75" fmla="*/ 158 h 1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98"/>
                <a:gd name="T116" fmla="*/ 126 w 126"/>
                <a:gd name="T117" fmla="*/ 198 h 1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98">
                  <a:moveTo>
                    <a:pt x="14" y="156"/>
                  </a:moveTo>
                  <a:lnTo>
                    <a:pt x="22" y="154"/>
                  </a:lnTo>
                  <a:lnTo>
                    <a:pt x="32" y="162"/>
                  </a:lnTo>
                  <a:lnTo>
                    <a:pt x="44" y="168"/>
                  </a:lnTo>
                  <a:lnTo>
                    <a:pt x="56" y="160"/>
                  </a:lnTo>
                  <a:lnTo>
                    <a:pt x="62" y="150"/>
                  </a:lnTo>
                  <a:lnTo>
                    <a:pt x="68" y="146"/>
                  </a:lnTo>
                  <a:lnTo>
                    <a:pt x="58" y="140"/>
                  </a:lnTo>
                  <a:lnTo>
                    <a:pt x="56" y="134"/>
                  </a:lnTo>
                  <a:lnTo>
                    <a:pt x="58" y="124"/>
                  </a:lnTo>
                  <a:lnTo>
                    <a:pt x="48" y="122"/>
                  </a:lnTo>
                  <a:lnTo>
                    <a:pt x="38" y="122"/>
                  </a:lnTo>
                  <a:lnTo>
                    <a:pt x="24" y="122"/>
                  </a:lnTo>
                  <a:lnTo>
                    <a:pt x="22" y="112"/>
                  </a:lnTo>
                  <a:lnTo>
                    <a:pt x="16" y="106"/>
                  </a:lnTo>
                  <a:lnTo>
                    <a:pt x="14" y="94"/>
                  </a:lnTo>
                  <a:lnTo>
                    <a:pt x="8" y="90"/>
                  </a:lnTo>
                  <a:lnTo>
                    <a:pt x="2" y="90"/>
                  </a:lnTo>
                  <a:lnTo>
                    <a:pt x="0" y="80"/>
                  </a:lnTo>
                  <a:lnTo>
                    <a:pt x="8" y="68"/>
                  </a:lnTo>
                  <a:lnTo>
                    <a:pt x="18" y="58"/>
                  </a:lnTo>
                  <a:lnTo>
                    <a:pt x="28" y="48"/>
                  </a:lnTo>
                  <a:lnTo>
                    <a:pt x="34" y="34"/>
                  </a:lnTo>
                  <a:lnTo>
                    <a:pt x="42" y="34"/>
                  </a:lnTo>
                  <a:lnTo>
                    <a:pt x="50" y="42"/>
                  </a:lnTo>
                  <a:lnTo>
                    <a:pt x="52" y="48"/>
                  </a:lnTo>
                  <a:lnTo>
                    <a:pt x="62" y="54"/>
                  </a:lnTo>
                  <a:lnTo>
                    <a:pt x="78" y="50"/>
                  </a:lnTo>
                  <a:lnTo>
                    <a:pt x="76" y="38"/>
                  </a:lnTo>
                  <a:lnTo>
                    <a:pt x="70" y="28"/>
                  </a:lnTo>
                  <a:lnTo>
                    <a:pt x="66" y="18"/>
                  </a:lnTo>
                  <a:lnTo>
                    <a:pt x="76" y="12"/>
                  </a:lnTo>
                  <a:lnTo>
                    <a:pt x="84" y="2"/>
                  </a:lnTo>
                  <a:lnTo>
                    <a:pt x="94" y="0"/>
                  </a:lnTo>
                  <a:lnTo>
                    <a:pt x="106" y="4"/>
                  </a:lnTo>
                  <a:lnTo>
                    <a:pt x="116" y="8"/>
                  </a:lnTo>
                  <a:lnTo>
                    <a:pt x="114" y="20"/>
                  </a:lnTo>
                  <a:lnTo>
                    <a:pt x="114" y="32"/>
                  </a:lnTo>
                  <a:lnTo>
                    <a:pt x="120" y="40"/>
                  </a:lnTo>
                  <a:lnTo>
                    <a:pt x="122" y="50"/>
                  </a:lnTo>
                  <a:lnTo>
                    <a:pt x="126" y="62"/>
                  </a:lnTo>
                  <a:lnTo>
                    <a:pt x="116" y="66"/>
                  </a:lnTo>
                  <a:lnTo>
                    <a:pt x="108" y="66"/>
                  </a:lnTo>
                  <a:lnTo>
                    <a:pt x="90" y="76"/>
                  </a:lnTo>
                  <a:lnTo>
                    <a:pt x="88" y="84"/>
                  </a:lnTo>
                  <a:lnTo>
                    <a:pt x="94" y="92"/>
                  </a:lnTo>
                  <a:lnTo>
                    <a:pt x="102" y="92"/>
                  </a:lnTo>
                  <a:lnTo>
                    <a:pt x="108" y="98"/>
                  </a:lnTo>
                  <a:lnTo>
                    <a:pt x="110" y="108"/>
                  </a:lnTo>
                  <a:lnTo>
                    <a:pt x="104" y="112"/>
                  </a:lnTo>
                  <a:lnTo>
                    <a:pt x="86" y="120"/>
                  </a:lnTo>
                  <a:lnTo>
                    <a:pt x="84" y="130"/>
                  </a:lnTo>
                  <a:lnTo>
                    <a:pt x="94" y="142"/>
                  </a:lnTo>
                  <a:lnTo>
                    <a:pt x="106" y="142"/>
                  </a:lnTo>
                  <a:lnTo>
                    <a:pt x="118" y="142"/>
                  </a:lnTo>
                  <a:lnTo>
                    <a:pt x="120" y="152"/>
                  </a:lnTo>
                  <a:lnTo>
                    <a:pt x="110" y="154"/>
                  </a:lnTo>
                  <a:lnTo>
                    <a:pt x="98" y="154"/>
                  </a:lnTo>
                  <a:lnTo>
                    <a:pt x="90" y="162"/>
                  </a:lnTo>
                  <a:lnTo>
                    <a:pt x="88" y="172"/>
                  </a:lnTo>
                  <a:lnTo>
                    <a:pt x="82" y="178"/>
                  </a:lnTo>
                  <a:lnTo>
                    <a:pt x="78" y="186"/>
                  </a:lnTo>
                  <a:lnTo>
                    <a:pt x="78" y="198"/>
                  </a:lnTo>
                  <a:lnTo>
                    <a:pt x="68" y="192"/>
                  </a:lnTo>
                  <a:lnTo>
                    <a:pt x="64" y="190"/>
                  </a:lnTo>
                  <a:lnTo>
                    <a:pt x="64" y="192"/>
                  </a:lnTo>
                  <a:lnTo>
                    <a:pt x="62" y="194"/>
                  </a:lnTo>
                  <a:lnTo>
                    <a:pt x="60" y="194"/>
                  </a:lnTo>
                  <a:lnTo>
                    <a:pt x="50" y="190"/>
                  </a:lnTo>
                  <a:lnTo>
                    <a:pt x="42" y="194"/>
                  </a:lnTo>
                  <a:lnTo>
                    <a:pt x="32" y="194"/>
                  </a:lnTo>
                  <a:lnTo>
                    <a:pt x="24" y="186"/>
                  </a:lnTo>
                  <a:lnTo>
                    <a:pt x="18" y="182"/>
                  </a:lnTo>
                  <a:lnTo>
                    <a:pt x="8" y="178"/>
                  </a:lnTo>
                  <a:lnTo>
                    <a:pt x="6" y="164"/>
                  </a:lnTo>
                  <a:lnTo>
                    <a:pt x="8" y="158"/>
                  </a:lnTo>
                  <a:lnTo>
                    <a:pt x="14" y="15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00" name="Freeform 399"/>
            <p:cNvSpPr>
              <a:spLocks/>
            </p:cNvSpPr>
            <p:nvPr/>
          </p:nvSpPr>
          <p:spPr bwMode="auto">
            <a:xfrm>
              <a:off x="8834438" y="2481263"/>
              <a:ext cx="20637" cy="28575"/>
            </a:xfrm>
            <a:custGeom>
              <a:avLst/>
              <a:gdLst>
                <a:gd name="T0" fmla="*/ 0 w 48"/>
                <a:gd name="T1" fmla="*/ 42 h 62"/>
                <a:gd name="T2" fmla="*/ 4 w 48"/>
                <a:gd name="T3" fmla="*/ 38 h 62"/>
                <a:gd name="T4" fmla="*/ 2 w 48"/>
                <a:gd name="T5" fmla="*/ 24 h 62"/>
                <a:gd name="T6" fmla="*/ 8 w 48"/>
                <a:gd name="T7" fmla="*/ 22 h 62"/>
                <a:gd name="T8" fmla="*/ 14 w 48"/>
                <a:gd name="T9" fmla="*/ 24 h 62"/>
                <a:gd name="T10" fmla="*/ 22 w 48"/>
                <a:gd name="T11" fmla="*/ 28 h 62"/>
                <a:gd name="T12" fmla="*/ 22 w 48"/>
                <a:gd name="T13" fmla="*/ 20 h 62"/>
                <a:gd name="T14" fmla="*/ 18 w 48"/>
                <a:gd name="T15" fmla="*/ 16 h 62"/>
                <a:gd name="T16" fmla="*/ 10 w 48"/>
                <a:gd name="T17" fmla="*/ 18 h 62"/>
                <a:gd name="T18" fmla="*/ 4 w 48"/>
                <a:gd name="T19" fmla="*/ 12 h 62"/>
                <a:gd name="T20" fmla="*/ 4 w 48"/>
                <a:gd name="T21" fmla="*/ 8 h 62"/>
                <a:gd name="T22" fmla="*/ 8 w 48"/>
                <a:gd name="T23" fmla="*/ 2 h 62"/>
                <a:gd name="T24" fmla="*/ 14 w 48"/>
                <a:gd name="T25" fmla="*/ 0 h 62"/>
                <a:gd name="T26" fmla="*/ 18 w 48"/>
                <a:gd name="T27" fmla="*/ 4 h 62"/>
                <a:gd name="T28" fmla="*/ 22 w 48"/>
                <a:gd name="T29" fmla="*/ 14 h 62"/>
                <a:gd name="T30" fmla="*/ 26 w 48"/>
                <a:gd name="T31" fmla="*/ 16 h 62"/>
                <a:gd name="T32" fmla="*/ 28 w 48"/>
                <a:gd name="T33" fmla="*/ 14 h 62"/>
                <a:gd name="T34" fmla="*/ 34 w 48"/>
                <a:gd name="T35" fmla="*/ 14 h 62"/>
                <a:gd name="T36" fmla="*/ 38 w 48"/>
                <a:gd name="T37" fmla="*/ 18 h 62"/>
                <a:gd name="T38" fmla="*/ 40 w 48"/>
                <a:gd name="T39" fmla="*/ 22 h 62"/>
                <a:gd name="T40" fmla="*/ 36 w 48"/>
                <a:gd name="T41" fmla="*/ 26 h 62"/>
                <a:gd name="T42" fmla="*/ 32 w 48"/>
                <a:gd name="T43" fmla="*/ 32 h 62"/>
                <a:gd name="T44" fmla="*/ 36 w 48"/>
                <a:gd name="T45" fmla="*/ 36 h 62"/>
                <a:gd name="T46" fmla="*/ 42 w 48"/>
                <a:gd name="T47" fmla="*/ 40 h 62"/>
                <a:gd name="T48" fmla="*/ 48 w 48"/>
                <a:gd name="T49" fmla="*/ 50 h 62"/>
                <a:gd name="T50" fmla="*/ 42 w 48"/>
                <a:gd name="T51" fmla="*/ 52 h 62"/>
                <a:gd name="T52" fmla="*/ 28 w 48"/>
                <a:gd name="T53" fmla="*/ 50 h 62"/>
                <a:gd name="T54" fmla="*/ 26 w 48"/>
                <a:gd name="T55" fmla="*/ 48 h 62"/>
                <a:gd name="T56" fmla="*/ 20 w 48"/>
                <a:gd name="T57" fmla="*/ 50 h 62"/>
                <a:gd name="T58" fmla="*/ 20 w 48"/>
                <a:gd name="T59" fmla="*/ 58 h 62"/>
                <a:gd name="T60" fmla="*/ 14 w 48"/>
                <a:gd name="T61" fmla="*/ 62 h 62"/>
                <a:gd name="T62" fmla="*/ 2 w 48"/>
                <a:gd name="T63" fmla="*/ 56 h 62"/>
                <a:gd name="T64" fmla="*/ 0 w 48"/>
                <a:gd name="T65" fmla="*/ 42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62"/>
                <a:gd name="T101" fmla="*/ 48 w 48"/>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62">
                  <a:moveTo>
                    <a:pt x="0" y="42"/>
                  </a:moveTo>
                  <a:lnTo>
                    <a:pt x="4" y="38"/>
                  </a:lnTo>
                  <a:lnTo>
                    <a:pt x="2" y="24"/>
                  </a:lnTo>
                  <a:lnTo>
                    <a:pt x="8" y="22"/>
                  </a:lnTo>
                  <a:lnTo>
                    <a:pt x="14" y="24"/>
                  </a:lnTo>
                  <a:lnTo>
                    <a:pt x="22" y="28"/>
                  </a:lnTo>
                  <a:lnTo>
                    <a:pt x="22" y="20"/>
                  </a:lnTo>
                  <a:lnTo>
                    <a:pt x="18" y="16"/>
                  </a:lnTo>
                  <a:lnTo>
                    <a:pt x="10" y="18"/>
                  </a:lnTo>
                  <a:lnTo>
                    <a:pt x="4" y="12"/>
                  </a:lnTo>
                  <a:lnTo>
                    <a:pt x="4" y="8"/>
                  </a:lnTo>
                  <a:lnTo>
                    <a:pt x="8" y="2"/>
                  </a:lnTo>
                  <a:lnTo>
                    <a:pt x="14" y="0"/>
                  </a:lnTo>
                  <a:lnTo>
                    <a:pt x="18" y="4"/>
                  </a:lnTo>
                  <a:lnTo>
                    <a:pt x="22" y="14"/>
                  </a:lnTo>
                  <a:lnTo>
                    <a:pt x="26" y="16"/>
                  </a:lnTo>
                  <a:lnTo>
                    <a:pt x="28" y="14"/>
                  </a:lnTo>
                  <a:lnTo>
                    <a:pt x="34" y="14"/>
                  </a:lnTo>
                  <a:lnTo>
                    <a:pt x="38" y="18"/>
                  </a:lnTo>
                  <a:lnTo>
                    <a:pt x="40" y="22"/>
                  </a:lnTo>
                  <a:lnTo>
                    <a:pt x="36" y="26"/>
                  </a:lnTo>
                  <a:lnTo>
                    <a:pt x="32" y="32"/>
                  </a:lnTo>
                  <a:lnTo>
                    <a:pt x="36" y="36"/>
                  </a:lnTo>
                  <a:lnTo>
                    <a:pt x="42" y="40"/>
                  </a:lnTo>
                  <a:lnTo>
                    <a:pt x="48" y="50"/>
                  </a:lnTo>
                  <a:lnTo>
                    <a:pt x="42" y="52"/>
                  </a:lnTo>
                  <a:lnTo>
                    <a:pt x="28" y="50"/>
                  </a:lnTo>
                  <a:lnTo>
                    <a:pt x="26" y="48"/>
                  </a:lnTo>
                  <a:lnTo>
                    <a:pt x="20" y="50"/>
                  </a:lnTo>
                  <a:lnTo>
                    <a:pt x="20" y="58"/>
                  </a:lnTo>
                  <a:lnTo>
                    <a:pt x="14" y="62"/>
                  </a:lnTo>
                  <a:lnTo>
                    <a:pt x="2" y="56"/>
                  </a:lnTo>
                  <a:lnTo>
                    <a:pt x="0" y="42"/>
                  </a:lnTo>
                  <a:close/>
                </a:path>
              </a:pathLst>
            </a:custGeom>
            <a:grpFill/>
            <a:ln w="6350">
              <a:solidFill>
                <a:srgbClr val="FFFFFF"/>
              </a:solidFill>
              <a:prstDash val="solid"/>
              <a:round/>
              <a:headEnd/>
              <a:tailEnd/>
            </a:ln>
          </p:spPr>
          <p:txBody>
            <a:bodyPr/>
            <a:lstStyle/>
            <a:p>
              <a:endParaRPr lang="en-US" dirty="0"/>
            </a:p>
          </p:txBody>
        </p:sp>
        <p:sp>
          <p:nvSpPr>
            <p:cNvPr id="101" name="Freeform 400"/>
            <p:cNvSpPr>
              <a:spLocks/>
            </p:cNvSpPr>
            <p:nvPr/>
          </p:nvSpPr>
          <p:spPr bwMode="auto">
            <a:xfrm>
              <a:off x="8882063" y="2446338"/>
              <a:ext cx="15875" cy="15875"/>
            </a:xfrm>
            <a:custGeom>
              <a:avLst/>
              <a:gdLst>
                <a:gd name="T0" fmla="*/ 4 w 36"/>
                <a:gd name="T1" fmla="*/ 0 h 30"/>
                <a:gd name="T2" fmla="*/ 12 w 36"/>
                <a:gd name="T3" fmla="*/ 0 h 30"/>
                <a:gd name="T4" fmla="*/ 26 w 36"/>
                <a:gd name="T5" fmla="*/ 8 h 30"/>
                <a:gd name="T6" fmla="*/ 34 w 36"/>
                <a:gd name="T7" fmla="*/ 14 h 30"/>
                <a:gd name="T8" fmla="*/ 36 w 36"/>
                <a:gd name="T9" fmla="*/ 22 h 30"/>
                <a:gd name="T10" fmla="*/ 28 w 36"/>
                <a:gd name="T11" fmla="*/ 28 h 30"/>
                <a:gd name="T12" fmla="*/ 18 w 36"/>
                <a:gd name="T13" fmla="*/ 30 h 30"/>
                <a:gd name="T14" fmla="*/ 12 w 36"/>
                <a:gd name="T15" fmla="*/ 24 h 30"/>
                <a:gd name="T16" fmla="*/ 6 w 36"/>
                <a:gd name="T17" fmla="*/ 26 h 30"/>
                <a:gd name="T18" fmla="*/ 0 w 36"/>
                <a:gd name="T19" fmla="*/ 18 h 30"/>
                <a:gd name="T20" fmla="*/ 0 w 36"/>
                <a:gd name="T21" fmla="*/ 6 h 30"/>
                <a:gd name="T22" fmla="*/ 4 w 36"/>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4" y="0"/>
                  </a:moveTo>
                  <a:lnTo>
                    <a:pt x="12" y="0"/>
                  </a:lnTo>
                  <a:lnTo>
                    <a:pt x="26" y="8"/>
                  </a:lnTo>
                  <a:lnTo>
                    <a:pt x="34" y="14"/>
                  </a:lnTo>
                  <a:lnTo>
                    <a:pt x="36" y="22"/>
                  </a:lnTo>
                  <a:lnTo>
                    <a:pt x="28" y="28"/>
                  </a:lnTo>
                  <a:lnTo>
                    <a:pt x="18" y="30"/>
                  </a:lnTo>
                  <a:lnTo>
                    <a:pt x="12" y="24"/>
                  </a:lnTo>
                  <a:lnTo>
                    <a:pt x="6" y="26"/>
                  </a:lnTo>
                  <a:lnTo>
                    <a:pt x="0" y="18"/>
                  </a:lnTo>
                  <a:lnTo>
                    <a:pt x="0" y="6"/>
                  </a:lnTo>
                  <a:lnTo>
                    <a:pt x="4" y="0"/>
                  </a:lnTo>
                  <a:close/>
                </a:path>
              </a:pathLst>
            </a:custGeom>
            <a:grpFill/>
            <a:ln w="6350">
              <a:solidFill>
                <a:srgbClr val="FFFFFF"/>
              </a:solidFill>
              <a:prstDash val="solid"/>
              <a:round/>
              <a:headEnd/>
              <a:tailEnd/>
            </a:ln>
          </p:spPr>
          <p:txBody>
            <a:bodyPr/>
            <a:lstStyle/>
            <a:p>
              <a:endParaRPr lang="en-US" dirty="0"/>
            </a:p>
          </p:txBody>
        </p:sp>
        <p:sp>
          <p:nvSpPr>
            <p:cNvPr id="102" name="Freeform 401"/>
            <p:cNvSpPr>
              <a:spLocks/>
            </p:cNvSpPr>
            <p:nvPr/>
          </p:nvSpPr>
          <p:spPr bwMode="auto">
            <a:xfrm>
              <a:off x="8742363" y="2413000"/>
              <a:ext cx="6350" cy="11113"/>
            </a:xfrm>
            <a:custGeom>
              <a:avLst/>
              <a:gdLst>
                <a:gd name="T0" fmla="*/ 4 w 14"/>
                <a:gd name="T1" fmla="*/ 0 h 28"/>
                <a:gd name="T2" fmla="*/ 10 w 14"/>
                <a:gd name="T3" fmla="*/ 4 h 28"/>
                <a:gd name="T4" fmla="*/ 14 w 14"/>
                <a:gd name="T5" fmla="*/ 10 h 28"/>
                <a:gd name="T6" fmla="*/ 14 w 14"/>
                <a:gd name="T7" fmla="*/ 16 h 28"/>
                <a:gd name="T8" fmla="*/ 12 w 14"/>
                <a:gd name="T9" fmla="*/ 24 h 28"/>
                <a:gd name="T10" fmla="*/ 8 w 14"/>
                <a:gd name="T11" fmla="*/ 28 h 28"/>
                <a:gd name="T12" fmla="*/ 0 w 14"/>
                <a:gd name="T13" fmla="*/ 24 h 28"/>
                <a:gd name="T14" fmla="*/ 0 w 14"/>
                <a:gd name="T15" fmla="*/ 14 h 28"/>
                <a:gd name="T16" fmla="*/ 4 w 14"/>
                <a:gd name="T17" fmla="*/ 8 h 28"/>
                <a:gd name="T18" fmla="*/ 2 w 14"/>
                <a:gd name="T19" fmla="*/ 4 h 28"/>
                <a:gd name="T20" fmla="*/ 4 w 14"/>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4" y="0"/>
                  </a:moveTo>
                  <a:lnTo>
                    <a:pt x="10" y="4"/>
                  </a:lnTo>
                  <a:lnTo>
                    <a:pt x="14" y="10"/>
                  </a:lnTo>
                  <a:lnTo>
                    <a:pt x="14" y="16"/>
                  </a:lnTo>
                  <a:lnTo>
                    <a:pt x="12" y="24"/>
                  </a:lnTo>
                  <a:lnTo>
                    <a:pt x="8" y="28"/>
                  </a:lnTo>
                  <a:lnTo>
                    <a:pt x="0" y="24"/>
                  </a:lnTo>
                  <a:lnTo>
                    <a:pt x="0" y="14"/>
                  </a:lnTo>
                  <a:lnTo>
                    <a:pt x="4" y="8"/>
                  </a:lnTo>
                  <a:lnTo>
                    <a:pt x="2" y="4"/>
                  </a:lnTo>
                  <a:lnTo>
                    <a:pt x="4" y="0"/>
                  </a:lnTo>
                  <a:close/>
                </a:path>
              </a:pathLst>
            </a:custGeom>
            <a:grpFill/>
            <a:ln w="6350">
              <a:solidFill>
                <a:srgbClr val="FFFFFF"/>
              </a:solidFill>
              <a:prstDash val="solid"/>
              <a:round/>
              <a:headEnd/>
              <a:tailEnd/>
            </a:ln>
          </p:spPr>
          <p:txBody>
            <a:bodyPr/>
            <a:lstStyle/>
            <a:p>
              <a:endParaRPr lang="en-US" dirty="0"/>
            </a:p>
          </p:txBody>
        </p:sp>
        <p:grpSp>
          <p:nvGrpSpPr>
            <p:cNvPr id="103" name="Group 402"/>
            <p:cNvGrpSpPr>
              <a:grpSpLocks/>
            </p:cNvGrpSpPr>
            <p:nvPr/>
          </p:nvGrpSpPr>
          <p:grpSpPr bwMode="auto">
            <a:xfrm>
              <a:off x="8486775" y="2555875"/>
              <a:ext cx="142875" cy="150813"/>
              <a:chOff x="1672" y="2924"/>
              <a:chExt cx="320" cy="340"/>
            </a:xfrm>
            <a:grpFill/>
          </p:grpSpPr>
          <p:sp>
            <p:nvSpPr>
              <p:cNvPr id="131" name="Freeform 403"/>
              <p:cNvSpPr>
                <a:spLocks/>
              </p:cNvSpPr>
              <p:nvPr/>
            </p:nvSpPr>
            <p:spPr bwMode="auto">
              <a:xfrm>
                <a:off x="1672" y="2924"/>
                <a:ext cx="320" cy="340"/>
              </a:xfrm>
              <a:custGeom>
                <a:avLst/>
                <a:gdLst>
                  <a:gd name="T0" fmla="*/ 18 w 320"/>
                  <a:gd name="T1" fmla="*/ 244 h 340"/>
                  <a:gd name="T2" fmla="*/ 48 w 320"/>
                  <a:gd name="T3" fmla="*/ 252 h 340"/>
                  <a:gd name="T4" fmla="*/ 74 w 320"/>
                  <a:gd name="T5" fmla="*/ 238 h 340"/>
                  <a:gd name="T6" fmla="*/ 66 w 320"/>
                  <a:gd name="T7" fmla="*/ 222 h 340"/>
                  <a:gd name="T8" fmla="*/ 42 w 320"/>
                  <a:gd name="T9" fmla="*/ 214 h 340"/>
                  <a:gd name="T10" fmla="*/ 44 w 320"/>
                  <a:gd name="T11" fmla="*/ 204 h 340"/>
                  <a:gd name="T12" fmla="*/ 74 w 320"/>
                  <a:gd name="T13" fmla="*/ 216 h 340"/>
                  <a:gd name="T14" fmla="*/ 80 w 320"/>
                  <a:gd name="T15" fmla="*/ 206 h 340"/>
                  <a:gd name="T16" fmla="*/ 62 w 320"/>
                  <a:gd name="T17" fmla="*/ 178 h 340"/>
                  <a:gd name="T18" fmla="*/ 92 w 320"/>
                  <a:gd name="T19" fmla="*/ 148 h 340"/>
                  <a:gd name="T20" fmla="*/ 112 w 320"/>
                  <a:gd name="T21" fmla="*/ 100 h 340"/>
                  <a:gd name="T22" fmla="*/ 126 w 320"/>
                  <a:gd name="T23" fmla="*/ 68 h 340"/>
                  <a:gd name="T24" fmla="*/ 138 w 320"/>
                  <a:gd name="T25" fmla="*/ 60 h 340"/>
                  <a:gd name="T26" fmla="*/ 150 w 320"/>
                  <a:gd name="T27" fmla="*/ 58 h 340"/>
                  <a:gd name="T28" fmla="*/ 156 w 320"/>
                  <a:gd name="T29" fmla="*/ 74 h 340"/>
                  <a:gd name="T30" fmla="*/ 166 w 320"/>
                  <a:gd name="T31" fmla="*/ 92 h 340"/>
                  <a:gd name="T32" fmla="*/ 148 w 320"/>
                  <a:gd name="T33" fmla="*/ 102 h 340"/>
                  <a:gd name="T34" fmla="*/ 148 w 320"/>
                  <a:gd name="T35" fmla="*/ 128 h 340"/>
                  <a:gd name="T36" fmla="*/ 176 w 320"/>
                  <a:gd name="T37" fmla="*/ 116 h 340"/>
                  <a:gd name="T38" fmla="*/ 198 w 320"/>
                  <a:gd name="T39" fmla="*/ 92 h 340"/>
                  <a:gd name="T40" fmla="*/ 188 w 320"/>
                  <a:gd name="T41" fmla="*/ 62 h 340"/>
                  <a:gd name="T42" fmla="*/ 180 w 320"/>
                  <a:gd name="T43" fmla="*/ 38 h 340"/>
                  <a:gd name="T44" fmla="*/ 224 w 320"/>
                  <a:gd name="T45" fmla="*/ 6 h 340"/>
                  <a:gd name="T46" fmla="*/ 278 w 320"/>
                  <a:gd name="T47" fmla="*/ 0 h 340"/>
                  <a:gd name="T48" fmla="*/ 312 w 320"/>
                  <a:gd name="T49" fmla="*/ 22 h 340"/>
                  <a:gd name="T50" fmla="*/ 308 w 320"/>
                  <a:gd name="T51" fmla="*/ 80 h 340"/>
                  <a:gd name="T52" fmla="*/ 278 w 320"/>
                  <a:gd name="T53" fmla="*/ 124 h 340"/>
                  <a:gd name="T54" fmla="*/ 288 w 320"/>
                  <a:gd name="T55" fmla="*/ 172 h 340"/>
                  <a:gd name="T56" fmla="*/ 280 w 320"/>
                  <a:gd name="T57" fmla="*/ 198 h 340"/>
                  <a:gd name="T58" fmla="*/ 218 w 320"/>
                  <a:gd name="T59" fmla="*/ 202 h 340"/>
                  <a:gd name="T60" fmla="*/ 232 w 320"/>
                  <a:gd name="T61" fmla="*/ 268 h 340"/>
                  <a:gd name="T62" fmla="*/ 204 w 320"/>
                  <a:gd name="T63" fmla="*/ 306 h 340"/>
                  <a:gd name="T64" fmla="*/ 212 w 320"/>
                  <a:gd name="T65" fmla="*/ 340 h 340"/>
                  <a:gd name="T66" fmla="*/ 182 w 320"/>
                  <a:gd name="T67" fmla="*/ 332 h 340"/>
                  <a:gd name="T68" fmla="*/ 194 w 320"/>
                  <a:gd name="T69" fmla="*/ 314 h 340"/>
                  <a:gd name="T70" fmla="*/ 202 w 320"/>
                  <a:gd name="T71" fmla="*/ 292 h 340"/>
                  <a:gd name="T72" fmla="*/ 182 w 320"/>
                  <a:gd name="T73" fmla="*/ 284 h 340"/>
                  <a:gd name="T74" fmla="*/ 150 w 320"/>
                  <a:gd name="T75" fmla="*/ 274 h 340"/>
                  <a:gd name="T76" fmla="*/ 140 w 320"/>
                  <a:gd name="T77" fmla="*/ 258 h 340"/>
                  <a:gd name="T78" fmla="*/ 134 w 320"/>
                  <a:gd name="T79" fmla="*/ 246 h 340"/>
                  <a:gd name="T80" fmla="*/ 122 w 320"/>
                  <a:gd name="T81" fmla="*/ 252 h 340"/>
                  <a:gd name="T82" fmla="*/ 112 w 320"/>
                  <a:gd name="T83" fmla="*/ 242 h 340"/>
                  <a:gd name="T84" fmla="*/ 102 w 320"/>
                  <a:gd name="T85" fmla="*/ 242 h 340"/>
                  <a:gd name="T86" fmla="*/ 86 w 320"/>
                  <a:gd name="T87" fmla="*/ 256 h 340"/>
                  <a:gd name="T88" fmla="*/ 64 w 320"/>
                  <a:gd name="T89" fmla="*/ 264 h 340"/>
                  <a:gd name="T90" fmla="*/ 38 w 320"/>
                  <a:gd name="T91" fmla="*/ 270 h 340"/>
                  <a:gd name="T92" fmla="*/ 14 w 320"/>
                  <a:gd name="T93" fmla="*/ 264 h 340"/>
                  <a:gd name="T94" fmla="*/ 0 w 320"/>
                  <a:gd name="T95" fmla="*/ 252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340"/>
                  <a:gd name="T146" fmla="*/ 320 w 320"/>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340">
                    <a:moveTo>
                      <a:pt x="0" y="252"/>
                    </a:moveTo>
                    <a:lnTo>
                      <a:pt x="8" y="246"/>
                    </a:lnTo>
                    <a:lnTo>
                      <a:pt x="18" y="244"/>
                    </a:lnTo>
                    <a:lnTo>
                      <a:pt x="24" y="250"/>
                    </a:lnTo>
                    <a:lnTo>
                      <a:pt x="36" y="252"/>
                    </a:lnTo>
                    <a:lnTo>
                      <a:pt x="48" y="252"/>
                    </a:lnTo>
                    <a:lnTo>
                      <a:pt x="64" y="254"/>
                    </a:lnTo>
                    <a:lnTo>
                      <a:pt x="72" y="244"/>
                    </a:lnTo>
                    <a:lnTo>
                      <a:pt x="74" y="238"/>
                    </a:lnTo>
                    <a:lnTo>
                      <a:pt x="66" y="232"/>
                    </a:lnTo>
                    <a:lnTo>
                      <a:pt x="62" y="226"/>
                    </a:lnTo>
                    <a:lnTo>
                      <a:pt x="66" y="222"/>
                    </a:lnTo>
                    <a:lnTo>
                      <a:pt x="56" y="220"/>
                    </a:lnTo>
                    <a:lnTo>
                      <a:pt x="48" y="218"/>
                    </a:lnTo>
                    <a:lnTo>
                      <a:pt x="42" y="214"/>
                    </a:lnTo>
                    <a:lnTo>
                      <a:pt x="32" y="214"/>
                    </a:lnTo>
                    <a:lnTo>
                      <a:pt x="34" y="204"/>
                    </a:lnTo>
                    <a:lnTo>
                      <a:pt x="44" y="204"/>
                    </a:lnTo>
                    <a:lnTo>
                      <a:pt x="56" y="208"/>
                    </a:lnTo>
                    <a:lnTo>
                      <a:pt x="66" y="212"/>
                    </a:lnTo>
                    <a:lnTo>
                      <a:pt x="74" y="216"/>
                    </a:lnTo>
                    <a:lnTo>
                      <a:pt x="86" y="214"/>
                    </a:lnTo>
                    <a:lnTo>
                      <a:pt x="92" y="210"/>
                    </a:lnTo>
                    <a:lnTo>
                      <a:pt x="80" y="206"/>
                    </a:lnTo>
                    <a:lnTo>
                      <a:pt x="70" y="198"/>
                    </a:lnTo>
                    <a:lnTo>
                      <a:pt x="62" y="192"/>
                    </a:lnTo>
                    <a:lnTo>
                      <a:pt x="62" y="178"/>
                    </a:lnTo>
                    <a:lnTo>
                      <a:pt x="70" y="174"/>
                    </a:lnTo>
                    <a:lnTo>
                      <a:pt x="78" y="162"/>
                    </a:lnTo>
                    <a:lnTo>
                      <a:pt x="92" y="148"/>
                    </a:lnTo>
                    <a:lnTo>
                      <a:pt x="104" y="126"/>
                    </a:lnTo>
                    <a:lnTo>
                      <a:pt x="110" y="114"/>
                    </a:lnTo>
                    <a:lnTo>
                      <a:pt x="112" y="100"/>
                    </a:lnTo>
                    <a:lnTo>
                      <a:pt x="120" y="90"/>
                    </a:lnTo>
                    <a:lnTo>
                      <a:pt x="118" y="78"/>
                    </a:lnTo>
                    <a:lnTo>
                      <a:pt x="126" y="68"/>
                    </a:lnTo>
                    <a:lnTo>
                      <a:pt x="126" y="58"/>
                    </a:lnTo>
                    <a:lnTo>
                      <a:pt x="134" y="56"/>
                    </a:lnTo>
                    <a:lnTo>
                      <a:pt x="138" y="60"/>
                    </a:lnTo>
                    <a:lnTo>
                      <a:pt x="142" y="62"/>
                    </a:lnTo>
                    <a:lnTo>
                      <a:pt x="146" y="62"/>
                    </a:lnTo>
                    <a:lnTo>
                      <a:pt x="150" y="58"/>
                    </a:lnTo>
                    <a:lnTo>
                      <a:pt x="154" y="56"/>
                    </a:lnTo>
                    <a:lnTo>
                      <a:pt x="154" y="64"/>
                    </a:lnTo>
                    <a:lnTo>
                      <a:pt x="156" y="74"/>
                    </a:lnTo>
                    <a:lnTo>
                      <a:pt x="164" y="82"/>
                    </a:lnTo>
                    <a:lnTo>
                      <a:pt x="170" y="88"/>
                    </a:lnTo>
                    <a:lnTo>
                      <a:pt x="166" y="92"/>
                    </a:lnTo>
                    <a:lnTo>
                      <a:pt x="160" y="100"/>
                    </a:lnTo>
                    <a:lnTo>
                      <a:pt x="152" y="100"/>
                    </a:lnTo>
                    <a:lnTo>
                      <a:pt x="148" y="102"/>
                    </a:lnTo>
                    <a:lnTo>
                      <a:pt x="150" y="110"/>
                    </a:lnTo>
                    <a:lnTo>
                      <a:pt x="150" y="116"/>
                    </a:lnTo>
                    <a:lnTo>
                      <a:pt x="148" y="128"/>
                    </a:lnTo>
                    <a:lnTo>
                      <a:pt x="154" y="130"/>
                    </a:lnTo>
                    <a:lnTo>
                      <a:pt x="162" y="122"/>
                    </a:lnTo>
                    <a:lnTo>
                      <a:pt x="176" y="116"/>
                    </a:lnTo>
                    <a:lnTo>
                      <a:pt x="184" y="106"/>
                    </a:lnTo>
                    <a:lnTo>
                      <a:pt x="192" y="102"/>
                    </a:lnTo>
                    <a:lnTo>
                      <a:pt x="198" y="92"/>
                    </a:lnTo>
                    <a:lnTo>
                      <a:pt x="196" y="80"/>
                    </a:lnTo>
                    <a:lnTo>
                      <a:pt x="196" y="72"/>
                    </a:lnTo>
                    <a:lnTo>
                      <a:pt x="188" y="62"/>
                    </a:lnTo>
                    <a:lnTo>
                      <a:pt x="180" y="52"/>
                    </a:lnTo>
                    <a:lnTo>
                      <a:pt x="166" y="44"/>
                    </a:lnTo>
                    <a:lnTo>
                      <a:pt x="180" y="38"/>
                    </a:lnTo>
                    <a:lnTo>
                      <a:pt x="184" y="22"/>
                    </a:lnTo>
                    <a:lnTo>
                      <a:pt x="198" y="14"/>
                    </a:lnTo>
                    <a:lnTo>
                      <a:pt x="224" y="6"/>
                    </a:lnTo>
                    <a:lnTo>
                      <a:pt x="242" y="2"/>
                    </a:lnTo>
                    <a:lnTo>
                      <a:pt x="260" y="2"/>
                    </a:lnTo>
                    <a:lnTo>
                      <a:pt x="278" y="0"/>
                    </a:lnTo>
                    <a:lnTo>
                      <a:pt x="292" y="0"/>
                    </a:lnTo>
                    <a:lnTo>
                      <a:pt x="298" y="12"/>
                    </a:lnTo>
                    <a:lnTo>
                      <a:pt x="312" y="22"/>
                    </a:lnTo>
                    <a:lnTo>
                      <a:pt x="320" y="28"/>
                    </a:lnTo>
                    <a:lnTo>
                      <a:pt x="320" y="64"/>
                    </a:lnTo>
                    <a:lnTo>
                      <a:pt x="308" y="80"/>
                    </a:lnTo>
                    <a:lnTo>
                      <a:pt x="306" y="102"/>
                    </a:lnTo>
                    <a:lnTo>
                      <a:pt x="284" y="102"/>
                    </a:lnTo>
                    <a:lnTo>
                      <a:pt x="278" y="124"/>
                    </a:lnTo>
                    <a:lnTo>
                      <a:pt x="304" y="134"/>
                    </a:lnTo>
                    <a:lnTo>
                      <a:pt x="300" y="154"/>
                    </a:lnTo>
                    <a:lnTo>
                      <a:pt x="288" y="172"/>
                    </a:lnTo>
                    <a:lnTo>
                      <a:pt x="276" y="176"/>
                    </a:lnTo>
                    <a:lnTo>
                      <a:pt x="286" y="190"/>
                    </a:lnTo>
                    <a:lnTo>
                      <a:pt x="280" y="198"/>
                    </a:lnTo>
                    <a:lnTo>
                      <a:pt x="262" y="200"/>
                    </a:lnTo>
                    <a:lnTo>
                      <a:pt x="230" y="198"/>
                    </a:lnTo>
                    <a:lnTo>
                      <a:pt x="218" y="202"/>
                    </a:lnTo>
                    <a:lnTo>
                      <a:pt x="222" y="230"/>
                    </a:lnTo>
                    <a:lnTo>
                      <a:pt x="232" y="242"/>
                    </a:lnTo>
                    <a:lnTo>
                      <a:pt x="232" y="268"/>
                    </a:lnTo>
                    <a:lnTo>
                      <a:pt x="220" y="282"/>
                    </a:lnTo>
                    <a:lnTo>
                      <a:pt x="224" y="294"/>
                    </a:lnTo>
                    <a:lnTo>
                      <a:pt x="204" y="306"/>
                    </a:lnTo>
                    <a:lnTo>
                      <a:pt x="208" y="314"/>
                    </a:lnTo>
                    <a:lnTo>
                      <a:pt x="216" y="324"/>
                    </a:lnTo>
                    <a:lnTo>
                      <a:pt x="212" y="340"/>
                    </a:lnTo>
                    <a:lnTo>
                      <a:pt x="200" y="340"/>
                    </a:lnTo>
                    <a:lnTo>
                      <a:pt x="188" y="340"/>
                    </a:lnTo>
                    <a:lnTo>
                      <a:pt x="182" y="332"/>
                    </a:lnTo>
                    <a:lnTo>
                      <a:pt x="182" y="326"/>
                    </a:lnTo>
                    <a:lnTo>
                      <a:pt x="190" y="320"/>
                    </a:lnTo>
                    <a:lnTo>
                      <a:pt x="194" y="314"/>
                    </a:lnTo>
                    <a:lnTo>
                      <a:pt x="194" y="302"/>
                    </a:lnTo>
                    <a:lnTo>
                      <a:pt x="202" y="300"/>
                    </a:lnTo>
                    <a:lnTo>
                      <a:pt x="202" y="292"/>
                    </a:lnTo>
                    <a:lnTo>
                      <a:pt x="200" y="288"/>
                    </a:lnTo>
                    <a:lnTo>
                      <a:pt x="194" y="286"/>
                    </a:lnTo>
                    <a:lnTo>
                      <a:pt x="182" y="284"/>
                    </a:lnTo>
                    <a:lnTo>
                      <a:pt x="178" y="276"/>
                    </a:lnTo>
                    <a:lnTo>
                      <a:pt x="162" y="278"/>
                    </a:lnTo>
                    <a:lnTo>
                      <a:pt x="150" y="274"/>
                    </a:lnTo>
                    <a:lnTo>
                      <a:pt x="150" y="268"/>
                    </a:lnTo>
                    <a:lnTo>
                      <a:pt x="144" y="266"/>
                    </a:lnTo>
                    <a:lnTo>
                      <a:pt x="140" y="258"/>
                    </a:lnTo>
                    <a:lnTo>
                      <a:pt x="142" y="250"/>
                    </a:lnTo>
                    <a:lnTo>
                      <a:pt x="140" y="246"/>
                    </a:lnTo>
                    <a:lnTo>
                      <a:pt x="134" y="246"/>
                    </a:lnTo>
                    <a:lnTo>
                      <a:pt x="132" y="254"/>
                    </a:lnTo>
                    <a:lnTo>
                      <a:pt x="126" y="256"/>
                    </a:lnTo>
                    <a:lnTo>
                      <a:pt x="122" y="252"/>
                    </a:lnTo>
                    <a:lnTo>
                      <a:pt x="122" y="246"/>
                    </a:lnTo>
                    <a:lnTo>
                      <a:pt x="118" y="242"/>
                    </a:lnTo>
                    <a:lnTo>
                      <a:pt x="112" y="242"/>
                    </a:lnTo>
                    <a:lnTo>
                      <a:pt x="110" y="248"/>
                    </a:lnTo>
                    <a:lnTo>
                      <a:pt x="102" y="248"/>
                    </a:lnTo>
                    <a:lnTo>
                      <a:pt x="102" y="242"/>
                    </a:lnTo>
                    <a:lnTo>
                      <a:pt x="94" y="244"/>
                    </a:lnTo>
                    <a:lnTo>
                      <a:pt x="88" y="244"/>
                    </a:lnTo>
                    <a:lnTo>
                      <a:pt x="86" y="256"/>
                    </a:lnTo>
                    <a:lnTo>
                      <a:pt x="74" y="256"/>
                    </a:lnTo>
                    <a:lnTo>
                      <a:pt x="68" y="264"/>
                    </a:lnTo>
                    <a:lnTo>
                      <a:pt x="64" y="264"/>
                    </a:lnTo>
                    <a:lnTo>
                      <a:pt x="56" y="272"/>
                    </a:lnTo>
                    <a:lnTo>
                      <a:pt x="46" y="274"/>
                    </a:lnTo>
                    <a:lnTo>
                      <a:pt x="38" y="270"/>
                    </a:lnTo>
                    <a:lnTo>
                      <a:pt x="34" y="264"/>
                    </a:lnTo>
                    <a:lnTo>
                      <a:pt x="20" y="260"/>
                    </a:lnTo>
                    <a:lnTo>
                      <a:pt x="14" y="264"/>
                    </a:lnTo>
                    <a:lnTo>
                      <a:pt x="6" y="266"/>
                    </a:lnTo>
                    <a:lnTo>
                      <a:pt x="0" y="260"/>
                    </a:lnTo>
                    <a:lnTo>
                      <a:pt x="0" y="25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32" name="Freeform 404"/>
              <p:cNvSpPr>
                <a:spLocks/>
              </p:cNvSpPr>
              <p:nvPr/>
            </p:nvSpPr>
            <p:spPr bwMode="auto">
              <a:xfrm>
                <a:off x="1682" y="3144"/>
                <a:ext cx="52" cy="28"/>
              </a:xfrm>
              <a:custGeom>
                <a:avLst/>
                <a:gdLst>
                  <a:gd name="T0" fmla="*/ 12 w 52"/>
                  <a:gd name="T1" fmla="*/ 2 h 28"/>
                  <a:gd name="T2" fmla="*/ 22 w 52"/>
                  <a:gd name="T3" fmla="*/ 0 h 28"/>
                  <a:gd name="T4" fmla="*/ 32 w 52"/>
                  <a:gd name="T5" fmla="*/ 2 h 28"/>
                  <a:gd name="T6" fmla="*/ 32 w 52"/>
                  <a:gd name="T7" fmla="*/ 4 h 28"/>
                  <a:gd name="T8" fmla="*/ 34 w 52"/>
                  <a:gd name="T9" fmla="*/ 6 h 28"/>
                  <a:gd name="T10" fmla="*/ 38 w 52"/>
                  <a:gd name="T11" fmla="*/ 10 h 28"/>
                  <a:gd name="T12" fmla="*/ 42 w 52"/>
                  <a:gd name="T13" fmla="*/ 12 h 28"/>
                  <a:gd name="T14" fmla="*/ 48 w 52"/>
                  <a:gd name="T15" fmla="*/ 16 h 28"/>
                  <a:gd name="T16" fmla="*/ 52 w 52"/>
                  <a:gd name="T17" fmla="*/ 22 h 28"/>
                  <a:gd name="T18" fmla="*/ 44 w 52"/>
                  <a:gd name="T19" fmla="*/ 28 h 28"/>
                  <a:gd name="T20" fmla="*/ 32 w 52"/>
                  <a:gd name="T21" fmla="*/ 28 h 28"/>
                  <a:gd name="T22" fmla="*/ 22 w 52"/>
                  <a:gd name="T23" fmla="*/ 26 h 28"/>
                  <a:gd name="T24" fmla="*/ 20 w 52"/>
                  <a:gd name="T25" fmla="*/ 22 h 28"/>
                  <a:gd name="T26" fmla="*/ 14 w 52"/>
                  <a:gd name="T27" fmla="*/ 22 h 28"/>
                  <a:gd name="T28" fmla="*/ 6 w 52"/>
                  <a:gd name="T29" fmla="*/ 20 h 28"/>
                  <a:gd name="T30" fmla="*/ 2 w 52"/>
                  <a:gd name="T31" fmla="*/ 16 h 28"/>
                  <a:gd name="T32" fmla="*/ 0 w 52"/>
                  <a:gd name="T33" fmla="*/ 10 h 28"/>
                  <a:gd name="T34" fmla="*/ 4 w 52"/>
                  <a:gd name="T35" fmla="*/ 6 h 28"/>
                  <a:gd name="T36" fmla="*/ 12 w 52"/>
                  <a:gd name="T37" fmla="*/ 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28"/>
                  <a:gd name="T59" fmla="*/ 52 w 52"/>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28">
                    <a:moveTo>
                      <a:pt x="12" y="2"/>
                    </a:moveTo>
                    <a:lnTo>
                      <a:pt x="22" y="0"/>
                    </a:lnTo>
                    <a:lnTo>
                      <a:pt x="32" y="2"/>
                    </a:lnTo>
                    <a:lnTo>
                      <a:pt x="32" y="4"/>
                    </a:lnTo>
                    <a:lnTo>
                      <a:pt x="34" y="6"/>
                    </a:lnTo>
                    <a:lnTo>
                      <a:pt x="38" y="10"/>
                    </a:lnTo>
                    <a:lnTo>
                      <a:pt x="42" y="12"/>
                    </a:lnTo>
                    <a:lnTo>
                      <a:pt x="48" y="16"/>
                    </a:lnTo>
                    <a:lnTo>
                      <a:pt x="52" y="22"/>
                    </a:lnTo>
                    <a:lnTo>
                      <a:pt x="44" y="28"/>
                    </a:lnTo>
                    <a:lnTo>
                      <a:pt x="32" y="28"/>
                    </a:lnTo>
                    <a:lnTo>
                      <a:pt x="22" y="26"/>
                    </a:lnTo>
                    <a:lnTo>
                      <a:pt x="20" y="22"/>
                    </a:lnTo>
                    <a:lnTo>
                      <a:pt x="14" y="22"/>
                    </a:lnTo>
                    <a:lnTo>
                      <a:pt x="6" y="20"/>
                    </a:lnTo>
                    <a:lnTo>
                      <a:pt x="2" y="16"/>
                    </a:lnTo>
                    <a:lnTo>
                      <a:pt x="0" y="10"/>
                    </a:lnTo>
                    <a:lnTo>
                      <a:pt x="4" y="6"/>
                    </a:lnTo>
                    <a:lnTo>
                      <a:pt x="12" y="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grpSp>
        <p:sp>
          <p:nvSpPr>
            <p:cNvPr id="104" name="Freeform 405"/>
            <p:cNvSpPr>
              <a:spLocks/>
            </p:cNvSpPr>
            <p:nvPr/>
          </p:nvSpPr>
          <p:spPr bwMode="auto">
            <a:xfrm>
              <a:off x="8456613" y="2663825"/>
              <a:ext cx="138112" cy="114300"/>
            </a:xfrm>
            <a:custGeom>
              <a:avLst/>
              <a:gdLst>
                <a:gd name="T0" fmla="*/ 18 w 308"/>
                <a:gd name="T1" fmla="*/ 32 h 258"/>
                <a:gd name="T2" fmla="*/ 52 w 308"/>
                <a:gd name="T3" fmla="*/ 10 h 258"/>
                <a:gd name="T4" fmla="*/ 68 w 308"/>
                <a:gd name="T5" fmla="*/ 18 h 258"/>
                <a:gd name="T6" fmla="*/ 82 w 308"/>
                <a:gd name="T7" fmla="*/ 22 h 258"/>
                <a:gd name="T8" fmla="*/ 102 w 308"/>
                <a:gd name="T9" fmla="*/ 22 h 258"/>
                <a:gd name="T10" fmla="*/ 114 w 308"/>
                <a:gd name="T11" fmla="*/ 32 h 258"/>
                <a:gd name="T12" fmla="*/ 132 w 308"/>
                <a:gd name="T13" fmla="*/ 22 h 258"/>
                <a:gd name="T14" fmla="*/ 142 w 308"/>
                <a:gd name="T15" fmla="*/ 14 h 258"/>
                <a:gd name="T16" fmla="*/ 156 w 308"/>
                <a:gd name="T17" fmla="*/ 2 h 258"/>
                <a:gd name="T18" fmla="*/ 170 w 308"/>
                <a:gd name="T19" fmla="*/ 6 h 258"/>
                <a:gd name="T20" fmla="*/ 180 w 308"/>
                <a:gd name="T21" fmla="*/ 0 h 258"/>
                <a:gd name="T22" fmla="*/ 190 w 308"/>
                <a:gd name="T23" fmla="*/ 4 h 258"/>
                <a:gd name="T24" fmla="*/ 194 w 308"/>
                <a:gd name="T25" fmla="*/ 14 h 258"/>
                <a:gd name="T26" fmla="*/ 202 w 308"/>
                <a:gd name="T27" fmla="*/ 4 h 258"/>
                <a:gd name="T28" fmla="*/ 210 w 308"/>
                <a:gd name="T29" fmla="*/ 8 h 258"/>
                <a:gd name="T30" fmla="*/ 212 w 308"/>
                <a:gd name="T31" fmla="*/ 24 h 258"/>
                <a:gd name="T32" fmla="*/ 218 w 308"/>
                <a:gd name="T33" fmla="*/ 32 h 258"/>
                <a:gd name="T34" fmla="*/ 246 w 308"/>
                <a:gd name="T35" fmla="*/ 34 h 258"/>
                <a:gd name="T36" fmla="*/ 262 w 308"/>
                <a:gd name="T37" fmla="*/ 44 h 258"/>
                <a:gd name="T38" fmla="*/ 270 w 308"/>
                <a:gd name="T39" fmla="*/ 50 h 258"/>
                <a:gd name="T40" fmla="*/ 262 w 308"/>
                <a:gd name="T41" fmla="*/ 60 h 258"/>
                <a:gd name="T42" fmla="*/ 258 w 308"/>
                <a:gd name="T43" fmla="*/ 78 h 258"/>
                <a:gd name="T44" fmla="*/ 250 w 308"/>
                <a:gd name="T45" fmla="*/ 90 h 258"/>
                <a:gd name="T46" fmla="*/ 280 w 308"/>
                <a:gd name="T47" fmla="*/ 98 h 258"/>
                <a:gd name="T48" fmla="*/ 292 w 308"/>
                <a:gd name="T49" fmla="*/ 132 h 258"/>
                <a:gd name="T50" fmla="*/ 306 w 308"/>
                <a:gd name="T51" fmla="*/ 160 h 258"/>
                <a:gd name="T52" fmla="*/ 268 w 308"/>
                <a:gd name="T53" fmla="*/ 176 h 258"/>
                <a:gd name="T54" fmla="*/ 252 w 308"/>
                <a:gd name="T55" fmla="*/ 216 h 258"/>
                <a:gd name="T56" fmla="*/ 262 w 308"/>
                <a:gd name="T57" fmla="*/ 240 h 258"/>
                <a:gd name="T58" fmla="*/ 256 w 308"/>
                <a:gd name="T59" fmla="*/ 258 h 258"/>
                <a:gd name="T60" fmla="*/ 218 w 308"/>
                <a:gd name="T61" fmla="*/ 240 h 258"/>
                <a:gd name="T62" fmla="*/ 176 w 308"/>
                <a:gd name="T63" fmla="*/ 216 h 258"/>
                <a:gd name="T64" fmla="*/ 182 w 308"/>
                <a:gd name="T65" fmla="*/ 180 h 258"/>
                <a:gd name="T66" fmla="*/ 166 w 308"/>
                <a:gd name="T67" fmla="*/ 178 h 258"/>
                <a:gd name="T68" fmla="*/ 160 w 308"/>
                <a:gd name="T69" fmla="*/ 194 h 258"/>
                <a:gd name="T70" fmla="*/ 124 w 308"/>
                <a:gd name="T71" fmla="*/ 194 h 258"/>
                <a:gd name="T72" fmla="*/ 128 w 308"/>
                <a:gd name="T73" fmla="*/ 176 h 258"/>
                <a:gd name="T74" fmla="*/ 126 w 308"/>
                <a:gd name="T75" fmla="*/ 154 h 258"/>
                <a:gd name="T76" fmla="*/ 88 w 308"/>
                <a:gd name="T77" fmla="*/ 142 h 258"/>
                <a:gd name="T78" fmla="*/ 74 w 308"/>
                <a:gd name="T79" fmla="*/ 116 h 258"/>
                <a:gd name="T80" fmla="*/ 54 w 308"/>
                <a:gd name="T81" fmla="*/ 102 h 258"/>
                <a:gd name="T82" fmla="*/ 32 w 308"/>
                <a:gd name="T83" fmla="*/ 80 h 258"/>
                <a:gd name="T84" fmla="*/ 10 w 308"/>
                <a:gd name="T85" fmla="*/ 62 h 258"/>
                <a:gd name="T86" fmla="*/ 4 w 308"/>
                <a:gd name="T87" fmla="*/ 48 h 258"/>
                <a:gd name="T88" fmla="*/ 2 w 308"/>
                <a:gd name="T89" fmla="*/ 38 h 2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258"/>
                <a:gd name="T137" fmla="*/ 308 w 308"/>
                <a:gd name="T138" fmla="*/ 258 h 2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258">
                  <a:moveTo>
                    <a:pt x="2" y="38"/>
                  </a:moveTo>
                  <a:lnTo>
                    <a:pt x="18" y="32"/>
                  </a:lnTo>
                  <a:lnTo>
                    <a:pt x="36" y="22"/>
                  </a:lnTo>
                  <a:lnTo>
                    <a:pt x="52" y="10"/>
                  </a:lnTo>
                  <a:lnTo>
                    <a:pt x="68" y="10"/>
                  </a:lnTo>
                  <a:lnTo>
                    <a:pt x="68" y="18"/>
                  </a:lnTo>
                  <a:lnTo>
                    <a:pt x="74" y="24"/>
                  </a:lnTo>
                  <a:lnTo>
                    <a:pt x="82" y="22"/>
                  </a:lnTo>
                  <a:lnTo>
                    <a:pt x="88" y="18"/>
                  </a:lnTo>
                  <a:lnTo>
                    <a:pt x="102" y="22"/>
                  </a:lnTo>
                  <a:lnTo>
                    <a:pt x="106" y="28"/>
                  </a:lnTo>
                  <a:lnTo>
                    <a:pt x="114" y="32"/>
                  </a:lnTo>
                  <a:lnTo>
                    <a:pt x="124" y="30"/>
                  </a:lnTo>
                  <a:lnTo>
                    <a:pt x="132" y="22"/>
                  </a:lnTo>
                  <a:lnTo>
                    <a:pt x="136" y="22"/>
                  </a:lnTo>
                  <a:lnTo>
                    <a:pt x="142" y="14"/>
                  </a:lnTo>
                  <a:lnTo>
                    <a:pt x="154" y="14"/>
                  </a:lnTo>
                  <a:lnTo>
                    <a:pt x="156" y="2"/>
                  </a:lnTo>
                  <a:lnTo>
                    <a:pt x="170" y="0"/>
                  </a:lnTo>
                  <a:lnTo>
                    <a:pt x="170" y="6"/>
                  </a:lnTo>
                  <a:lnTo>
                    <a:pt x="178" y="6"/>
                  </a:lnTo>
                  <a:lnTo>
                    <a:pt x="180" y="0"/>
                  </a:lnTo>
                  <a:lnTo>
                    <a:pt x="186" y="0"/>
                  </a:lnTo>
                  <a:lnTo>
                    <a:pt x="190" y="4"/>
                  </a:lnTo>
                  <a:lnTo>
                    <a:pt x="190" y="10"/>
                  </a:lnTo>
                  <a:lnTo>
                    <a:pt x="194" y="14"/>
                  </a:lnTo>
                  <a:lnTo>
                    <a:pt x="200" y="12"/>
                  </a:lnTo>
                  <a:lnTo>
                    <a:pt x="202" y="4"/>
                  </a:lnTo>
                  <a:lnTo>
                    <a:pt x="208" y="4"/>
                  </a:lnTo>
                  <a:lnTo>
                    <a:pt x="210" y="8"/>
                  </a:lnTo>
                  <a:lnTo>
                    <a:pt x="208" y="16"/>
                  </a:lnTo>
                  <a:lnTo>
                    <a:pt x="212" y="24"/>
                  </a:lnTo>
                  <a:lnTo>
                    <a:pt x="218" y="26"/>
                  </a:lnTo>
                  <a:lnTo>
                    <a:pt x="218" y="32"/>
                  </a:lnTo>
                  <a:lnTo>
                    <a:pt x="230" y="36"/>
                  </a:lnTo>
                  <a:lnTo>
                    <a:pt x="246" y="34"/>
                  </a:lnTo>
                  <a:lnTo>
                    <a:pt x="250" y="42"/>
                  </a:lnTo>
                  <a:lnTo>
                    <a:pt x="262" y="44"/>
                  </a:lnTo>
                  <a:lnTo>
                    <a:pt x="268" y="46"/>
                  </a:lnTo>
                  <a:lnTo>
                    <a:pt x="270" y="50"/>
                  </a:lnTo>
                  <a:lnTo>
                    <a:pt x="270" y="58"/>
                  </a:lnTo>
                  <a:lnTo>
                    <a:pt x="262" y="60"/>
                  </a:lnTo>
                  <a:lnTo>
                    <a:pt x="262" y="72"/>
                  </a:lnTo>
                  <a:lnTo>
                    <a:pt x="258" y="78"/>
                  </a:lnTo>
                  <a:lnTo>
                    <a:pt x="250" y="84"/>
                  </a:lnTo>
                  <a:lnTo>
                    <a:pt x="250" y="90"/>
                  </a:lnTo>
                  <a:lnTo>
                    <a:pt x="256" y="98"/>
                  </a:lnTo>
                  <a:lnTo>
                    <a:pt x="280" y="98"/>
                  </a:lnTo>
                  <a:lnTo>
                    <a:pt x="296" y="118"/>
                  </a:lnTo>
                  <a:lnTo>
                    <a:pt x="292" y="132"/>
                  </a:lnTo>
                  <a:lnTo>
                    <a:pt x="308" y="138"/>
                  </a:lnTo>
                  <a:lnTo>
                    <a:pt x="306" y="160"/>
                  </a:lnTo>
                  <a:lnTo>
                    <a:pt x="286" y="178"/>
                  </a:lnTo>
                  <a:lnTo>
                    <a:pt x="268" y="176"/>
                  </a:lnTo>
                  <a:lnTo>
                    <a:pt x="254" y="200"/>
                  </a:lnTo>
                  <a:lnTo>
                    <a:pt x="252" y="216"/>
                  </a:lnTo>
                  <a:lnTo>
                    <a:pt x="254" y="228"/>
                  </a:lnTo>
                  <a:lnTo>
                    <a:pt x="262" y="240"/>
                  </a:lnTo>
                  <a:lnTo>
                    <a:pt x="258" y="248"/>
                  </a:lnTo>
                  <a:lnTo>
                    <a:pt x="256" y="258"/>
                  </a:lnTo>
                  <a:lnTo>
                    <a:pt x="226" y="256"/>
                  </a:lnTo>
                  <a:lnTo>
                    <a:pt x="218" y="240"/>
                  </a:lnTo>
                  <a:lnTo>
                    <a:pt x="190" y="218"/>
                  </a:lnTo>
                  <a:lnTo>
                    <a:pt x="176" y="216"/>
                  </a:lnTo>
                  <a:lnTo>
                    <a:pt x="174" y="190"/>
                  </a:lnTo>
                  <a:lnTo>
                    <a:pt x="182" y="180"/>
                  </a:lnTo>
                  <a:lnTo>
                    <a:pt x="176" y="170"/>
                  </a:lnTo>
                  <a:lnTo>
                    <a:pt x="166" y="178"/>
                  </a:lnTo>
                  <a:lnTo>
                    <a:pt x="166" y="186"/>
                  </a:lnTo>
                  <a:lnTo>
                    <a:pt x="160" y="194"/>
                  </a:lnTo>
                  <a:lnTo>
                    <a:pt x="148" y="198"/>
                  </a:lnTo>
                  <a:lnTo>
                    <a:pt x="124" y="194"/>
                  </a:lnTo>
                  <a:lnTo>
                    <a:pt x="122" y="184"/>
                  </a:lnTo>
                  <a:lnTo>
                    <a:pt x="128" y="176"/>
                  </a:lnTo>
                  <a:lnTo>
                    <a:pt x="120" y="164"/>
                  </a:lnTo>
                  <a:lnTo>
                    <a:pt x="126" y="154"/>
                  </a:lnTo>
                  <a:lnTo>
                    <a:pt x="114" y="142"/>
                  </a:lnTo>
                  <a:lnTo>
                    <a:pt x="88" y="142"/>
                  </a:lnTo>
                  <a:lnTo>
                    <a:pt x="86" y="128"/>
                  </a:lnTo>
                  <a:lnTo>
                    <a:pt x="74" y="116"/>
                  </a:lnTo>
                  <a:lnTo>
                    <a:pt x="54" y="116"/>
                  </a:lnTo>
                  <a:lnTo>
                    <a:pt x="54" y="102"/>
                  </a:lnTo>
                  <a:lnTo>
                    <a:pt x="46" y="82"/>
                  </a:lnTo>
                  <a:lnTo>
                    <a:pt x="32" y="80"/>
                  </a:lnTo>
                  <a:lnTo>
                    <a:pt x="16" y="68"/>
                  </a:lnTo>
                  <a:lnTo>
                    <a:pt x="10" y="62"/>
                  </a:lnTo>
                  <a:lnTo>
                    <a:pt x="4" y="54"/>
                  </a:lnTo>
                  <a:lnTo>
                    <a:pt x="4" y="48"/>
                  </a:lnTo>
                  <a:lnTo>
                    <a:pt x="0" y="42"/>
                  </a:lnTo>
                  <a:lnTo>
                    <a:pt x="2" y="38"/>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05" name="Freeform 406"/>
            <p:cNvSpPr>
              <a:spLocks/>
            </p:cNvSpPr>
            <p:nvPr/>
          </p:nvSpPr>
          <p:spPr bwMode="auto">
            <a:xfrm>
              <a:off x="8161338" y="2679700"/>
              <a:ext cx="498475" cy="503238"/>
            </a:xfrm>
            <a:custGeom>
              <a:avLst/>
              <a:gdLst>
                <a:gd name="T0" fmla="*/ 954 w 1120"/>
                <a:gd name="T1" fmla="*/ 1028 h 1126"/>
                <a:gd name="T2" fmla="*/ 892 w 1120"/>
                <a:gd name="T3" fmla="*/ 1050 h 1126"/>
                <a:gd name="T4" fmla="*/ 822 w 1120"/>
                <a:gd name="T5" fmla="*/ 1016 h 1126"/>
                <a:gd name="T6" fmla="*/ 802 w 1120"/>
                <a:gd name="T7" fmla="*/ 992 h 1126"/>
                <a:gd name="T8" fmla="*/ 754 w 1120"/>
                <a:gd name="T9" fmla="*/ 1000 h 1126"/>
                <a:gd name="T10" fmla="*/ 678 w 1120"/>
                <a:gd name="T11" fmla="*/ 998 h 1126"/>
                <a:gd name="T12" fmla="*/ 604 w 1120"/>
                <a:gd name="T13" fmla="*/ 1068 h 1126"/>
                <a:gd name="T14" fmla="*/ 576 w 1120"/>
                <a:gd name="T15" fmla="*/ 1114 h 1126"/>
                <a:gd name="T16" fmla="*/ 502 w 1120"/>
                <a:gd name="T17" fmla="*/ 1120 h 1126"/>
                <a:gd name="T18" fmla="*/ 466 w 1120"/>
                <a:gd name="T19" fmla="*/ 1086 h 1126"/>
                <a:gd name="T20" fmla="*/ 424 w 1120"/>
                <a:gd name="T21" fmla="*/ 1062 h 1126"/>
                <a:gd name="T22" fmla="*/ 348 w 1120"/>
                <a:gd name="T23" fmla="*/ 1056 h 1126"/>
                <a:gd name="T24" fmla="*/ 234 w 1120"/>
                <a:gd name="T25" fmla="*/ 1008 h 1126"/>
                <a:gd name="T26" fmla="*/ 188 w 1120"/>
                <a:gd name="T27" fmla="*/ 964 h 1126"/>
                <a:gd name="T28" fmla="*/ 190 w 1120"/>
                <a:gd name="T29" fmla="*/ 904 h 1126"/>
                <a:gd name="T30" fmla="*/ 242 w 1120"/>
                <a:gd name="T31" fmla="*/ 782 h 1126"/>
                <a:gd name="T32" fmla="*/ 254 w 1120"/>
                <a:gd name="T33" fmla="*/ 688 h 1126"/>
                <a:gd name="T34" fmla="*/ 286 w 1120"/>
                <a:gd name="T35" fmla="*/ 702 h 1126"/>
                <a:gd name="T36" fmla="*/ 252 w 1120"/>
                <a:gd name="T37" fmla="*/ 648 h 1126"/>
                <a:gd name="T38" fmla="*/ 252 w 1120"/>
                <a:gd name="T39" fmla="*/ 606 h 1126"/>
                <a:gd name="T40" fmla="*/ 270 w 1120"/>
                <a:gd name="T41" fmla="*/ 594 h 1126"/>
                <a:gd name="T42" fmla="*/ 260 w 1120"/>
                <a:gd name="T43" fmla="*/ 568 h 1126"/>
                <a:gd name="T44" fmla="*/ 196 w 1120"/>
                <a:gd name="T45" fmla="*/ 494 h 1126"/>
                <a:gd name="T46" fmla="*/ 210 w 1120"/>
                <a:gd name="T47" fmla="*/ 470 h 1126"/>
                <a:gd name="T48" fmla="*/ 194 w 1120"/>
                <a:gd name="T49" fmla="*/ 434 h 1126"/>
                <a:gd name="T50" fmla="*/ 170 w 1120"/>
                <a:gd name="T51" fmla="*/ 396 h 1126"/>
                <a:gd name="T52" fmla="*/ 106 w 1120"/>
                <a:gd name="T53" fmla="*/ 358 h 1126"/>
                <a:gd name="T54" fmla="*/ 40 w 1120"/>
                <a:gd name="T55" fmla="*/ 334 h 1126"/>
                <a:gd name="T56" fmla="*/ 0 w 1120"/>
                <a:gd name="T57" fmla="*/ 298 h 1126"/>
                <a:gd name="T58" fmla="*/ 26 w 1120"/>
                <a:gd name="T59" fmla="*/ 276 h 1126"/>
                <a:gd name="T60" fmla="*/ 6 w 1120"/>
                <a:gd name="T61" fmla="*/ 258 h 1126"/>
                <a:gd name="T62" fmla="*/ 94 w 1120"/>
                <a:gd name="T63" fmla="*/ 226 h 1126"/>
                <a:gd name="T64" fmla="*/ 144 w 1120"/>
                <a:gd name="T65" fmla="*/ 222 h 1126"/>
                <a:gd name="T66" fmla="*/ 198 w 1120"/>
                <a:gd name="T67" fmla="*/ 260 h 1126"/>
                <a:gd name="T68" fmla="*/ 258 w 1120"/>
                <a:gd name="T69" fmla="*/ 256 h 1126"/>
                <a:gd name="T70" fmla="*/ 284 w 1120"/>
                <a:gd name="T71" fmla="*/ 234 h 1126"/>
                <a:gd name="T72" fmla="*/ 274 w 1120"/>
                <a:gd name="T73" fmla="*/ 126 h 1126"/>
                <a:gd name="T74" fmla="*/ 332 w 1120"/>
                <a:gd name="T75" fmla="*/ 146 h 1126"/>
                <a:gd name="T76" fmla="*/ 336 w 1120"/>
                <a:gd name="T77" fmla="*/ 184 h 1126"/>
                <a:gd name="T78" fmla="*/ 434 w 1120"/>
                <a:gd name="T79" fmla="*/ 196 h 1126"/>
                <a:gd name="T80" fmla="*/ 470 w 1120"/>
                <a:gd name="T81" fmla="*/ 146 h 1126"/>
                <a:gd name="T82" fmla="*/ 580 w 1120"/>
                <a:gd name="T83" fmla="*/ 38 h 1126"/>
                <a:gd name="T84" fmla="*/ 668 w 1120"/>
                <a:gd name="T85" fmla="*/ 16 h 1126"/>
                <a:gd name="T86" fmla="*/ 750 w 1120"/>
                <a:gd name="T87" fmla="*/ 90 h 1126"/>
                <a:gd name="T88" fmla="*/ 788 w 1120"/>
                <a:gd name="T89" fmla="*/ 156 h 1126"/>
                <a:gd name="T90" fmla="*/ 838 w 1120"/>
                <a:gd name="T91" fmla="*/ 152 h 1126"/>
                <a:gd name="T92" fmla="*/ 934 w 1120"/>
                <a:gd name="T93" fmla="*/ 232 h 1126"/>
                <a:gd name="T94" fmla="*/ 1000 w 1120"/>
                <a:gd name="T95" fmla="*/ 270 h 1126"/>
                <a:gd name="T96" fmla="*/ 1096 w 1120"/>
                <a:gd name="T97" fmla="*/ 288 h 1126"/>
                <a:gd name="T98" fmla="*/ 1056 w 1120"/>
                <a:gd name="T99" fmla="*/ 442 h 1126"/>
                <a:gd name="T100" fmla="*/ 1006 w 1120"/>
                <a:gd name="T101" fmla="*/ 508 h 1126"/>
                <a:gd name="T102" fmla="*/ 928 w 1120"/>
                <a:gd name="T103" fmla="*/ 626 h 1126"/>
                <a:gd name="T104" fmla="*/ 954 w 1120"/>
                <a:gd name="T105" fmla="*/ 624 h 1126"/>
                <a:gd name="T106" fmla="*/ 986 w 1120"/>
                <a:gd name="T107" fmla="*/ 696 h 1126"/>
                <a:gd name="T108" fmla="*/ 1006 w 1120"/>
                <a:gd name="T109" fmla="*/ 778 h 1126"/>
                <a:gd name="T110" fmla="*/ 976 w 1120"/>
                <a:gd name="T111" fmla="*/ 824 h 1126"/>
                <a:gd name="T112" fmla="*/ 1026 w 1120"/>
                <a:gd name="T113" fmla="*/ 920 h 1126"/>
                <a:gd name="T114" fmla="*/ 1038 w 1120"/>
                <a:gd name="T115" fmla="*/ 972 h 1126"/>
                <a:gd name="T116" fmla="*/ 1022 w 1120"/>
                <a:gd name="T117" fmla="*/ 982 h 1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0"/>
                <a:gd name="T178" fmla="*/ 0 h 1126"/>
                <a:gd name="T179" fmla="*/ 1120 w 1120"/>
                <a:gd name="T180" fmla="*/ 1126 h 1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0" h="1126">
                  <a:moveTo>
                    <a:pt x="1022" y="984"/>
                  </a:moveTo>
                  <a:lnTo>
                    <a:pt x="1008" y="984"/>
                  </a:lnTo>
                  <a:lnTo>
                    <a:pt x="1000" y="996"/>
                  </a:lnTo>
                  <a:lnTo>
                    <a:pt x="988" y="998"/>
                  </a:lnTo>
                  <a:lnTo>
                    <a:pt x="976" y="1016"/>
                  </a:lnTo>
                  <a:lnTo>
                    <a:pt x="962" y="1016"/>
                  </a:lnTo>
                  <a:lnTo>
                    <a:pt x="954" y="1028"/>
                  </a:lnTo>
                  <a:lnTo>
                    <a:pt x="950" y="1044"/>
                  </a:lnTo>
                  <a:lnTo>
                    <a:pt x="938" y="1046"/>
                  </a:lnTo>
                  <a:lnTo>
                    <a:pt x="926" y="1048"/>
                  </a:lnTo>
                  <a:lnTo>
                    <a:pt x="926" y="1052"/>
                  </a:lnTo>
                  <a:lnTo>
                    <a:pt x="908" y="1052"/>
                  </a:lnTo>
                  <a:lnTo>
                    <a:pt x="900" y="1056"/>
                  </a:lnTo>
                  <a:lnTo>
                    <a:pt x="892" y="1050"/>
                  </a:lnTo>
                  <a:lnTo>
                    <a:pt x="882" y="1054"/>
                  </a:lnTo>
                  <a:lnTo>
                    <a:pt x="870" y="1054"/>
                  </a:lnTo>
                  <a:lnTo>
                    <a:pt x="864" y="1044"/>
                  </a:lnTo>
                  <a:lnTo>
                    <a:pt x="848" y="1036"/>
                  </a:lnTo>
                  <a:lnTo>
                    <a:pt x="830" y="1036"/>
                  </a:lnTo>
                  <a:lnTo>
                    <a:pt x="828" y="1018"/>
                  </a:lnTo>
                  <a:lnTo>
                    <a:pt x="822" y="1016"/>
                  </a:lnTo>
                  <a:lnTo>
                    <a:pt x="806" y="1016"/>
                  </a:lnTo>
                  <a:lnTo>
                    <a:pt x="800" y="1010"/>
                  </a:lnTo>
                  <a:lnTo>
                    <a:pt x="808" y="1008"/>
                  </a:lnTo>
                  <a:lnTo>
                    <a:pt x="812" y="1004"/>
                  </a:lnTo>
                  <a:lnTo>
                    <a:pt x="814" y="1002"/>
                  </a:lnTo>
                  <a:lnTo>
                    <a:pt x="812" y="994"/>
                  </a:lnTo>
                  <a:lnTo>
                    <a:pt x="802" y="992"/>
                  </a:lnTo>
                  <a:lnTo>
                    <a:pt x="802" y="1004"/>
                  </a:lnTo>
                  <a:lnTo>
                    <a:pt x="790" y="1006"/>
                  </a:lnTo>
                  <a:lnTo>
                    <a:pt x="784" y="1010"/>
                  </a:lnTo>
                  <a:lnTo>
                    <a:pt x="770" y="1004"/>
                  </a:lnTo>
                  <a:lnTo>
                    <a:pt x="766" y="1012"/>
                  </a:lnTo>
                  <a:lnTo>
                    <a:pt x="756" y="1008"/>
                  </a:lnTo>
                  <a:lnTo>
                    <a:pt x="754" y="1000"/>
                  </a:lnTo>
                  <a:lnTo>
                    <a:pt x="742" y="1000"/>
                  </a:lnTo>
                  <a:lnTo>
                    <a:pt x="728" y="990"/>
                  </a:lnTo>
                  <a:lnTo>
                    <a:pt x="722" y="994"/>
                  </a:lnTo>
                  <a:lnTo>
                    <a:pt x="714" y="984"/>
                  </a:lnTo>
                  <a:lnTo>
                    <a:pt x="704" y="982"/>
                  </a:lnTo>
                  <a:lnTo>
                    <a:pt x="688" y="990"/>
                  </a:lnTo>
                  <a:lnTo>
                    <a:pt x="678" y="998"/>
                  </a:lnTo>
                  <a:lnTo>
                    <a:pt x="658" y="1010"/>
                  </a:lnTo>
                  <a:lnTo>
                    <a:pt x="654" y="1014"/>
                  </a:lnTo>
                  <a:lnTo>
                    <a:pt x="640" y="1014"/>
                  </a:lnTo>
                  <a:lnTo>
                    <a:pt x="622" y="1026"/>
                  </a:lnTo>
                  <a:lnTo>
                    <a:pt x="610" y="1036"/>
                  </a:lnTo>
                  <a:lnTo>
                    <a:pt x="606" y="1054"/>
                  </a:lnTo>
                  <a:lnTo>
                    <a:pt x="604" y="1068"/>
                  </a:lnTo>
                  <a:lnTo>
                    <a:pt x="604" y="1100"/>
                  </a:lnTo>
                  <a:lnTo>
                    <a:pt x="608" y="1106"/>
                  </a:lnTo>
                  <a:lnTo>
                    <a:pt x="610" y="1112"/>
                  </a:lnTo>
                  <a:lnTo>
                    <a:pt x="610" y="1120"/>
                  </a:lnTo>
                  <a:lnTo>
                    <a:pt x="596" y="1114"/>
                  </a:lnTo>
                  <a:lnTo>
                    <a:pt x="582" y="1112"/>
                  </a:lnTo>
                  <a:lnTo>
                    <a:pt x="576" y="1114"/>
                  </a:lnTo>
                  <a:lnTo>
                    <a:pt x="564" y="1116"/>
                  </a:lnTo>
                  <a:lnTo>
                    <a:pt x="562" y="1124"/>
                  </a:lnTo>
                  <a:lnTo>
                    <a:pt x="544" y="1126"/>
                  </a:lnTo>
                  <a:lnTo>
                    <a:pt x="534" y="1114"/>
                  </a:lnTo>
                  <a:lnTo>
                    <a:pt x="524" y="1112"/>
                  </a:lnTo>
                  <a:lnTo>
                    <a:pt x="514" y="1112"/>
                  </a:lnTo>
                  <a:lnTo>
                    <a:pt x="502" y="1120"/>
                  </a:lnTo>
                  <a:lnTo>
                    <a:pt x="494" y="1112"/>
                  </a:lnTo>
                  <a:lnTo>
                    <a:pt x="492" y="1106"/>
                  </a:lnTo>
                  <a:lnTo>
                    <a:pt x="478" y="1096"/>
                  </a:lnTo>
                  <a:lnTo>
                    <a:pt x="468" y="1096"/>
                  </a:lnTo>
                  <a:lnTo>
                    <a:pt x="466" y="1098"/>
                  </a:lnTo>
                  <a:lnTo>
                    <a:pt x="468" y="1092"/>
                  </a:lnTo>
                  <a:lnTo>
                    <a:pt x="466" y="1086"/>
                  </a:lnTo>
                  <a:lnTo>
                    <a:pt x="464" y="1082"/>
                  </a:lnTo>
                  <a:lnTo>
                    <a:pt x="458" y="1082"/>
                  </a:lnTo>
                  <a:lnTo>
                    <a:pt x="450" y="1084"/>
                  </a:lnTo>
                  <a:lnTo>
                    <a:pt x="448" y="1088"/>
                  </a:lnTo>
                  <a:lnTo>
                    <a:pt x="444" y="1072"/>
                  </a:lnTo>
                  <a:lnTo>
                    <a:pt x="438" y="1064"/>
                  </a:lnTo>
                  <a:lnTo>
                    <a:pt x="424" y="1062"/>
                  </a:lnTo>
                  <a:lnTo>
                    <a:pt x="416" y="1056"/>
                  </a:lnTo>
                  <a:lnTo>
                    <a:pt x="396" y="1046"/>
                  </a:lnTo>
                  <a:lnTo>
                    <a:pt x="378" y="1040"/>
                  </a:lnTo>
                  <a:lnTo>
                    <a:pt x="372" y="1046"/>
                  </a:lnTo>
                  <a:lnTo>
                    <a:pt x="374" y="1060"/>
                  </a:lnTo>
                  <a:lnTo>
                    <a:pt x="348" y="1060"/>
                  </a:lnTo>
                  <a:lnTo>
                    <a:pt x="348" y="1056"/>
                  </a:lnTo>
                  <a:lnTo>
                    <a:pt x="304" y="1050"/>
                  </a:lnTo>
                  <a:lnTo>
                    <a:pt x="286" y="1030"/>
                  </a:lnTo>
                  <a:lnTo>
                    <a:pt x="278" y="1032"/>
                  </a:lnTo>
                  <a:lnTo>
                    <a:pt x="258" y="1032"/>
                  </a:lnTo>
                  <a:lnTo>
                    <a:pt x="246" y="1016"/>
                  </a:lnTo>
                  <a:lnTo>
                    <a:pt x="244" y="1008"/>
                  </a:lnTo>
                  <a:lnTo>
                    <a:pt x="234" y="1008"/>
                  </a:lnTo>
                  <a:lnTo>
                    <a:pt x="224" y="1004"/>
                  </a:lnTo>
                  <a:lnTo>
                    <a:pt x="200" y="988"/>
                  </a:lnTo>
                  <a:lnTo>
                    <a:pt x="196" y="980"/>
                  </a:lnTo>
                  <a:lnTo>
                    <a:pt x="188" y="986"/>
                  </a:lnTo>
                  <a:lnTo>
                    <a:pt x="176" y="986"/>
                  </a:lnTo>
                  <a:lnTo>
                    <a:pt x="178" y="976"/>
                  </a:lnTo>
                  <a:lnTo>
                    <a:pt x="188" y="964"/>
                  </a:lnTo>
                  <a:lnTo>
                    <a:pt x="184" y="956"/>
                  </a:lnTo>
                  <a:lnTo>
                    <a:pt x="174" y="956"/>
                  </a:lnTo>
                  <a:lnTo>
                    <a:pt x="168" y="954"/>
                  </a:lnTo>
                  <a:lnTo>
                    <a:pt x="152" y="940"/>
                  </a:lnTo>
                  <a:lnTo>
                    <a:pt x="168" y="938"/>
                  </a:lnTo>
                  <a:lnTo>
                    <a:pt x="182" y="918"/>
                  </a:lnTo>
                  <a:lnTo>
                    <a:pt x="190" y="904"/>
                  </a:lnTo>
                  <a:lnTo>
                    <a:pt x="196" y="890"/>
                  </a:lnTo>
                  <a:lnTo>
                    <a:pt x="208" y="862"/>
                  </a:lnTo>
                  <a:lnTo>
                    <a:pt x="220" y="832"/>
                  </a:lnTo>
                  <a:lnTo>
                    <a:pt x="226" y="804"/>
                  </a:lnTo>
                  <a:lnTo>
                    <a:pt x="228" y="794"/>
                  </a:lnTo>
                  <a:lnTo>
                    <a:pt x="234" y="780"/>
                  </a:lnTo>
                  <a:lnTo>
                    <a:pt x="242" y="782"/>
                  </a:lnTo>
                  <a:lnTo>
                    <a:pt x="246" y="778"/>
                  </a:lnTo>
                  <a:lnTo>
                    <a:pt x="246" y="772"/>
                  </a:lnTo>
                  <a:lnTo>
                    <a:pt x="236" y="772"/>
                  </a:lnTo>
                  <a:lnTo>
                    <a:pt x="234" y="764"/>
                  </a:lnTo>
                  <a:lnTo>
                    <a:pt x="240" y="734"/>
                  </a:lnTo>
                  <a:lnTo>
                    <a:pt x="250" y="698"/>
                  </a:lnTo>
                  <a:lnTo>
                    <a:pt x="254" y="688"/>
                  </a:lnTo>
                  <a:lnTo>
                    <a:pt x="254" y="678"/>
                  </a:lnTo>
                  <a:lnTo>
                    <a:pt x="258" y="672"/>
                  </a:lnTo>
                  <a:lnTo>
                    <a:pt x="264" y="670"/>
                  </a:lnTo>
                  <a:lnTo>
                    <a:pt x="266" y="676"/>
                  </a:lnTo>
                  <a:lnTo>
                    <a:pt x="272" y="684"/>
                  </a:lnTo>
                  <a:lnTo>
                    <a:pt x="280" y="692"/>
                  </a:lnTo>
                  <a:lnTo>
                    <a:pt x="286" y="702"/>
                  </a:lnTo>
                  <a:lnTo>
                    <a:pt x="290" y="704"/>
                  </a:lnTo>
                  <a:lnTo>
                    <a:pt x="292" y="696"/>
                  </a:lnTo>
                  <a:lnTo>
                    <a:pt x="286" y="682"/>
                  </a:lnTo>
                  <a:lnTo>
                    <a:pt x="276" y="670"/>
                  </a:lnTo>
                  <a:lnTo>
                    <a:pt x="266" y="660"/>
                  </a:lnTo>
                  <a:lnTo>
                    <a:pt x="260" y="652"/>
                  </a:lnTo>
                  <a:lnTo>
                    <a:pt x="252" y="648"/>
                  </a:lnTo>
                  <a:lnTo>
                    <a:pt x="252" y="640"/>
                  </a:lnTo>
                  <a:lnTo>
                    <a:pt x="256" y="636"/>
                  </a:lnTo>
                  <a:lnTo>
                    <a:pt x="256" y="628"/>
                  </a:lnTo>
                  <a:lnTo>
                    <a:pt x="248" y="620"/>
                  </a:lnTo>
                  <a:lnTo>
                    <a:pt x="242" y="612"/>
                  </a:lnTo>
                  <a:lnTo>
                    <a:pt x="246" y="608"/>
                  </a:lnTo>
                  <a:lnTo>
                    <a:pt x="252" y="606"/>
                  </a:lnTo>
                  <a:lnTo>
                    <a:pt x="256" y="612"/>
                  </a:lnTo>
                  <a:lnTo>
                    <a:pt x="258" y="620"/>
                  </a:lnTo>
                  <a:lnTo>
                    <a:pt x="260" y="624"/>
                  </a:lnTo>
                  <a:lnTo>
                    <a:pt x="268" y="626"/>
                  </a:lnTo>
                  <a:lnTo>
                    <a:pt x="272" y="618"/>
                  </a:lnTo>
                  <a:lnTo>
                    <a:pt x="272" y="606"/>
                  </a:lnTo>
                  <a:lnTo>
                    <a:pt x="270" y="594"/>
                  </a:lnTo>
                  <a:lnTo>
                    <a:pt x="264" y="586"/>
                  </a:lnTo>
                  <a:lnTo>
                    <a:pt x="268" y="580"/>
                  </a:lnTo>
                  <a:lnTo>
                    <a:pt x="274" y="576"/>
                  </a:lnTo>
                  <a:lnTo>
                    <a:pt x="274" y="572"/>
                  </a:lnTo>
                  <a:lnTo>
                    <a:pt x="268" y="572"/>
                  </a:lnTo>
                  <a:lnTo>
                    <a:pt x="264" y="576"/>
                  </a:lnTo>
                  <a:lnTo>
                    <a:pt x="260" y="568"/>
                  </a:lnTo>
                  <a:lnTo>
                    <a:pt x="244" y="558"/>
                  </a:lnTo>
                  <a:lnTo>
                    <a:pt x="240" y="552"/>
                  </a:lnTo>
                  <a:lnTo>
                    <a:pt x="230" y="546"/>
                  </a:lnTo>
                  <a:lnTo>
                    <a:pt x="218" y="534"/>
                  </a:lnTo>
                  <a:lnTo>
                    <a:pt x="214" y="516"/>
                  </a:lnTo>
                  <a:lnTo>
                    <a:pt x="206" y="504"/>
                  </a:lnTo>
                  <a:lnTo>
                    <a:pt x="196" y="494"/>
                  </a:lnTo>
                  <a:lnTo>
                    <a:pt x="196" y="484"/>
                  </a:lnTo>
                  <a:lnTo>
                    <a:pt x="196" y="478"/>
                  </a:lnTo>
                  <a:lnTo>
                    <a:pt x="190" y="472"/>
                  </a:lnTo>
                  <a:lnTo>
                    <a:pt x="192" y="468"/>
                  </a:lnTo>
                  <a:lnTo>
                    <a:pt x="198" y="476"/>
                  </a:lnTo>
                  <a:lnTo>
                    <a:pt x="204" y="478"/>
                  </a:lnTo>
                  <a:lnTo>
                    <a:pt x="210" y="470"/>
                  </a:lnTo>
                  <a:lnTo>
                    <a:pt x="212" y="466"/>
                  </a:lnTo>
                  <a:lnTo>
                    <a:pt x="206" y="458"/>
                  </a:lnTo>
                  <a:lnTo>
                    <a:pt x="200" y="456"/>
                  </a:lnTo>
                  <a:lnTo>
                    <a:pt x="194" y="448"/>
                  </a:lnTo>
                  <a:lnTo>
                    <a:pt x="200" y="442"/>
                  </a:lnTo>
                  <a:lnTo>
                    <a:pt x="200" y="434"/>
                  </a:lnTo>
                  <a:lnTo>
                    <a:pt x="194" y="434"/>
                  </a:lnTo>
                  <a:lnTo>
                    <a:pt x="190" y="436"/>
                  </a:lnTo>
                  <a:lnTo>
                    <a:pt x="182" y="432"/>
                  </a:lnTo>
                  <a:lnTo>
                    <a:pt x="174" y="424"/>
                  </a:lnTo>
                  <a:lnTo>
                    <a:pt x="170" y="416"/>
                  </a:lnTo>
                  <a:lnTo>
                    <a:pt x="178" y="408"/>
                  </a:lnTo>
                  <a:lnTo>
                    <a:pt x="178" y="400"/>
                  </a:lnTo>
                  <a:lnTo>
                    <a:pt x="170" y="396"/>
                  </a:lnTo>
                  <a:lnTo>
                    <a:pt x="158" y="396"/>
                  </a:lnTo>
                  <a:lnTo>
                    <a:pt x="150" y="394"/>
                  </a:lnTo>
                  <a:lnTo>
                    <a:pt x="142" y="382"/>
                  </a:lnTo>
                  <a:lnTo>
                    <a:pt x="132" y="382"/>
                  </a:lnTo>
                  <a:lnTo>
                    <a:pt x="126" y="382"/>
                  </a:lnTo>
                  <a:lnTo>
                    <a:pt x="116" y="366"/>
                  </a:lnTo>
                  <a:lnTo>
                    <a:pt x="106" y="358"/>
                  </a:lnTo>
                  <a:lnTo>
                    <a:pt x="92" y="350"/>
                  </a:lnTo>
                  <a:lnTo>
                    <a:pt x="78" y="344"/>
                  </a:lnTo>
                  <a:lnTo>
                    <a:pt x="68" y="342"/>
                  </a:lnTo>
                  <a:lnTo>
                    <a:pt x="64" y="330"/>
                  </a:lnTo>
                  <a:lnTo>
                    <a:pt x="50" y="328"/>
                  </a:lnTo>
                  <a:lnTo>
                    <a:pt x="42" y="328"/>
                  </a:lnTo>
                  <a:lnTo>
                    <a:pt x="40" y="334"/>
                  </a:lnTo>
                  <a:lnTo>
                    <a:pt x="32" y="336"/>
                  </a:lnTo>
                  <a:lnTo>
                    <a:pt x="24" y="332"/>
                  </a:lnTo>
                  <a:lnTo>
                    <a:pt x="24" y="320"/>
                  </a:lnTo>
                  <a:lnTo>
                    <a:pt x="20" y="308"/>
                  </a:lnTo>
                  <a:lnTo>
                    <a:pt x="16" y="302"/>
                  </a:lnTo>
                  <a:lnTo>
                    <a:pt x="4" y="302"/>
                  </a:lnTo>
                  <a:lnTo>
                    <a:pt x="0" y="298"/>
                  </a:lnTo>
                  <a:lnTo>
                    <a:pt x="4" y="292"/>
                  </a:lnTo>
                  <a:lnTo>
                    <a:pt x="22" y="292"/>
                  </a:lnTo>
                  <a:lnTo>
                    <a:pt x="30" y="296"/>
                  </a:lnTo>
                  <a:lnTo>
                    <a:pt x="38" y="296"/>
                  </a:lnTo>
                  <a:lnTo>
                    <a:pt x="38" y="286"/>
                  </a:lnTo>
                  <a:lnTo>
                    <a:pt x="32" y="280"/>
                  </a:lnTo>
                  <a:lnTo>
                    <a:pt x="26" y="276"/>
                  </a:lnTo>
                  <a:lnTo>
                    <a:pt x="22" y="274"/>
                  </a:lnTo>
                  <a:lnTo>
                    <a:pt x="26" y="268"/>
                  </a:lnTo>
                  <a:lnTo>
                    <a:pt x="30" y="266"/>
                  </a:lnTo>
                  <a:lnTo>
                    <a:pt x="28" y="262"/>
                  </a:lnTo>
                  <a:lnTo>
                    <a:pt x="24" y="262"/>
                  </a:lnTo>
                  <a:lnTo>
                    <a:pt x="14" y="266"/>
                  </a:lnTo>
                  <a:lnTo>
                    <a:pt x="6" y="258"/>
                  </a:lnTo>
                  <a:lnTo>
                    <a:pt x="6" y="248"/>
                  </a:lnTo>
                  <a:lnTo>
                    <a:pt x="12" y="234"/>
                  </a:lnTo>
                  <a:lnTo>
                    <a:pt x="32" y="224"/>
                  </a:lnTo>
                  <a:lnTo>
                    <a:pt x="60" y="226"/>
                  </a:lnTo>
                  <a:lnTo>
                    <a:pt x="78" y="222"/>
                  </a:lnTo>
                  <a:lnTo>
                    <a:pt x="86" y="228"/>
                  </a:lnTo>
                  <a:lnTo>
                    <a:pt x="94" y="226"/>
                  </a:lnTo>
                  <a:lnTo>
                    <a:pt x="104" y="230"/>
                  </a:lnTo>
                  <a:lnTo>
                    <a:pt x="110" y="232"/>
                  </a:lnTo>
                  <a:lnTo>
                    <a:pt x="112" y="226"/>
                  </a:lnTo>
                  <a:lnTo>
                    <a:pt x="116" y="218"/>
                  </a:lnTo>
                  <a:lnTo>
                    <a:pt x="126" y="218"/>
                  </a:lnTo>
                  <a:lnTo>
                    <a:pt x="138" y="218"/>
                  </a:lnTo>
                  <a:lnTo>
                    <a:pt x="144" y="222"/>
                  </a:lnTo>
                  <a:lnTo>
                    <a:pt x="154" y="220"/>
                  </a:lnTo>
                  <a:lnTo>
                    <a:pt x="160" y="228"/>
                  </a:lnTo>
                  <a:lnTo>
                    <a:pt x="170" y="244"/>
                  </a:lnTo>
                  <a:lnTo>
                    <a:pt x="174" y="254"/>
                  </a:lnTo>
                  <a:lnTo>
                    <a:pt x="178" y="262"/>
                  </a:lnTo>
                  <a:lnTo>
                    <a:pt x="188" y="268"/>
                  </a:lnTo>
                  <a:lnTo>
                    <a:pt x="198" y="260"/>
                  </a:lnTo>
                  <a:lnTo>
                    <a:pt x="204" y="254"/>
                  </a:lnTo>
                  <a:lnTo>
                    <a:pt x="216" y="254"/>
                  </a:lnTo>
                  <a:lnTo>
                    <a:pt x="220" y="252"/>
                  </a:lnTo>
                  <a:lnTo>
                    <a:pt x="222" y="258"/>
                  </a:lnTo>
                  <a:lnTo>
                    <a:pt x="238" y="264"/>
                  </a:lnTo>
                  <a:lnTo>
                    <a:pt x="246" y="260"/>
                  </a:lnTo>
                  <a:lnTo>
                    <a:pt x="258" y="256"/>
                  </a:lnTo>
                  <a:lnTo>
                    <a:pt x="258" y="264"/>
                  </a:lnTo>
                  <a:lnTo>
                    <a:pt x="264" y="268"/>
                  </a:lnTo>
                  <a:lnTo>
                    <a:pt x="272" y="270"/>
                  </a:lnTo>
                  <a:lnTo>
                    <a:pt x="290" y="272"/>
                  </a:lnTo>
                  <a:lnTo>
                    <a:pt x="292" y="264"/>
                  </a:lnTo>
                  <a:lnTo>
                    <a:pt x="286" y="254"/>
                  </a:lnTo>
                  <a:lnTo>
                    <a:pt x="284" y="234"/>
                  </a:lnTo>
                  <a:lnTo>
                    <a:pt x="290" y="212"/>
                  </a:lnTo>
                  <a:lnTo>
                    <a:pt x="288" y="188"/>
                  </a:lnTo>
                  <a:lnTo>
                    <a:pt x="286" y="178"/>
                  </a:lnTo>
                  <a:lnTo>
                    <a:pt x="276" y="170"/>
                  </a:lnTo>
                  <a:lnTo>
                    <a:pt x="276" y="154"/>
                  </a:lnTo>
                  <a:lnTo>
                    <a:pt x="276" y="138"/>
                  </a:lnTo>
                  <a:lnTo>
                    <a:pt x="274" y="126"/>
                  </a:lnTo>
                  <a:lnTo>
                    <a:pt x="286" y="130"/>
                  </a:lnTo>
                  <a:lnTo>
                    <a:pt x="294" y="138"/>
                  </a:lnTo>
                  <a:lnTo>
                    <a:pt x="304" y="140"/>
                  </a:lnTo>
                  <a:lnTo>
                    <a:pt x="312" y="134"/>
                  </a:lnTo>
                  <a:lnTo>
                    <a:pt x="320" y="134"/>
                  </a:lnTo>
                  <a:lnTo>
                    <a:pt x="326" y="138"/>
                  </a:lnTo>
                  <a:lnTo>
                    <a:pt x="332" y="146"/>
                  </a:lnTo>
                  <a:lnTo>
                    <a:pt x="328" y="152"/>
                  </a:lnTo>
                  <a:lnTo>
                    <a:pt x="322" y="154"/>
                  </a:lnTo>
                  <a:lnTo>
                    <a:pt x="322" y="162"/>
                  </a:lnTo>
                  <a:lnTo>
                    <a:pt x="328" y="168"/>
                  </a:lnTo>
                  <a:lnTo>
                    <a:pt x="328" y="176"/>
                  </a:lnTo>
                  <a:lnTo>
                    <a:pt x="332" y="182"/>
                  </a:lnTo>
                  <a:lnTo>
                    <a:pt x="336" y="184"/>
                  </a:lnTo>
                  <a:lnTo>
                    <a:pt x="346" y="180"/>
                  </a:lnTo>
                  <a:lnTo>
                    <a:pt x="356" y="182"/>
                  </a:lnTo>
                  <a:lnTo>
                    <a:pt x="374" y="192"/>
                  </a:lnTo>
                  <a:lnTo>
                    <a:pt x="392" y="192"/>
                  </a:lnTo>
                  <a:lnTo>
                    <a:pt x="400" y="198"/>
                  </a:lnTo>
                  <a:lnTo>
                    <a:pt x="422" y="204"/>
                  </a:lnTo>
                  <a:lnTo>
                    <a:pt x="434" y="196"/>
                  </a:lnTo>
                  <a:lnTo>
                    <a:pt x="448" y="190"/>
                  </a:lnTo>
                  <a:lnTo>
                    <a:pt x="448" y="184"/>
                  </a:lnTo>
                  <a:lnTo>
                    <a:pt x="442" y="182"/>
                  </a:lnTo>
                  <a:lnTo>
                    <a:pt x="438" y="172"/>
                  </a:lnTo>
                  <a:lnTo>
                    <a:pt x="446" y="158"/>
                  </a:lnTo>
                  <a:lnTo>
                    <a:pt x="454" y="152"/>
                  </a:lnTo>
                  <a:lnTo>
                    <a:pt x="470" y="146"/>
                  </a:lnTo>
                  <a:lnTo>
                    <a:pt x="486" y="136"/>
                  </a:lnTo>
                  <a:lnTo>
                    <a:pt x="524" y="136"/>
                  </a:lnTo>
                  <a:lnTo>
                    <a:pt x="544" y="130"/>
                  </a:lnTo>
                  <a:lnTo>
                    <a:pt x="558" y="116"/>
                  </a:lnTo>
                  <a:lnTo>
                    <a:pt x="572" y="98"/>
                  </a:lnTo>
                  <a:lnTo>
                    <a:pt x="576" y="68"/>
                  </a:lnTo>
                  <a:lnTo>
                    <a:pt x="580" y="38"/>
                  </a:lnTo>
                  <a:lnTo>
                    <a:pt x="584" y="20"/>
                  </a:lnTo>
                  <a:lnTo>
                    <a:pt x="604" y="10"/>
                  </a:lnTo>
                  <a:lnTo>
                    <a:pt x="632" y="4"/>
                  </a:lnTo>
                  <a:lnTo>
                    <a:pt x="666" y="0"/>
                  </a:lnTo>
                  <a:lnTo>
                    <a:pt x="664" y="4"/>
                  </a:lnTo>
                  <a:lnTo>
                    <a:pt x="668" y="10"/>
                  </a:lnTo>
                  <a:lnTo>
                    <a:pt x="668" y="16"/>
                  </a:lnTo>
                  <a:lnTo>
                    <a:pt x="680" y="30"/>
                  </a:lnTo>
                  <a:lnTo>
                    <a:pt x="694" y="42"/>
                  </a:lnTo>
                  <a:lnTo>
                    <a:pt x="710" y="44"/>
                  </a:lnTo>
                  <a:lnTo>
                    <a:pt x="718" y="64"/>
                  </a:lnTo>
                  <a:lnTo>
                    <a:pt x="718" y="78"/>
                  </a:lnTo>
                  <a:lnTo>
                    <a:pt x="738" y="78"/>
                  </a:lnTo>
                  <a:lnTo>
                    <a:pt x="750" y="90"/>
                  </a:lnTo>
                  <a:lnTo>
                    <a:pt x="752" y="104"/>
                  </a:lnTo>
                  <a:lnTo>
                    <a:pt x="778" y="104"/>
                  </a:lnTo>
                  <a:lnTo>
                    <a:pt x="790" y="116"/>
                  </a:lnTo>
                  <a:lnTo>
                    <a:pt x="784" y="126"/>
                  </a:lnTo>
                  <a:lnTo>
                    <a:pt x="792" y="138"/>
                  </a:lnTo>
                  <a:lnTo>
                    <a:pt x="786" y="146"/>
                  </a:lnTo>
                  <a:lnTo>
                    <a:pt x="788" y="156"/>
                  </a:lnTo>
                  <a:lnTo>
                    <a:pt x="812" y="160"/>
                  </a:lnTo>
                  <a:lnTo>
                    <a:pt x="824" y="156"/>
                  </a:lnTo>
                  <a:lnTo>
                    <a:pt x="830" y="148"/>
                  </a:lnTo>
                  <a:lnTo>
                    <a:pt x="830" y="140"/>
                  </a:lnTo>
                  <a:lnTo>
                    <a:pt x="840" y="132"/>
                  </a:lnTo>
                  <a:lnTo>
                    <a:pt x="846" y="142"/>
                  </a:lnTo>
                  <a:lnTo>
                    <a:pt x="838" y="152"/>
                  </a:lnTo>
                  <a:lnTo>
                    <a:pt x="840" y="178"/>
                  </a:lnTo>
                  <a:lnTo>
                    <a:pt x="854" y="180"/>
                  </a:lnTo>
                  <a:lnTo>
                    <a:pt x="882" y="202"/>
                  </a:lnTo>
                  <a:lnTo>
                    <a:pt x="890" y="218"/>
                  </a:lnTo>
                  <a:lnTo>
                    <a:pt x="920" y="220"/>
                  </a:lnTo>
                  <a:lnTo>
                    <a:pt x="926" y="224"/>
                  </a:lnTo>
                  <a:lnTo>
                    <a:pt x="934" y="232"/>
                  </a:lnTo>
                  <a:lnTo>
                    <a:pt x="940" y="228"/>
                  </a:lnTo>
                  <a:lnTo>
                    <a:pt x="946" y="222"/>
                  </a:lnTo>
                  <a:lnTo>
                    <a:pt x="956" y="224"/>
                  </a:lnTo>
                  <a:lnTo>
                    <a:pt x="964" y="226"/>
                  </a:lnTo>
                  <a:lnTo>
                    <a:pt x="980" y="234"/>
                  </a:lnTo>
                  <a:lnTo>
                    <a:pt x="982" y="250"/>
                  </a:lnTo>
                  <a:lnTo>
                    <a:pt x="1000" y="270"/>
                  </a:lnTo>
                  <a:lnTo>
                    <a:pt x="1004" y="264"/>
                  </a:lnTo>
                  <a:lnTo>
                    <a:pt x="1018" y="268"/>
                  </a:lnTo>
                  <a:lnTo>
                    <a:pt x="1018" y="276"/>
                  </a:lnTo>
                  <a:lnTo>
                    <a:pt x="1036" y="280"/>
                  </a:lnTo>
                  <a:lnTo>
                    <a:pt x="1056" y="276"/>
                  </a:lnTo>
                  <a:lnTo>
                    <a:pt x="1068" y="288"/>
                  </a:lnTo>
                  <a:lnTo>
                    <a:pt x="1096" y="288"/>
                  </a:lnTo>
                  <a:lnTo>
                    <a:pt x="1120" y="300"/>
                  </a:lnTo>
                  <a:lnTo>
                    <a:pt x="1100" y="324"/>
                  </a:lnTo>
                  <a:lnTo>
                    <a:pt x="1082" y="344"/>
                  </a:lnTo>
                  <a:lnTo>
                    <a:pt x="1076" y="378"/>
                  </a:lnTo>
                  <a:lnTo>
                    <a:pt x="1060" y="410"/>
                  </a:lnTo>
                  <a:lnTo>
                    <a:pt x="1066" y="424"/>
                  </a:lnTo>
                  <a:lnTo>
                    <a:pt x="1056" y="442"/>
                  </a:lnTo>
                  <a:lnTo>
                    <a:pt x="1058" y="470"/>
                  </a:lnTo>
                  <a:lnTo>
                    <a:pt x="1052" y="480"/>
                  </a:lnTo>
                  <a:lnTo>
                    <a:pt x="1042" y="494"/>
                  </a:lnTo>
                  <a:lnTo>
                    <a:pt x="1024" y="494"/>
                  </a:lnTo>
                  <a:lnTo>
                    <a:pt x="1020" y="488"/>
                  </a:lnTo>
                  <a:lnTo>
                    <a:pt x="1008" y="488"/>
                  </a:lnTo>
                  <a:lnTo>
                    <a:pt x="1006" y="508"/>
                  </a:lnTo>
                  <a:lnTo>
                    <a:pt x="988" y="518"/>
                  </a:lnTo>
                  <a:lnTo>
                    <a:pt x="980" y="542"/>
                  </a:lnTo>
                  <a:lnTo>
                    <a:pt x="960" y="556"/>
                  </a:lnTo>
                  <a:lnTo>
                    <a:pt x="954" y="580"/>
                  </a:lnTo>
                  <a:lnTo>
                    <a:pt x="928" y="598"/>
                  </a:lnTo>
                  <a:lnTo>
                    <a:pt x="922" y="614"/>
                  </a:lnTo>
                  <a:lnTo>
                    <a:pt x="928" y="626"/>
                  </a:lnTo>
                  <a:lnTo>
                    <a:pt x="920" y="640"/>
                  </a:lnTo>
                  <a:lnTo>
                    <a:pt x="910" y="646"/>
                  </a:lnTo>
                  <a:lnTo>
                    <a:pt x="910" y="654"/>
                  </a:lnTo>
                  <a:lnTo>
                    <a:pt x="922" y="656"/>
                  </a:lnTo>
                  <a:lnTo>
                    <a:pt x="940" y="644"/>
                  </a:lnTo>
                  <a:lnTo>
                    <a:pt x="942" y="632"/>
                  </a:lnTo>
                  <a:lnTo>
                    <a:pt x="954" y="624"/>
                  </a:lnTo>
                  <a:lnTo>
                    <a:pt x="970" y="628"/>
                  </a:lnTo>
                  <a:lnTo>
                    <a:pt x="986" y="638"/>
                  </a:lnTo>
                  <a:lnTo>
                    <a:pt x="984" y="660"/>
                  </a:lnTo>
                  <a:lnTo>
                    <a:pt x="998" y="674"/>
                  </a:lnTo>
                  <a:lnTo>
                    <a:pt x="1002" y="690"/>
                  </a:lnTo>
                  <a:lnTo>
                    <a:pt x="1000" y="698"/>
                  </a:lnTo>
                  <a:lnTo>
                    <a:pt x="986" y="696"/>
                  </a:lnTo>
                  <a:lnTo>
                    <a:pt x="978" y="708"/>
                  </a:lnTo>
                  <a:lnTo>
                    <a:pt x="986" y="720"/>
                  </a:lnTo>
                  <a:lnTo>
                    <a:pt x="994" y="726"/>
                  </a:lnTo>
                  <a:lnTo>
                    <a:pt x="998" y="744"/>
                  </a:lnTo>
                  <a:lnTo>
                    <a:pt x="1014" y="758"/>
                  </a:lnTo>
                  <a:lnTo>
                    <a:pt x="1006" y="766"/>
                  </a:lnTo>
                  <a:lnTo>
                    <a:pt x="1006" y="778"/>
                  </a:lnTo>
                  <a:lnTo>
                    <a:pt x="994" y="780"/>
                  </a:lnTo>
                  <a:lnTo>
                    <a:pt x="986" y="790"/>
                  </a:lnTo>
                  <a:lnTo>
                    <a:pt x="974" y="788"/>
                  </a:lnTo>
                  <a:lnTo>
                    <a:pt x="962" y="794"/>
                  </a:lnTo>
                  <a:lnTo>
                    <a:pt x="972" y="808"/>
                  </a:lnTo>
                  <a:lnTo>
                    <a:pt x="972" y="816"/>
                  </a:lnTo>
                  <a:lnTo>
                    <a:pt x="976" y="824"/>
                  </a:lnTo>
                  <a:lnTo>
                    <a:pt x="994" y="828"/>
                  </a:lnTo>
                  <a:lnTo>
                    <a:pt x="1000" y="842"/>
                  </a:lnTo>
                  <a:lnTo>
                    <a:pt x="978" y="864"/>
                  </a:lnTo>
                  <a:lnTo>
                    <a:pt x="984" y="878"/>
                  </a:lnTo>
                  <a:lnTo>
                    <a:pt x="980" y="888"/>
                  </a:lnTo>
                  <a:lnTo>
                    <a:pt x="986" y="902"/>
                  </a:lnTo>
                  <a:lnTo>
                    <a:pt x="1026" y="920"/>
                  </a:lnTo>
                  <a:lnTo>
                    <a:pt x="1050" y="920"/>
                  </a:lnTo>
                  <a:lnTo>
                    <a:pt x="1056" y="932"/>
                  </a:lnTo>
                  <a:lnTo>
                    <a:pt x="1048" y="938"/>
                  </a:lnTo>
                  <a:lnTo>
                    <a:pt x="1036" y="954"/>
                  </a:lnTo>
                  <a:lnTo>
                    <a:pt x="1042" y="970"/>
                  </a:lnTo>
                  <a:lnTo>
                    <a:pt x="1038" y="970"/>
                  </a:lnTo>
                  <a:lnTo>
                    <a:pt x="1038" y="972"/>
                  </a:lnTo>
                  <a:lnTo>
                    <a:pt x="1036" y="968"/>
                  </a:lnTo>
                  <a:lnTo>
                    <a:pt x="1032" y="966"/>
                  </a:lnTo>
                  <a:lnTo>
                    <a:pt x="1028" y="966"/>
                  </a:lnTo>
                  <a:lnTo>
                    <a:pt x="1022" y="970"/>
                  </a:lnTo>
                  <a:lnTo>
                    <a:pt x="1020" y="974"/>
                  </a:lnTo>
                  <a:lnTo>
                    <a:pt x="1020" y="980"/>
                  </a:lnTo>
                  <a:lnTo>
                    <a:pt x="1022" y="982"/>
                  </a:lnTo>
                  <a:lnTo>
                    <a:pt x="1022" y="984"/>
                  </a:lnTo>
                  <a:close/>
                </a:path>
              </a:pathLst>
            </a:custGeom>
            <a:solidFill>
              <a:schemeClr val="accent5">
                <a:lumMod val="20000"/>
                <a:lumOff val="80000"/>
              </a:schemeClr>
            </a:solidFill>
            <a:ln w="6350" cmpd="sng">
              <a:solidFill>
                <a:srgbClr val="FFFFFF"/>
              </a:solidFill>
              <a:round/>
              <a:headEnd/>
              <a:tailEnd/>
            </a:ln>
          </p:spPr>
          <p:txBody>
            <a:bodyPr/>
            <a:lstStyle/>
            <a:p>
              <a:endParaRPr lang="en-US" dirty="0"/>
            </a:p>
          </p:txBody>
        </p:sp>
        <p:sp>
          <p:nvSpPr>
            <p:cNvPr id="106" name="Freeform 407"/>
            <p:cNvSpPr>
              <a:spLocks/>
            </p:cNvSpPr>
            <p:nvPr/>
          </p:nvSpPr>
          <p:spPr bwMode="auto">
            <a:xfrm>
              <a:off x="7907338" y="3025775"/>
              <a:ext cx="531812" cy="466725"/>
            </a:xfrm>
            <a:custGeom>
              <a:avLst/>
              <a:gdLst>
                <a:gd name="T0" fmla="*/ 1082 w 1190"/>
                <a:gd name="T1" fmla="*/ 336 h 1044"/>
                <a:gd name="T2" fmla="*/ 1144 w 1190"/>
                <a:gd name="T3" fmla="*/ 338 h 1044"/>
                <a:gd name="T4" fmla="*/ 1190 w 1190"/>
                <a:gd name="T5" fmla="*/ 362 h 1044"/>
                <a:gd name="T6" fmla="*/ 1178 w 1190"/>
                <a:gd name="T7" fmla="*/ 394 h 1044"/>
                <a:gd name="T8" fmla="*/ 1144 w 1190"/>
                <a:gd name="T9" fmla="*/ 438 h 1044"/>
                <a:gd name="T10" fmla="*/ 1066 w 1190"/>
                <a:gd name="T11" fmla="*/ 480 h 1044"/>
                <a:gd name="T12" fmla="*/ 942 w 1190"/>
                <a:gd name="T13" fmla="*/ 504 h 1044"/>
                <a:gd name="T14" fmla="*/ 866 w 1190"/>
                <a:gd name="T15" fmla="*/ 594 h 1044"/>
                <a:gd name="T16" fmla="*/ 794 w 1190"/>
                <a:gd name="T17" fmla="*/ 744 h 1044"/>
                <a:gd name="T18" fmla="*/ 806 w 1190"/>
                <a:gd name="T19" fmla="*/ 804 h 1044"/>
                <a:gd name="T20" fmla="*/ 744 w 1190"/>
                <a:gd name="T21" fmla="*/ 842 h 1044"/>
                <a:gd name="T22" fmla="*/ 710 w 1190"/>
                <a:gd name="T23" fmla="*/ 896 h 1044"/>
                <a:gd name="T24" fmla="*/ 708 w 1190"/>
                <a:gd name="T25" fmla="*/ 930 h 1044"/>
                <a:gd name="T26" fmla="*/ 628 w 1190"/>
                <a:gd name="T27" fmla="*/ 938 h 1044"/>
                <a:gd name="T28" fmla="*/ 562 w 1190"/>
                <a:gd name="T29" fmla="*/ 1000 h 1044"/>
                <a:gd name="T30" fmla="*/ 532 w 1190"/>
                <a:gd name="T31" fmla="*/ 1010 h 1044"/>
                <a:gd name="T32" fmla="*/ 468 w 1190"/>
                <a:gd name="T33" fmla="*/ 1010 h 1044"/>
                <a:gd name="T34" fmla="*/ 388 w 1190"/>
                <a:gd name="T35" fmla="*/ 992 h 1044"/>
                <a:gd name="T36" fmla="*/ 296 w 1190"/>
                <a:gd name="T37" fmla="*/ 984 h 1044"/>
                <a:gd name="T38" fmla="*/ 228 w 1190"/>
                <a:gd name="T39" fmla="*/ 1000 h 1044"/>
                <a:gd name="T40" fmla="*/ 172 w 1190"/>
                <a:gd name="T41" fmla="*/ 1042 h 1044"/>
                <a:gd name="T42" fmla="*/ 116 w 1190"/>
                <a:gd name="T43" fmla="*/ 1010 h 1044"/>
                <a:gd name="T44" fmla="*/ 94 w 1190"/>
                <a:gd name="T45" fmla="*/ 948 h 1044"/>
                <a:gd name="T46" fmla="*/ 84 w 1190"/>
                <a:gd name="T47" fmla="*/ 892 h 1044"/>
                <a:gd name="T48" fmla="*/ 0 w 1190"/>
                <a:gd name="T49" fmla="*/ 850 h 1044"/>
                <a:gd name="T50" fmla="*/ 20 w 1190"/>
                <a:gd name="T51" fmla="*/ 774 h 1044"/>
                <a:gd name="T52" fmla="*/ 78 w 1190"/>
                <a:gd name="T53" fmla="*/ 734 h 1044"/>
                <a:gd name="T54" fmla="*/ 50 w 1190"/>
                <a:gd name="T55" fmla="*/ 686 h 1044"/>
                <a:gd name="T56" fmla="*/ 96 w 1190"/>
                <a:gd name="T57" fmla="*/ 632 h 1044"/>
                <a:gd name="T58" fmla="*/ 80 w 1190"/>
                <a:gd name="T59" fmla="*/ 582 h 1044"/>
                <a:gd name="T60" fmla="*/ 94 w 1190"/>
                <a:gd name="T61" fmla="*/ 530 h 1044"/>
                <a:gd name="T62" fmla="*/ 136 w 1190"/>
                <a:gd name="T63" fmla="*/ 482 h 1044"/>
                <a:gd name="T64" fmla="*/ 158 w 1190"/>
                <a:gd name="T65" fmla="*/ 448 h 1044"/>
                <a:gd name="T66" fmla="*/ 184 w 1190"/>
                <a:gd name="T67" fmla="*/ 360 h 1044"/>
                <a:gd name="T68" fmla="*/ 254 w 1190"/>
                <a:gd name="T69" fmla="*/ 306 h 1044"/>
                <a:gd name="T70" fmla="*/ 220 w 1190"/>
                <a:gd name="T71" fmla="*/ 256 h 1044"/>
                <a:gd name="T72" fmla="*/ 152 w 1190"/>
                <a:gd name="T73" fmla="*/ 254 h 1044"/>
                <a:gd name="T74" fmla="*/ 98 w 1190"/>
                <a:gd name="T75" fmla="*/ 234 h 1044"/>
                <a:gd name="T76" fmla="*/ 82 w 1190"/>
                <a:gd name="T77" fmla="*/ 204 h 1044"/>
                <a:gd name="T78" fmla="*/ 12 w 1190"/>
                <a:gd name="T79" fmla="*/ 218 h 1044"/>
                <a:gd name="T80" fmla="*/ 22 w 1190"/>
                <a:gd name="T81" fmla="*/ 162 h 1044"/>
                <a:gd name="T82" fmla="*/ 32 w 1190"/>
                <a:gd name="T83" fmla="*/ 130 h 1044"/>
                <a:gd name="T84" fmla="*/ 14 w 1190"/>
                <a:gd name="T85" fmla="*/ 112 h 1044"/>
                <a:gd name="T86" fmla="*/ 14 w 1190"/>
                <a:gd name="T87" fmla="*/ 74 h 1044"/>
                <a:gd name="T88" fmla="*/ 38 w 1190"/>
                <a:gd name="T89" fmla="*/ 42 h 1044"/>
                <a:gd name="T90" fmla="*/ 116 w 1190"/>
                <a:gd name="T91" fmla="*/ 36 h 1044"/>
                <a:gd name="T92" fmla="*/ 144 w 1190"/>
                <a:gd name="T93" fmla="*/ 4 h 1044"/>
                <a:gd name="T94" fmla="*/ 200 w 1190"/>
                <a:gd name="T95" fmla="*/ 16 h 1044"/>
                <a:gd name="T96" fmla="*/ 308 w 1190"/>
                <a:gd name="T97" fmla="*/ 58 h 1044"/>
                <a:gd name="T98" fmla="*/ 376 w 1190"/>
                <a:gd name="T99" fmla="*/ 76 h 1044"/>
                <a:gd name="T100" fmla="*/ 502 w 1190"/>
                <a:gd name="T101" fmla="*/ 122 h 1044"/>
                <a:gd name="T102" fmla="*/ 594 w 1190"/>
                <a:gd name="T103" fmla="*/ 142 h 1044"/>
                <a:gd name="T104" fmla="*/ 694 w 1190"/>
                <a:gd name="T105" fmla="*/ 168 h 1044"/>
                <a:gd name="T106" fmla="*/ 756 w 1190"/>
                <a:gd name="T107" fmla="*/ 188 h 1044"/>
                <a:gd name="T108" fmla="*/ 788 w 1190"/>
                <a:gd name="T109" fmla="*/ 228 h 1044"/>
                <a:gd name="T110" fmla="*/ 854 w 1190"/>
                <a:gd name="T111" fmla="*/ 254 h 1044"/>
                <a:gd name="T112" fmla="*/ 946 w 1190"/>
                <a:gd name="T113" fmla="*/ 264 h 1044"/>
                <a:gd name="T114" fmla="*/ 1016 w 1190"/>
                <a:gd name="T115" fmla="*/ 312 h 10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90"/>
                <a:gd name="T175" fmla="*/ 0 h 1044"/>
                <a:gd name="T176" fmla="*/ 1190 w 1190"/>
                <a:gd name="T177" fmla="*/ 1044 h 10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90" h="1044">
                  <a:moveTo>
                    <a:pt x="1036" y="320"/>
                  </a:moveTo>
                  <a:lnTo>
                    <a:pt x="1046" y="320"/>
                  </a:lnTo>
                  <a:lnTo>
                    <a:pt x="1060" y="330"/>
                  </a:lnTo>
                  <a:lnTo>
                    <a:pt x="1062" y="336"/>
                  </a:lnTo>
                  <a:lnTo>
                    <a:pt x="1070" y="344"/>
                  </a:lnTo>
                  <a:lnTo>
                    <a:pt x="1082" y="336"/>
                  </a:lnTo>
                  <a:lnTo>
                    <a:pt x="1092" y="336"/>
                  </a:lnTo>
                  <a:lnTo>
                    <a:pt x="1102" y="338"/>
                  </a:lnTo>
                  <a:lnTo>
                    <a:pt x="1112" y="350"/>
                  </a:lnTo>
                  <a:lnTo>
                    <a:pt x="1130" y="348"/>
                  </a:lnTo>
                  <a:lnTo>
                    <a:pt x="1132" y="340"/>
                  </a:lnTo>
                  <a:lnTo>
                    <a:pt x="1144" y="338"/>
                  </a:lnTo>
                  <a:lnTo>
                    <a:pt x="1152" y="338"/>
                  </a:lnTo>
                  <a:lnTo>
                    <a:pt x="1164" y="338"/>
                  </a:lnTo>
                  <a:lnTo>
                    <a:pt x="1178" y="344"/>
                  </a:lnTo>
                  <a:lnTo>
                    <a:pt x="1180" y="350"/>
                  </a:lnTo>
                  <a:lnTo>
                    <a:pt x="1184" y="356"/>
                  </a:lnTo>
                  <a:lnTo>
                    <a:pt x="1190" y="362"/>
                  </a:lnTo>
                  <a:lnTo>
                    <a:pt x="1186" y="370"/>
                  </a:lnTo>
                  <a:lnTo>
                    <a:pt x="1180" y="370"/>
                  </a:lnTo>
                  <a:lnTo>
                    <a:pt x="1172" y="370"/>
                  </a:lnTo>
                  <a:lnTo>
                    <a:pt x="1172" y="376"/>
                  </a:lnTo>
                  <a:lnTo>
                    <a:pt x="1174" y="390"/>
                  </a:lnTo>
                  <a:lnTo>
                    <a:pt x="1178" y="394"/>
                  </a:lnTo>
                  <a:lnTo>
                    <a:pt x="1178" y="404"/>
                  </a:lnTo>
                  <a:lnTo>
                    <a:pt x="1176" y="408"/>
                  </a:lnTo>
                  <a:lnTo>
                    <a:pt x="1174" y="414"/>
                  </a:lnTo>
                  <a:lnTo>
                    <a:pt x="1168" y="420"/>
                  </a:lnTo>
                  <a:lnTo>
                    <a:pt x="1162" y="424"/>
                  </a:lnTo>
                  <a:lnTo>
                    <a:pt x="1144" y="438"/>
                  </a:lnTo>
                  <a:lnTo>
                    <a:pt x="1128" y="444"/>
                  </a:lnTo>
                  <a:lnTo>
                    <a:pt x="1116" y="450"/>
                  </a:lnTo>
                  <a:lnTo>
                    <a:pt x="1098" y="456"/>
                  </a:lnTo>
                  <a:lnTo>
                    <a:pt x="1076" y="464"/>
                  </a:lnTo>
                  <a:lnTo>
                    <a:pt x="1070" y="470"/>
                  </a:lnTo>
                  <a:lnTo>
                    <a:pt x="1066" y="480"/>
                  </a:lnTo>
                  <a:lnTo>
                    <a:pt x="1060" y="482"/>
                  </a:lnTo>
                  <a:lnTo>
                    <a:pt x="1036" y="488"/>
                  </a:lnTo>
                  <a:lnTo>
                    <a:pt x="1008" y="490"/>
                  </a:lnTo>
                  <a:lnTo>
                    <a:pt x="980" y="496"/>
                  </a:lnTo>
                  <a:lnTo>
                    <a:pt x="954" y="500"/>
                  </a:lnTo>
                  <a:lnTo>
                    <a:pt x="942" y="504"/>
                  </a:lnTo>
                  <a:lnTo>
                    <a:pt x="916" y="528"/>
                  </a:lnTo>
                  <a:lnTo>
                    <a:pt x="930" y="542"/>
                  </a:lnTo>
                  <a:lnTo>
                    <a:pt x="910" y="560"/>
                  </a:lnTo>
                  <a:lnTo>
                    <a:pt x="900" y="554"/>
                  </a:lnTo>
                  <a:lnTo>
                    <a:pt x="888" y="570"/>
                  </a:lnTo>
                  <a:lnTo>
                    <a:pt x="866" y="594"/>
                  </a:lnTo>
                  <a:lnTo>
                    <a:pt x="840" y="618"/>
                  </a:lnTo>
                  <a:lnTo>
                    <a:pt x="806" y="660"/>
                  </a:lnTo>
                  <a:lnTo>
                    <a:pt x="788" y="690"/>
                  </a:lnTo>
                  <a:lnTo>
                    <a:pt x="788" y="698"/>
                  </a:lnTo>
                  <a:lnTo>
                    <a:pt x="790" y="720"/>
                  </a:lnTo>
                  <a:lnTo>
                    <a:pt x="794" y="744"/>
                  </a:lnTo>
                  <a:lnTo>
                    <a:pt x="800" y="760"/>
                  </a:lnTo>
                  <a:lnTo>
                    <a:pt x="812" y="774"/>
                  </a:lnTo>
                  <a:lnTo>
                    <a:pt x="824" y="782"/>
                  </a:lnTo>
                  <a:lnTo>
                    <a:pt x="830" y="794"/>
                  </a:lnTo>
                  <a:lnTo>
                    <a:pt x="820" y="796"/>
                  </a:lnTo>
                  <a:lnTo>
                    <a:pt x="806" y="804"/>
                  </a:lnTo>
                  <a:lnTo>
                    <a:pt x="794" y="810"/>
                  </a:lnTo>
                  <a:lnTo>
                    <a:pt x="790" y="818"/>
                  </a:lnTo>
                  <a:lnTo>
                    <a:pt x="774" y="818"/>
                  </a:lnTo>
                  <a:lnTo>
                    <a:pt x="760" y="826"/>
                  </a:lnTo>
                  <a:lnTo>
                    <a:pt x="750" y="836"/>
                  </a:lnTo>
                  <a:lnTo>
                    <a:pt x="744" y="842"/>
                  </a:lnTo>
                  <a:lnTo>
                    <a:pt x="746" y="852"/>
                  </a:lnTo>
                  <a:lnTo>
                    <a:pt x="736" y="854"/>
                  </a:lnTo>
                  <a:lnTo>
                    <a:pt x="730" y="864"/>
                  </a:lnTo>
                  <a:lnTo>
                    <a:pt x="724" y="876"/>
                  </a:lnTo>
                  <a:lnTo>
                    <a:pt x="718" y="884"/>
                  </a:lnTo>
                  <a:lnTo>
                    <a:pt x="710" y="896"/>
                  </a:lnTo>
                  <a:lnTo>
                    <a:pt x="706" y="904"/>
                  </a:lnTo>
                  <a:lnTo>
                    <a:pt x="708" y="910"/>
                  </a:lnTo>
                  <a:lnTo>
                    <a:pt x="710" y="918"/>
                  </a:lnTo>
                  <a:lnTo>
                    <a:pt x="710" y="924"/>
                  </a:lnTo>
                  <a:lnTo>
                    <a:pt x="710" y="928"/>
                  </a:lnTo>
                  <a:lnTo>
                    <a:pt x="708" y="930"/>
                  </a:lnTo>
                  <a:lnTo>
                    <a:pt x="694" y="930"/>
                  </a:lnTo>
                  <a:lnTo>
                    <a:pt x="680" y="928"/>
                  </a:lnTo>
                  <a:lnTo>
                    <a:pt x="668" y="926"/>
                  </a:lnTo>
                  <a:lnTo>
                    <a:pt x="658" y="926"/>
                  </a:lnTo>
                  <a:lnTo>
                    <a:pt x="642" y="926"/>
                  </a:lnTo>
                  <a:lnTo>
                    <a:pt x="628" y="938"/>
                  </a:lnTo>
                  <a:lnTo>
                    <a:pt x="612" y="942"/>
                  </a:lnTo>
                  <a:lnTo>
                    <a:pt x="600" y="952"/>
                  </a:lnTo>
                  <a:lnTo>
                    <a:pt x="588" y="964"/>
                  </a:lnTo>
                  <a:lnTo>
                    <a:pt x="582" y="978"/>
                  </a:lnTo>
                  <a:lnTo>
                    <a:pt x="574" y="988"/>
                  </a:lnTo>
                  <a:lnTo>
                    <a:pt x="562" y="1000"/>
                  </a:lnTo>
                  <a:lnTo>
                    <a:pt x="556" y="1006"/>
                  </a:lnTo>
                  <a:lnTo>
                    <a:pt x="552" y="1014"/>
                  </a:lnTo>
                  <a:lnTo>
                    <a:pt x="548" y="1016"/>
                  </a:lnTo>
                  <a:lnTo>
                    <a:pt x="544" y="1018"/>
                  </a:lnTo>
                  <a:lnTo>
                    <a:pt x="538" y="1020"/>
                  </a:lnTo>
                  <a:lnTo>
                    <a:pt x="532" y="1010"/>
                  </a:lnTo>
                  <a:lnTo>
                    <a:pt x="522" y="1000"/>
                  </a:lnTo>
                  <a:lnTo>
                    <a:pt x="506" y="1000"/>
                  </a:lnTo>
                  <a:lnTo>
                    <a:pt x="496" y="1004"/>
                  </a:lnTo>
                  <a:lnTo>
                    <a:pt x="490" y="1010"/>
                  </a:lnTo>
                  <a:lnTo>
                    <a:pt x="482" y="1014"/>
                  </a:lnTo>
                  <a:lnTo>
                    <a:pt x="468" y="1010"/>
                  </a:lnTo>
                  <a:lnTo>
                    <a:pt x="452" y="1002"/>
                  </a:lnTo>
                  <a:lnTo>
                    <a:pt x="440" y="998"/>
                  </a:lnTo>
                  <a:lnTo>
                    <a:pt x="416" y="996"/>
                  </a:lnTo>
                  <a:lnTo>
                    <a:pt x="410" y="1002"/>
                  </a:lnTo>
                  <a:lnTo>
                    <a:pt x="398" y="998"/>
                  </a:lnTo>
                  <a:lnTo>
                    <a:pt x="388" y="992"/>
                  </a:lnTo>
                  <a:lnTo>
                    <a:pt x="372" y="988"/>
                  </a:lnTo>
                  <a:lnTo>
                    <a:pt x="354" y="986"/>
                  </a:lnTo>
                  <a:lnTo>
                    <a:pt x="342" y="984"/>
                  </a:lnTo>
                  <a:lnTo>
                    <a:pt x="326" y="982"/>
                  </a:lnTo>
                  <a:lnTo>
                    <a:pt x="312" y="982"/>
                  </a:lnTo>
                  <a:lnTo>
                    <a:pt x="296" y="984"/>
                  </a:lnTo>
                  <a:lnTo>
                    <a:pt x="288" y="992"/>
                  </a:lnTo>
                  <a:lnTo>
                    <a:pt x="278" y="998"/>
                  </a:lnTo>
                  <a:lnTo>
                    <a:pt x="268" y="1000"/>
                  </a:lnTo>
                  <a:lnTo>
                    <a:pt x="254" y="998"/>
                  </a:lnTo>
                  <a:lnTo>
                    <a:pt x="240" y="996"/>
                  </a:lnTo>
                  <a:lnTo>
                    <a:pt x="228" y="1000"/>
                  </a:lnTo>
                  <a:lnTo>
                    <a:pt x="208" y="1004"/>
                  </a:lnTo>
                  <a:lnTo>
                    <a:pt x="194" y="1018"/>
                  </a:lnTo>
                  <a:lnTo>
                    <a:pt x="186" y="1028"/>
                  </a:lnTo>
                  <a:lnTo>
                    <a:pt x="176" y="1030"/>
                  </a:lnTo>
                  <a:lnTo>
                    <a:pt x="176" y="1038"/>
                  </a:lnTo>
                  <a:lnTo>
                    <a:pt x="172" y="1042"/>
                  </a:lnTo>
                  <a:lnTo>
                    <a:pt x="168" y="1044"/>
                  </a:lnTo>
                  <a:lnTo>
                    <a:pt x="154" y="1044"/>
                  </a:lnTo>
                  <a:lnTo>
                    <a:pt x="142" y="1034"/>
                  </a:lnTo>
                  <a:lnTo>
                    <a:pt x="130" y="1020"/>
                  </a:lnTo>
                  <a:lnTo>
                    <a:pt x="124" y="1012"/>
                  </a:lnTo>
                  <a:lnTo>
                    <a:pt x="116" y="1010"/>
                  </a:lnTo>
                  <a:lnTo>
                    <a:pt x="106" y="992"/>
                  </a:lnTo>
                  <a:lnTo>
                    <a:pt x="102" y="982"/>
                  </a:lnTo>
                  <a:lnTo>
                    <a:pt x="100" y="970"/>
                  </a:lnTo>
                  <a:lnTo>
                    <a:pt x="100" y="960"/>
                  </a:lnTo>
                  <a:lnTo>
                    <a:pt x="104" y="952"/>
                  </a:lnTo>
                  <a:lnTo>
                    <a:pt x="94" y="948"/>
                  </a:lnTo>
                  <a:lnTo>
                    <a:pt x="88" y="940"/>
                  </a:lnTo>
                  <a:lnTo>
                    <a:pt x="90" y="930"/>
                  </a:lnTo>
                  <a:lnTo>
                    <a:pt x="98" y="924"/>
                  </a:lnTo>
                  <a:lnTo>
                    <a:pt x="102" y="918"/>
                  </a:lnTo>
                  <a:lnTo>
                    <a:pt x="92" y="910"/>
                  </a:lnTo>
                  <a:lnTo>
                    <a:pt x="84" y="892"/>
                  </a:lnTo>
                  <a:lnTo>
                    <a:pt x="72" y="880"/>
                  </a:lnTo>
                  <a:lnTo>
                    <a:pt x="58" y="870"/>
                  </a:lnTo>
                  <a:lnTo>
                    <a:pt x="50" y="862"/>
                  </a:lnTo>
                  <a:lnTo>
                    <a:pt x="36" y="856"/>
                  </a:lnTo>
                  <a:lnTo>
                    <a:pt x="22" y="850"/>
                  </a:lnTo>
                  <a:lnTo>
                    <a:pt x="0" y="850"/>
                  </a:lnTo>
                  <a:lnTo>
                    <a:pt x="2" y="832"/>
                  </a:lnTo>
                  <a:lnTo>
                    <a:pt x="2" y="816"/>
                  </a:lnTo>
                  <a:lnTo>
                    <a:pt x="4" y="804"/>
                  </a:lnTo>
                  <a:lnTo>
                    <a:pt x="2" y="796"/>
                  </a:lnTo>
                  <a:lnTo>
                    <a:pt x="14" y="780"/>
                  </a:lnTo>
                  <a:lnTo>
                    <a:pt x="20" y="774"/>
                  </a:lnTo>
                  <a:lnTo>
                    <a:pt x="28" y="766"/>
                  </a:lnTo>
                  <a:lnTo>
                    <a:pt x="40" y="752"/>
                  </a:lnTo>
                  <a:lnTo>
                    <a:pt x="44" y="748"/>
                  </a:lnTo>
                  <a:lnTo>
                    <a:pt x="54" y="748"/>
                  </a:lnTo>
                  <a:lnTo>
                    <a:pt x="68" y="746"/>
                  </a:lnTo>
                  <a:lnTo>
                    <a:pt x="78" y="734"/>
                  </a:lnTo>
                  <a:lnTo>
                    <a:pt x="80" y="724"/>
                  </a:lnTo>
                  <a:lnTo>
                    <a:pt x="68" y="726"/>
                  </a:lnTo>
                  <a:lnTo>
                    <a:pt x="62" y="724"/>
                  </a:lnTo>
                  <a:lnTo>
                    <a:pt x="60" y="708"/>
                  </a:lnTo>
                  <a:lnTo>
                    <a:pt x="54" y="696"/>
                  </a:lnTo>
                  <a:lnTo>
                    <a:pt x="50" y="686"/>
                  </a:lnTo>
                  <a:lnTo>
                    <a:pt x="54" y="676"/>
                  </a:lnTo>
                  <a:lnTo>
                    <a:pt x="60" y="666"/>
                  </a:lnTo>
                  <a:lnTo>
                    <a:pt x="60" y="656"/>
                  </a:lnTo>
                  <a:lnTo>
                    <a:pt x="70" y="650"/>
                  </a:lnTo>
                  <a:lnTo>
                    <a:pt x="84" y="642"/>
                  </a:lnTo>
                  <a:lnTo>
                    <a:pt x="96" y="632"/>
                  </a:lnTo>
                  <a:lnTo>
                    <a:pt x="100" y="626"/>
                  </a:lnTo>
                  <a:lnTo>
                    <a:pt x="104" y="616"/>
                  </a:lnTo>
                  <a:lnTo>
                    <a:pt x="100" y="608"/>
                  </a:lnTo>
                  <a:lnTo>
                    <a:pt x="90" y="608"/>
                  </a:lnTo>
                  <a:lnTo>
                    <a:pt x="86" y="600"/>
                  </a:lnTo>
                  <a:lnTo>
                    <a:pt x="80" y="582"/>
                  </a:lnTo>
                  <a:lnTo>
                    <a:pt x="80" y="566"/>
                  </a:lnTo>
                  <a:lnTo>
                    <a:pt x="82" y="558"/>
                  </a:lnTo>
                  <a:lnTo>
                    <a:pt x="74" y="546"/>
                  </a:lnTo>
                  <a:lnTo>
                    <a:pt x="68" y="532"/>
                  </a:lnTo>
                  <a:lnTo>
                    <a:pt x="80" y="526"/>
                  </a:lnTo>
                  <a:lnTo>
                    <a:pt x="94" y="530"/>
                  </a:lnTo>
                  <a:lnTo>
                    <a:pt x="104" y="534"/>
                  </a:lnTo>
                  <a:lnTo>
                    <a:pt x="116" y="534"/>
                  </a:lnTo>
                  <a:lnTo>
                    <a:pt x="130" y="516"/>
                  </a:lnTo>
                  <a:lnTo>
                    <a:pt x="140" y="506"/>
                  </a:lnTo>
                  <a:lnTo>
                    <a:pt x="142" y="492"/>
                  </a:lnTo>
                  <a:lnTo>
                    <a:pt x="136" y="482"/>
                  </a:lnTo>
                  <a:lnTo>
                    <a:pt x="134" y="470"/>
                  </a:lnTo>
                  <a:lnTo>
                    <a:pt x="134" y="468"/>
                  </a:lnTo>
                  <a:lnTo>
                    <a:pt x="136" y="466"/>
                  </a:lnTo>
                  <a:lnTo>
                    <a:pt x="138" y="464"/>
                  </a:lnTo>
                  <a:lnTo>
                    <a:pt x="154" y="462"/>
                  </a:lnTo>
                  <a:lnTo>
                    <a:pt x="158" y="448"/>
                  </a:lnTo>
                  <a:lnTo>
                    <a:pt x="166" y="428"/>
                  </a:lnTo>
                  <a:lnTo>
                    <a:pt x="170" y="412"/>
                  </a:lnTo>
                  <a:lnTo>
                    <a:pt x="174" y="390"/>
                  </a:lnTo>
                  <a:lnTo>
                    <a:pt x="172" y="378"/>
                  </a:lnTo>
                  <a:lnTo>
                    <a:pt x="168" y="368"/>
                  </a:lnTo>
                  <a:lnTo>
                    <a:pt x="184" y="360"/>
                  </a:lnTo>
                  <a:lnTo>
                    <a:pt x="194" y="352"/>
                  </a:lnTo>
                  <a:lnTo>
                    <a:pt x="214" y="344"/>
                  </a:lnTo>
                  <a:lnTo>
                    <a:pt x="232" y="336"/>
                  </a:lnTo>
                  <a:lnTo>
                    <a:pt x="240" y="332"/>
                  </a:lnTo>
                  <a:lnTo>
                    <a:pt x="250" y="320"/>
                  </a:lnTo>
                  <a:lnTo>
                    <a:pt x="254" y="306"/>
                  </a:lnTo>
                  <a:lnTo>
                    <a:pt x="242" y="298"/>
                  </a:lnTo>
                  <a:lnTo>
                    <a:pt x="230" y="296"/>
                  </a:lnTo>
                  <a:lnTo>
                    <a:pt x="220" y="290"/>
                  </a:lnTo>
                  <a:lnTo>
                    <a:pt x="228" y="280"/>
                  </a:lnTo>
                  <a:lnTo>
                    <a:pt x="232" y="268"/>
                  </a:lnTo>
                  <a:lnTo>
                    <a:pt x="220" y="256"/>
                  </a:lnTo>
                  <a:lnTo>
                    <a:pt x="208" y="252"/>
                  </a:lnTo>
                  <a:lnTo>
                    <a:pt x="196" y="252"/>
                  </a:lnTo>
                  <a:lnTo>
                    <a:pt x="186" y="248"/>
                  </a:lnTo>
                  <a:lnTo>
                    <a:pt x="176" y="240"/>
                  </a:lnTo>
                  <a:lnTo>
                    <a:pt x="170" y="252"/>
                  </a:lnTo>
                  <a:lnTo>
                    <a:pt x="152" y="254"/>
                  </a:lnTo>
                  <a:lnTo>
                    <a:pt x="142" y="252"/>
                  </a:lnTo>
                  <a:lnTo>
                    <a:pt x="136" y="246"/>
                  </a:lnTo>
                  <a:lnTo>
                    <a:pt x="126" y="250"/>
                  </a:lnTo>
                  <a:lnTo>
                    <a:pt x="122" y="240"/>
                  </a:lnTo>
                  <a:lnTo>
                    <a:pt x="106" y="238"/>
                  </a:lnTo>
                  <a:lnTo>
                    <a:pt x="98" y="234"/>
                  </a:lnTo>
                  <a:lnTo>
                    <a:pt x="86" y="242"/>
                  </a:lnTo>
                  <a:lnTo>
                    <a:pt x="74" y="240"/>
                  </a:lnTo>
                  <a:lnTo>
                    <a:pt x="70" y="232"/>
                  </a:lnTo>
                  <a:lnTo>
                    <a:pt x="74" y="220"/>
                  </a:lnTo>
                  <a:lnTo>
                    <a:pt x="88" y="212"/>
                  </a:lnTo>
                  <a:lnTo>
                    <a:pt x="82" y="204"/>
                  </a:lnTo>
                  <a:lnTo>
                    <a:pt x="78" y="198"/>
                  </a:lnTo>
                  <a:lnTo>
                    <a:pt x="62" y="200"/>
                  </a:lnTo>
                  <a:lnTo>
                    <a:pt x="46" y="200"/>
                  </a:lnTo>
                  <a:lnTo>
                    <a:pt x="34" y="202"/>
                  </a:lnTo>
                  <a:lnTo>
                    <a:pt x="24" y="208"/>
                  </a:lnTo>
                  <a:lnTo>
                    <a:pt x="12" y="218"/>
                  </a:lnTo>
                  <a:lnTo>
                    <a:pt x="6" y="208"/>
                  </a:lnTo>
                  <a:lnTo>
                    <a:pt x="8" y="192"/>
                  </a:lnTo>
                  <a:lnTo>
                    <a:pt x="22" y="176"/>
                  </a:lnTo>
                  <a:lnTo>
                    <a:pt x="36" y="170"/>
                  </a:lnTo>
                  <a:lnTo>
                    <a:pt x="24" y="168"/>
                  </a:lnTo>
                  <a:lnTo>
                    <a:pt x="22" y="162"/>
                  </a:lnTo>
                  <a:lnTo>
                    <a:pt x="30" y="156"/>
                  </a:lnTo>
                  <a:lnTo>
                    <a:pt x="40" y="150"/>
                  </a:lnTo>
                  <a:lnTo>
                    <a:pt x="26" y="148"/>
                  </a:lnTo>
                  <a:lnTo>
                    <a:pt x="26" y="138"/>
                  </a:lnTo>
                  <a:lnTo>
                    <a:pt x="28" y="136"/>
                  </a:lnTo>
                  <a:lnTo>
                    <a:pt x="32" y="130"/>
                  </a:lnTo>
                  <a:lnTo>
                    <a:pt x="38" y="126"/>
                  </a:lnTo>
                  <a:lnTo>
                    <a:pt x="40" y="122"/>
                  </a:lnTo>
                  <a:lnTo>
                    <a:pt x="36" y="114"/>
                  </a:lnTo>
                  <a:lnTo>
                    <a:pt x="26" y="122"/>
                  </a:lnTo>
                  <a:lnTo>
                    <a:pt x="16" y="126"/>
                  </a:lnTo>
                  <a:lnTo>
                    <a:pt x="14" y="112"/>
                  </a:lnTo>
                  <a:lnTo>
                    <a:pt x="24" y="104"/>
                  </a:lnTo>
                  <a:lnTo>
                    <a:pt x="34" y="98"/>
                  </a:lnTo>
                  <a:lnTo>
                    <a:pt x="26" y="96"/>
                  </a:lnTo>
                  <a:lnTo>
                    <a:pt x="16" y="96"/>
                  </a:lnTo>
                  <a:lnTo>
                    <a:pt x="14" y="82"/>
                  </a:lnTo>
                  <a:lnTo>
                    <a:pt x="14" y="74"/>
                  </a:lnTo>
                  <a:lnTo>
                    <a:pt x="10" y="66"/>
                  </a:lnTo>
                  <a:lnTo>
                    <a:pt x="12" y="54"/>
                  </a:lnTo>
                  <a:lnTo>
                    <a:pt x="20" y="48"/>
                  </a:lnTo>
                  <a:lnTo>
                    <a:pt x="28" y="40"/>
                  </a:lnTo>
                  <a:lnTo>
                    <a:pt x="34" y="42"/>
                  </a:lnTo>
                  <a:lnTo>
                    <a:pt x="38" y="42"/>
                  </a:lnTo>
                  <a:lnTo>
                    <a:pt x="42" y="40"/>
                  </a:lnTo>
                  <a:lnTo>
                    <a:pt x="52" y="32"/>
                  </a:lnTo>
                  <a:lnTo>
                    <a:pt x="66" y="38"/>
                  </a:lnTo>
                  <a:lnTo>
                    <a:pt x="82" y="40"/>
                  </a:lnTo>
                  <a:lnTo>
                    <a:pt x="104" y="38"/>
                  </a:lnTo>
                  <a:lnTo>
                    <a:pt x="116" y="36"/>
                  </a:lnTo>
                  <a:lnTo>
                    <a:pt x="122" y="30"/>
                  </a:lnTo>
                  <a:lnTo>
                    <a:pt x="112" y="24"/>
                  </a:lnTo>
                  <a:lnTo>
                    <a:pt x="118" y="14"/>
                  </a:lnTo>
                  <a:lnTo>
                    <a:pt x="128" y="14"/>
                  </a:lnTo>
                  <a:lnTo>
                    <a:pt x="140" y="6"/>
                  </a:lnTo>
                  <a:lnTo>
                    <a:pt x="144" y="4"/>
                  </a:lnTo>
                  <a:lnTo>
                    <a:pt x="154" y="0"/>
                  </a:lnTo>
                  <a:lnTo>
                    <a:pt x="160" y="4"/>
                  </a:lnTo>
                  <a:lnTo>
                    <a:pt x="166" y="6"/>
                  </a:lnTo>
                  <a:lnTo>
                    <a:pt x="176" y="6"/>
                  </a:lnTo>
                  <a:lnTo>
                    <a:pt x="190" y="8"/>
                  </a:lnTo>
                  <a:lnTo>
                    <a:pt x="200" y="16"/>
                  </a:lnTo>
                  <a:lnTo>
                    <a:pt x="216" y="36"/>
                  </a:lnTo>
                  <a:lnTo>
                    <a:pt x="232" y="44"/>
                  </a:lnTo>
                  <a:lnTo>
                    <a:pt x="252" y="46"/>
                  </a:lnTo>
                  <a:lnTo>
                    <a:pt x="266" y="52"/>
                  </a:lnTo>
                  <a:lnTo>
                    <a:pt x="292" y="56"/>
                  </a:lnTo>
                  <a:lnTo>
                    <a:pt x="308" y="58"/>
                  </a:lnTo>
                  <a:lnTo>
                    <a:pt x="326" y="60"/>
                  </a:lnTo>
                  <a:lnTo>
                    <a:pt x="338" y="58"/>
                  </a:lnTo>
                  <a:lnTo>
                    <a:pt x="350" y="56"/>
                  </a:lnTo>
                  <a:lnTo>
                    <a:pt x="356" y="66"/>
                  </a:lnTo>
                  <a:lnTo>
                    <a:pt x="362" y="76"/>
                  </a:lnTo>
                  <a:lnTo>
                    <a:pt x="376" y="76"/>
                  </a:lnTo>
                  <a:lnTo>
                    <a:pt x="384" y="76"/>
                  </a:lnTo>
                  <a:lnTo>
                    <a:pt x="400" y="90"/>
                  </a:lnTo>
                  <a:lnTo>
                    <a:pt x="422" y="100"/>
                  </a:lnTo>
                  <a:lnTo>
                    <a:pt x="448" y="108"/>
                  </a:lnTo>
                  <a:lnTo>
                    <a:pt x="476" y="120"/>
                  </a:lnTo>
                  <a:lnTo>
                    <a:pt x="502" y="122"/>
                  </a:lnTo>
                  <a:lnTo>
                    <a:pt x="518" y="120"/>
                  </a:lnTo>
                  <a:lnTo>
                    <a:pt x="534" y="118"/>
                  </a:lnTo>
                  <a:lnTo>
                    <a:pt x="550" y="118"/>
                  </a:lnTo>
                  <a:lnTo>
                    <a:pt x="568" y="126"/>
                  </a:lnTo>
                  <a:lnTo>
                    <a:pt x="576" y="134"/>
                  </a:lnTo>
                  <a:lnTo>
                    <a:pt x="594" y="142"/>
                  </a:lnTo>
                  <a:lnTo>
                    <a:pt x="610" y="140"/>
                  </a:lnTo>
                  <a:lnTo>
                    <a:pt x="624" y="140"/>
                  </a:lnTo>
                  <a:lnTo>
                    <a:pt x="636" y="144"/>
                  </a:lnTo>
                  <a:lnTo>
                    <a:pt x="654" y="154"/>
                  </a:lnTo>
                  <a:lnTo>
                    <a:pt x="674" y="164"/>
                  </a:lnTo>
                  <a:lnTo>
                    <a:pt x="694" y="168"/>
                  </a:lnTo>
                  <a:lnTo>
                    <a:pt x="708" y="164"/>
                  </a:lnTo>
                  <a:lnTo>
                    <a:pt x="720" y="164"/>
                  </a:lnTo>
                  <a:lnTo>
                    <a:pt x="734" y="178"/>
                  </a:lnTo>
                  <a:lnTo>
                    <a:pt x="742" y="180"/>
                  </a:lnTo>
                  <a:lnTo>
                    <a:pt x="752" y="180"/>
                  </a:lnTo>
                  <a:lnTo>
                    <a:pt x="756" y="188"/>
                  </a:lnTo>
                  <a:lnTo>
                    <a:pt x="746" y="200"/>
                  </a:lnTo>
                  <a:lnTo>
                    <a:pt x="744" y="210"/>
                  </a:lnTo>
                  <a:lnTo>
                    <a:pt x="756" y="210"/>
                  </a:lnTo>
                  <a:lnTo>
                    <a:pt x="764" y="204"/>
                  </a:lnTo>
                  <a:lnTo>
                    <a:pt x="768" y="212"/>
                  </a:lnTo>
                  <a:lnTo>
                    <a:pt x="788" y="228"/>
                  </a:lnTo>
                  <a:lnTo>
                    <a:pt x="802" y="232"/>
                  </a:lnTo>
                  <a:lnTo>
                    <a:pt x="812" y="232"/>
                  </a:lnTo>
                  <a:lnTo>
                    <a:pt x="814" y="240"/>
                  </a:lnTo>
                  <a:lnTo>
                    <a:pt x="826" y="256"/>
                  </a:lnTo>
                  <a:lnTo>
                    <a:pt x="846" y="256"/>
                  </a:lnTo>
                  <a:lnTo>
                    <a:pt x="854" y="254"/>
                  </a:lnTo>
                  <a:lnTo>
                    <a:pt x="872" y="274"/>
                  </a:lnTo>
                  <a:lnTo>
                    <a:pt x="916" y="280"/>
                  </a:lnTo>
                  <a:lnTo>
                    <a:pt x="916" y="284"/>
                  </a:lnTo>
                  <a:lnTo>
                    <a:pt x="942" y="284"/>
                  </a:lnTo>
                  <a:lnTo>
                    <a:pt x="940" y="268"/>
                  </a:lnTo>
                  <a:lnTo>
                    <a:pt x="946" y="264"/>
                  </a:lnTo>
                  <a:lnTo>
                    <a:pt x="964" y="270"/>
                  </a:lnTo>
                  <a:lnTo>
                    <a:pt x="984" y="280"/>
                  </a:lnTo>
                  <a:lnTo>
                    <a:pt x="992" y="286"/>
                  </a:lnTo>
                  <a:lnTo>
                    <a:pt x="1006" y="288"/>
                  </a:lnTo>
                  <a:lnTo>
                    <a:pt x="1012" y="296"/>
                  </a:lnTo>
                  <a:lnTo>
                    <a:pt x="1016" y="312"/>
                  </a:lnTo>
                  <a:lnTo>
                    <a:pt x="1018" y="318"/>
                  </a:lnTo>
                  <a:lnTo>
                    <a:pt x="1026" y="322"/>
                  </a:lnTo>
                  <a:lnTo>
                    <a:pt x="1030" y="322"/>
                  </a:lnTo>
                  <a:lnTo>
                    <a:pt x="1036" y="320"/>
                  </a:lnTo>
                  <a:close/>
                </a:path>
              </a:pathLst>
            </a:custGeom>
            <a:solidFill>
              <a:schemeClr val="tx2"/>
            </a:solidFill>
            <a:ln w="6350">
              <a:solidFill>
                <a:srgbClr val="FFFFFF"/>
              </a:solidFill>
              <a:prstDash val="solid"/>
              <a:round/>
              <a:headEnd/>
              <a:tailEnd/>
            </a:ln>
          </p:spPr>
          <p:txBody>
            <a:bodyPr/>
            <a:lstStyle/>
            <a:p>
              <a:endParaRPr lang="en-US" dirty="0"/>
            </a:p>
          </p:txBody>
        </p:sp>
        <p:sp>
          <p:nvSpPr>
            <p:cNvPr id="107" name="Freeform 408"/>
            <p:cNvSpPr>
              <a:spLocks/>
            </p:cNvSpPr>
            <p:nvPr/>
          </p:nvSpPr>
          <p:spPr bwMode="auto">
            <a:xfrm>
              <a:off x="8361363" y="3162300"/>
              <a:ext cx="9525" cy="6350"/>
            </a:xfrm>
            <a:custGeom>
              <a:avLst/>
              <a:gdLst>
                <a:gd name="T0" fmla="*/ 10 w 20"/>
                <a:gd name="T1" fmla="*/ 0 h 16"/>
                <a:gd name="T2" fmla="*/ 2 w 20"/>
                <a:gd name="T3" fmla="*/ 2 h 16"/>
                <a:gd name="T4" fmla="*/ 0 w 20"/>
                <a:gd name="T5" fmla="*/ 6 h 16"/>
                <a:gd name="T6" fmla="*/ 2 w 20"/>
                <a:gd name="T7" fmla="*/ 12 h 16"/>
                <a:gd name="T8" fmla="*/ 10 w 20"/>
                <a:gd name="T9" fmla="*/ 16 h 16"/>
                <a:gd name="T10" fmla="*/ 16 w 20"/>
                <a:gd name="T11" fmla="*/ 16 h 16"/>
                <a:gd name="T12" fmla="*/ 20 w 20"/>
                <a:gd name="T13" fmla="*/ 10 h 16"/>
                <a:gd name="T14" fmla="*/ 18 w 20"/>
                <a:gd name="T15" fmla="*/ 4 h 16"/>
                <a:gd name="T16" fmla="*/ 16 w 20"/>
                <a:gd name="T17" fmla="*/ 0 h 16"/>
                <a:gd name="T18" fmla="*/ 10 w 2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6"/>
                <a:gd name="T32" fmla="*/ 20 w 2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6">
                  <a:moveTo>
                    <a:pt x="10" y="0"/>
                  </a:moveTo>
                  <a:lnTo>
                    <a:pt x="2" y="2"/>
                  </a:lnTo>
                  <a:lnTo>
                    <a:pt x="0" y="6"/>
                  </a:lnTo>
                  <a:lnTo>
                    <a:pt x="2" y="12"/>
                  </a:lnTo>
                  <a:lnTo>
                    <a:pt x="10" y="16"/>
                  </a:lnTo>
                  <a:lnTo>
                    <a:pt x="16" y="16"/>
                  </a:lnTo>
                  <a:lnTo>
                    <a:pt x="20" y="10"/>
                  </a:lnTo>
                  <a:lnTo>
                    <a:pt x="18" y="4"/>
                  </a:lnTo>
                  <a:lnTo>
                    <a:pt x="16" y="0"/>
                  </a:lnTo>
                  <a:lnTo>
                    <a:pt x="10" y="0"/>
                  </a:lnTo>
                  <a:close/>
                </a:path>
              </a:pathLst>
            </a:custGeom>
            <a:grpFill/>
            <a:ln w="6350">
              <a:solidFill>
                <a:srgbClr val="FFFFFF"/>
              </a:solidFill>
              <a:prstDash val="solid"/>
              <a:round/>
              <a:headEnd/>
              <a:tailEnd/>
            </a:ln>
          </p:spPr>
          <p:txBody>
            <a:bodyPr/>
            <a:lstStyle/>
            <a:p>
              <a:endParaRPr lang="en-US" dirty="0"/>
            </a:p>
          </p:txBody>
        </p:sp>
        <p:sp>
          <p:nvSpPr>
            <p:cNvPr id="108" name="Freeform 409"/>
            <p:cNvSpPr>
              <a:spLocks/>
            </p:cNvSpPr>
            <p:nvPr/>
          </p:nvSpPr>
          <p:spPr bwMode="auto">
            <a:xfrm>
              <a:off x="7834313" y="3114675"/>
              <a:ext cx="185737" cy="295275"/>
            </a:xfrm>
            <a:custGeom>
              <a:avLst/>
              <a:gdLst>
                <a:gd name="T0" fmla="*/ 38 w 420"/>
                <a:gd name="T1" fmla="*/ 630 h 664"/>
                <a:gd name="T2" fmla="*/ 86 w 420"/>
                <a:gd name="T3" fmla="*/ 646 h 664"/>
                <a:gd name="T4" fmla="*/ 124 w 420"/>
                <a:gd name="T5" fmla="*/ 664 h 664"/>
                <a:gd name="T6" fmla="*/ 166 w 420"/>
                <a:gd name="T7" fmla="*/ 652 h 664"/>
                <a:gd name="T8" fmla="*/ 168 w 420"/>
                <a:gd name="T9" fmla="*/ 598 h 664"/>
                <a:gd name="T10" fmla="*/ 210 w 420"/>
                <a:gd name="T11" fmla="*/ 550 h 664"/>
                <a:gd name="T12" fmla="*/ 244 w 420"/>
                <a:gd name="T13" fmla="*/ 536 h 664"/>
                <a:gd name="T14" fmla="*/ 228 w 420"/>
                <a:gd name="T15" fmla="*/ 526 h 664"/>
                <a:gd name="T16" fmla="*/ 220 w 420"/>
                <a:gd name="T17" fmla="*/ 478 h 664"/>
                <a:gd name="T18" fmla="*/ 250 w 420"/>
                <a:gd name="T19" fmla="*/ 444 h 664"/>
                <a:gd name="T20" fmla="*/ 270 w 420"/>
                <a:gd name="T21" fmla="*/ 418 h 664"/>
                <a:gd name="T22" fmla="*/ 252 w 420"/>
                <a:gd name="T23" fmla="*/ 402 h 664"/>
                <a:gd name="T24" fmla="*/ 248 w 420"/>
                <a:gd name="T25" fmla="*/ 360 h 664"/>
                <a:gd name="T26" fmla="*/ 246 w 420"/>
                <a:gd name="T27" fmla="*/ 328 h 664"/>
                <a:gd name="T28" fmla="*/ 282 w 420"/>
                <a:gd name="T29" fmla="*/ 336 h 664"/>
                <a:gd name="T30" fmla="*/ 308 w 420"/>
                <a:gd name="T31" fmla="*/ 294 h 664"/>
                <a:gd name="T32" fmla="*/ 298 w 420"/>
                <a:gd name="T33" fmla="*/ 274 h 664"/>
                <a:gd name="T34" fmla="*/ 320 w 420"/>
                <a:gd name="T35" fmla="*/ 264 h 664"/>
                <a:gd name="T36" fmla="*/ 340 w 420"/>
                <a:gd name="T37" fmla="*/ 192 h 664"/>
                <a:gd name="T38" fmla="*/ 350 w 420"/>
                <a:gd name="T39" fmla="*/ 162 h 664"/>
                <a:gd name="T40" fmla="*/ 398 w 420"/>
                <a:gd name="T41" fmla="*/ 138 h 664"/>
                <a:gd name="T42" fmla="*/ 420 w 420"/>
                <a:gd name="T43" fmla="*/ 108 h 664"/>
                <a:gd name="T44" fmla="*/ 386 w 420"/>
                <a:gd name="T45" fmla="*/ 92 h 664"/>
                <a:gd name="T46" fmla="*/ 386 w 420"/>
                <a:gd name="T47" fmla="*/ 58 h 664"/>
                <a:gd name="T48" fmla="*/ 350 w 420"/>
                <a:gd name="T49" fmla="*/ 50 h 664"/>
                <a:gd name="T50" fmla="*/ 318 w 420"/>
                <a:gd name="T51" fmla="*/ 56 h 664"/>
                <a:gd name="T52" fmla="*/ 292 w 420"/>
                <a:gd name="T53" fmla="*/ 52 h 664"/>
                <a:gd name="T54" fmla="*/ 264 w 420"/>
                <a:gd name="T55" fmla="*/ 38 h 664"/>
                <a:gd name="T56" fmla="*/ 236 w 420"/>
                <a:gd name="T57" fmla="*/ 34 h 664"/>
                <a:gd name="T58" fmla="*/ 248 w 420"/>
                <a:gd name="T59" fmla="*/ 6 h 664"/>
                <a:gd name="T60" fmla="*/ 210 w 420"/>
                <a:gd name="T61" fmla="*/ 2 h 664"/>
                <a:gd name="T62" fmla="*/ 172 w 420"/>
                <a:gd name="T63" fmla="*/ 26 h 664"/>
                <a:gd name="T64" fmla="*/ 170 w 420"/>
                <a:gd name="T65" fmla="*/ 110 h 664"/>
                <a:gd name="T66" fmla="*/ 156 w 420"/>
                <a:gd name="T67" fmla="*/ 152 h 664"/>
                <a:gd name="T68" fmla="*/ 128 w 420"/>
                <a:gd name="T69" fmla="*/ 212 h 664"/>
                <a:gd name="T70" fmla="*/ 106 w 420"/>
                <a:gd name="T71" fmla="*/ 258 h 664"/>
                <a:gd name="T72" fmla="*/ 56 w 420"/>
                <a:gd name="T73" fmla="*/ 318 h 664"/>
                <a:gd name="T74" fmla="*/ 26 w 420"/>
                <a:gd name="T75" fmla="*/ 354 h 664"/>
                <a:gd name="T76" fmla="*/ 6 w 420"/>
                <a:gd name="T77" fmla="*/ 394 h 664"/>
                <a:gd name="T78" fmla="*/ 32 w 420"/>
                <a:gd name="T79" fmla="*/ 410 h 664"/>
                <a:gd name="T80" fmla="*/ 26 w 420"/>
                <a:gd name="T81" fmla="*/ 442 h 664"/>
                <a:gd name="T82" fmla="*/ 52 w 420"/>
                <a:gd name="T83" fmla="*/ 442 h 664"/>
                <a:gd name="T84" fmla="*/ 64 w 420"/>
                <a:gd name="T85" fmla="*/ 468 h 664"/>
                <a:gd name="T86" fmla="*/ 46 w 420"/>
                <a:gd name="T87" fmla="*/ 528 h 664"/>
                <a:gd name="T88" fmla="*/ 34 w 420"/>
                <a:gd name="T89" fmla="*/ 574 h 664"/>
                <a:gd name="T90" fmla="*/ 0 w 420"/>
                <a:gd name="T91" fmla="*/ 624 h 6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0"/>
                <a:gd name="T139" fmla="*/ 0 h 664"/>
                <a:gd name="T140" fmla="*/ 420 w 420"/>
                <a:gd name="T141" fmla="*/ 664 h 6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0" h="664">
                  <a:moveTo>
                    <a:pt x="2" y="632"/>
                  </a:moveTo>
                  <a:lnTo>
                    <a:pt x="18" y="630"/>
                  </a:lnTo>
                  <a:lnTo>
                    <a:pt x="38" y="630"/>
                  </a:lnTo>
                  <a:lnTo>
                    <a:pt x="54" y="638"/>
                  </a:lnTo>
                  <a:lnTo>
                    <a:pt x="70" y="640"/>
                  </a:lnTo>
                  <a:lnTo>
                    <a:pt x="86" y="646"/>
                  </a:lnTo>
                  <a:lnTo>
                    <a:pt x="96" y="652"/>
                  </a:lnTo>
                  <a:lnTo>
                    <a:pt x="104" y="660"/>
                  </a:lnTo>
                  <a:lnTo>
                    <a:pt x="124" y="664"/>
                  </a:lnTo>
                  <a:lnTo>
                    <a:pt x="138" y="658"/>
                  </a:lnTo>
                  <a:lnTo>
                    <a:pt x="150" y="654"/>
                  </a:lnTo>
                  <a:lnTo>
                    <a:pt x="166" y="652"/>
                  </a:lnTo>
                  <a:lnTo>
                    <a:pt x="168" y="620"/>
                  </a:lnTo>
                  <a:lnTo>
                    <a:pt x="170" y="606"/>
                  </a:lnTo>
                  <a:lnTo>
                    <a:pt x="168" y="598"/>
                  </a:lnTo>
                  <a:lnTo>
                    <a:pt x="178" y="582"/>
                  </a:lnTo>
                  <a:lnTo>
                    <a:pt x="186" y="576"/>
                  </a:lnTo>
                  <a:lnTo>
                    <a:pt x="210" y="550"/>
                  </a:lnTo>
                  <a:lnTo>
                    <a:pt x="220" y="550"/>
                  </a:lnTo>
                  <a:lnTo>
                    <a:pt x="234" y="548"/>
                  </a:lnTo>
                  <a:lnTo>
                    <a:pt x="244" y="536"/>
                  </a:lnTo>
                  <a:lnTo>
                    <a:pt x="246" y="526"/>
                  </a:lnTo>
                  <a:lnTo>
                    <a:pt x="234" y="528"/>
                  </a:lnTo>
                  <a:lnTo>
                    <a:pt x="228" y="526"/>
                  </a:lnTo>
                  <a:lnTo>
                    <a:pt x="226" y="510"/>
                  </a:lnTo>
                  <a:lnTo>
                    <a:pt x="216" y="488"/>
                  </a:lnTo>
                  <a:lnTo>
                    <a:pt x="220" y="478"/>
                  </a:lnTo>
                  <a:lnTo>
                    <a:pt x="226" y="468"/>
                  </a:lnTo>
                  <a:lnTo>
                    <a:pt x="226" y="458"/>
                  </a:lnTo>
                  <a:lnTo>
                    <a:pt x="250" y="444"/>
                  </a:lnTo>
                  <a:lnTo>
                    <a:pt x="262" y="434"/>
                  </a:lnTo>
                  <a:lnTo>
                    <a:pt x="266" y="428"/>
                  </a:lnTo>
                  <a:lnTo>
                    <a:pt x="270" y="418"/>
                  </a:lnTo>
                  <a:lnTo>
                    <a:pt x="266" y="410"/>
                  </a:lnTo>
                  <a:lnTo>
                    <a:pt x="256" y="410"/>
                  </a:lnTo>
                  <a:lnTo>
                    <a:pt x="252" y="402"/>
                  </a:lnTo>
                  <a:lnTo>
                    <a:pt x="246" y="384"/>
                  </a:lnTo>
                  <a:lnTo>
                    <a:pt x="246" y="368"/>
                  </a:lnTo>
                  <a:lnTo>
                    <a:pt x="248" y="360"/>
                  </a:lnTo>
                  <a:lnTo>
                    <a:pt x="240" y="348"/>
                  </a:lnTo>
                  <a:lnTo>
                    <a:pt x="234" y="334"/>
                  </a:lnTo>
                  <a:lnTo>
                    <a:pt x="246" y="328"/>
                  </a:lnTo>
                  <a:lnTo>
                    <a:pt x="260" y="332"/>
                  </a:lnTo>
                  <a:lnTo>
                    <a:pt x="270" y="336"/>
                  </a:lnTo>
                  <a:lnTo>
                    <a:pt x="282" y="336"/>
                  </a:lnTo>
                  <a:lnTo>
                    <a:pt x="296" y="318"/>
                  </a:lnTo>
                  <a:lnTo>
                    <a:pt x="306" y="308"/>
                  </a:lnTo>
                  <a:lnTo>
                    <a:pt x="308" y="294"/>
                  </a:lnTo>
                  <a:lnTo>
                    <a:pt x="302" y="284"/>
                  </a:lnTo>
                  <a:lnTo>
                    <a:pt x="300" y="278"/>
                  </a:lnTo>
                  <a:lnTo>
                    <a:pt x="298" y="274"/>
                  </a:lnTo>
                  <a:lnTo>
                    <a:pt x="302" y="268"/>
                  </a:lnTo>
                  <a:lnTo>
                    <a:pt x="306" y="266"/>
                  </a:lnTo>
                  <a:lnTo>
                    <a:pt x="320" y="264"/>
                  </a:lnTo>
                  <a:lnTo>
                    <a:pt x="328" y="238"/>
                  </a:lnTo>
                  <a:lnTo>
                    <a:pt x="336" y="214"/>
                  </a:lnTo>
                  <a:lnTo>
                    <a:pt x="340" y="192"/>
                  </a:lnTo>
                  <a:lnTo>
                    <a:pt x="338" y="180"/>
                  </a:lnTo>
                  <a:lnTo>
                    <a:pt x="334" y="170"/>
                  </a:lnTo>
                  <a:lnTo>
                    <a:pt x="350" y="162"/>
                  </a:lnTo>
                  <a:lnTo>
                    <a:pt x="360" y="154"/>
                  </a:lnTo>
                  <a:lnTo>
                    <a:pt x="380" y="146"/>
                  </a:lnTo>
                  <a:lnTo>
                    <a:pt x="398" y="138"/>
                  </a:lnTo>
                  <a:lnTo>
                    <a:pt x="406" y="134"/>
                  </a:lnTo>
                  <a:lnTo>
                    <a:pt x="416" y="122"/>
                  </a:lnTo>
                  <a:lnTo>
                    <a:pt x="420" y="108"/>
                  </a:lnTo>
                  <a:lnTo>
                    <a:pt x="408" y="100"/>
                  </a:lnTo>
                  <a:lnTo>
                    <a:pt x="396" y="98"/>
                  </a:lnTo>
                  <a:lnTo>
                    <a:pt x="386" y="92"/>
                  </a:lnTo>
                  <a:lnTo>
                    <a:pt x="394" y="82"/>
                  </a:lnTo>
                  <a:lnTo>
                    <a:pt x="398" y="70"/>
                  </a:lnTo>
                  <a:lnTo>
                    <a:pt x="386" y="58"/>
                  </a:lnTo>
                  <a:lnTo>
                    <a:pt x="374" y="54"/>
                  </a:lnTo>
                  <a:lnTo>
                    <a:pt x="362" y="54"/>
                  </a:lnTo>
                  <a:lnTo>
                    <a:pt x="350" y="50"/>
                  </a:lnTo>
                  <a:lnTo>
                    <a:pt x="342" y="42"/>
                  </a:lnTo>
                  <a:lnTo>
                    <a:pt x="336" y="54"/>
                  </a:lnTo>
                  <a:lnTo>
                    <a:pt x="318" y="56"/>
                  </a:lnTo>
                  <a:lnTo>
                    <a:pt x="308" y="54"/>
                  </a:lnTo>
                  <a:lnTo>
                    <a:pt x="302" y="48"/>
                  </a:lnTo>
                  <a:lnTo>
                    <a:pt x="292" y="52"/>
                  </a:lnTo>
                  <a:lnTo>
                    <a:pt x="288" y="42"/>
                  </a:lnTo>
                  <a:lnTo>
                    <a:pt x="272" y="40"/>
                  </a:lnTo>
                  <a:lnTo>
                    <a:pt x="264" y="38"/>
                  </a:lnTo>
                  <a:lnTo>
                    <a:pt x="252" y="44"/>
                  </a:lnTo>
                  <a:lnTo>
                    <a:pt x="240" y="42"/>
                  </a:lnTo>
                  <a:lnTo>
                    <a:pt x="236" y="34"/>
                  </a:lnTo>
                  <a:lnTo>
                    <a:pt x="240" y="22"/>
                  </a:lnTo>
                  <a:lnTo>
                    <a:pt x="254" y="14"/>
                  </a:lnTo>
                  <a:lnTo>
                    <a:pt x="248" y="6"/>
                  </a:lnTo>
                  <a:lnTo>
                    <a:pt x="244" y="0"/>
                  </a:lnTo>
                  <a:lnTo>
                    <a:pt x="230" y="2"/>
                  </a:lnTo>
                  <a:lnTo>
                    <a:pt x="210" y="2"/>
                  </a:lnTo>
                  <a:lnTo>
                    <a:pt x="200" y="4"/>
                  </a:lnTo>
                  <a:lnTo>
                    <a:pt x="178" y="20"/>
                  </a:lnTo>
                  <a:lnTo>
                    <a:pt x="172" y="26"/>
                  </a:lnTo>
                  <a:lnTo>
                    <a:pt x="170" y="52"/>
                  </a:lnTo>
                  <a:lnTo>
                    <a:pt x="166" y="86"/>
                  </a:lnTo>
                  <a:lnTo>
                    <a:pt x="170" y="110"/>
                  </a:lnTo>
                  <a:lnTo>
                    <a:pt x="166" y="120"/>
                  </a:lnTo>
                  <a:lnTo>
                    <a:pt x="164" y="134"/>
                  </a:lnTo>
                  <a:lnTo>
                    <a:pt x="156" y="152"/>
                  </a:lnTo>
                  <a:lnTo>
                    <a:pt x="150" y="168"/>
                  </a:lnTo>
                  <a:lnTo>
                    <a:pt x="140" y="186"/>
                  </a:lnTo>
                  <a:lnTo>
                    <a:pt x="128" y="212"/>
                  </a:lnTo>
                  <a:lnTo>
                    <a:pt x="110" y="228"/>
                  </a:lnTo>
                  <a:lnTo>
                    <a:pt x="116" y="238"/>
                  </a:lnTo>
                  <a:lnTo>
                    <a:pt x="106" y="258"/>
                  </a:lnTo>
                  <a:lnTo>
                    <a:pt x="92" y="276"/>
                  </a:lnTo>
                  <a:lnTo>
                    <a:pt x="72" y="300"/>
                  </a:lnTo>
                  <a:lnTo>
                    <a:pt x="56" y="318"/>
                  </a:lnTo>
                  <a:lnTo>
                    <a:pt x="40" y="322"/>
                  </a:lnTo>
                  <a:lnTo>
                    <a:pt x="40" y="338"/>
                  </a:lnTo>
                  <a:lnTo>
                    <a:pt x="26" y="354"/>
                  </a:lnTo>
                  <a:lnTo>
                    <a:pt x="22" y="368"/>
                  </a:lnTo>
                  <a:lnTo>
                    <a:pt x="18" y="382"/>
                  </a:lnTo>
                  <a:lnTo>
                    <a:pt x="6" y="394"/>
                  </a:lnTo>
                  <a:lnTo>
                    <a:pt x="8" y="404"/>
                  </a:lnTo>
                  <a:lnTo>
                    <a:pt x="18" y="406"/>
                  </a:lnTo>
                  <a:lnTo>
                    <a:pt x="32" y="410"/>
                  </a:lnTo>
                  <a:lnTo>
                    <a:pt x="32" y="418"/>
                  </a:lnTo>
                  <a:lnTo>
                    <a:pt x="26" y="428"/>
                  </a:lnTo>
                  <a:lnTo>
                    <a:pt x="26" y="442"/>
                  </a:lnTo>
                  <a:lnTo>
                    <a:pt x="34" y="446"/>
                  </a:lnTo>
                  <a:lnTo>
                    <a:pt x="42" y="444"/>
                  </a:lnTo>
                  <a:lnTo>
                    <a:pt x="52" y="442"/>
                  </a:lnTo>
                  <a:lnTo>
                    <a:pt x="58" y="446"/>
                  </a:lnTo>
                  <a:lnTo>
                    <a:pt x="60" y="456"/>
                  </a:lnTo>
                  <a:lnTo>
                    <a:pt x="64" y="468"/>
                  </a:lnTo>
                  <a:lnTo>
                    <a:pt x="58" y="492"/>
                  </a:lnTo>
                  <a:lnTo>
                    <a:pt x="44" y="512"/>
                  </a:lnTo>
                  <a:lnTo>
                    <a:pt x="46" y="528"/>
                  </a:lnTo>
                  <a:lnTo>
                    <a:pt x="42" y="550"/>
                  </a:lnTo>
                  <a:lnTo>
                    <a:pt x="36" y="558"/>
                  </a:lnTo>
                  <a:lnTo>
                    <a:pt x="34" y="574"/>
                  </a:lnTo>
                  <a:lnTo>
                    <a:pt x="28" y="590"/>
                  </a:lnTo>
                  <a:lnTo>
                    <a:pt x="14" y="610"/>
                  </a:lnTo>
                  <a:lnTo>
                    <a:pt x="0" y="624"/>
                  </a:lnTo>
                  <a:lnTo>
                    <a:pt x="2" y="63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09" name="Freeform 410"/>
            <p:cNvSpPr>
              <a:spLocks/>
            </p:cNvSpPr>
            <p:nvPr/>
          </p:nvSpPr>
          <p:spPr bwMode="auto">
            <a:xfrm>
              <a:off x="8380413" y="3322638"/>
              <a:ext cx="50800" cy="39687"/>
            </a:xfrm>
            <a:custGeom>
              <a:avLst/>
              <a:gdLst>
                <a:gd name="T0" fmla="*/ 34 w 114"/>
                <a:gd name="T1" fmla="*/ 48 h 84"/>
                <a:gd name="T2" fmla="*/ 26 w 114"/>
                <a:gd name="T3" fmla="*/ 44 h 84"/>
                <a:gd name="T4" fmla="*/ 16 w 114"/>
                <a:gd name="T5" fmla="*/ 56 h 84"/>
                <a:gd name="T6" fmla="*/ 2 w 114"/>
                <a:gd name="T7" fmla="*/ 48 h 84"/>
                <a:gd name="T8" fmla="*/ 0 w 114"/>
                <a:gd name="T9" fmla="*/ 36 h 84"/>
                <a:gd name="T10" fmla="*/ 14 w 114"/>
                <a:gd name="T11" fmla="*/ 28 h 84"/>
                <a:gd name="T12" fmla="*/ 32 w 114"/>
                <a:gd name="T13" fmla="*/ 18 h 84"/>
                <a:gd name="T14" fmla="*/ 50 w 114"/>
                <a:gd name="T15" fmla="*/ 8 h 84"/>
                <a:gd name="T16" fmla="*/ 68 w 114"/>
                <a:gd name="T17" fmla="*/ 2 h 84"/>
                <a:gd name="T18" fmla="*/ 90 w 114"/>
                <a:gd name="T19" fmla="*/ 0 h 84"/>
                <a:gd name="T20" fmla="*/ 82 w 114"/>
                <a:gd name="T21" fmla="*/ 12 h 84"/>
                <a:gd name="T22" fmla="*/ 84 w 114"/>
                <a:gd name="T23" fmla="*/ 24 h 84"/>
                <a:gd name="T24" fmla="*/ 98 w 114"/>
                <a:gd name="T25" fmla="*/ 26 h 84"/>
                <a:gd name="T26" fmla="*/ 110 w 114"/>
                <a:gd name="T27" fmla="*/ 24 h 84"/>
                <a:gd name="T28" fmla="*/ 114 w 114"/>
                <a:gd name="T29" fmla="*/ 34 h 84"/>
                <a:gd name="T30" fmla="*/ 102 w 114"/>
                <a:gd name="T31" fmla="*/ 48 h 84"/>
                <a:gd name="T32" fmla="*/ 94 w 114"/>
                <a:gd name="T33" fmla="*/ 60 h 84"/>
                <a:gd name="T34" fmla="*/ 86 w 114"/>
                <a:gd name="T35" fmla="*/ 72 h 84"/>
                <a:gd name="T36" fmla="*/ 74 w 114"/>
                <a:gd name="T37" fmla="*/ 84 h 84"/>
                <a:gd name="T38" fmla="*/ 62 w 114"/>
                <a:gd name="T39" fmla="*/ 80 h 84"/>
                <a:gd name="T40" fmla="*/ 50 w 114"/>
                <a:gd name="T41" fmla="*/ 72 h 84"/>
                <a:gd name="T42" fmla="*/ 38 w 114"/>
                <a:gd name="T43" fmla="*/ 68 h 84"/>
                <a:gd name="T44" fmla="*/ 36 w 114"/>
                <a:gd name="T45" fmla="*/ 56 h 84"/>
                <a:gd name="T46" fmla="*/ 34 w 114"/>
                <a:gd name="T47" fmla="*/ 48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4"/>
                <a:gd name="T73" fmla="*/ 0 h 84"/>
                <a:gd name="T74" fmla="*/ 114 w 114"/>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4" h="84">
                  <a:moveTo>
                    <a:pt x="34" y="48"/>
                  </a:moveTo>
                  <a:lnTo>
                    <a:pt x="26" y="44"/>
                  </a:lnTo>
                  <a:lnTo>
                    <a:pt x="16" y="56"/>
                  </a:lnTo>
                  <a:lnTo>
                    <a:pt x="2" y="48"/>
                  </a:lnTo>
                  <a:lnTo>
                    <a:pt x="0" y="36"/>
                  </a:lnTo>
                  <a:lnTo>
                    <a:pt x="14" y="28"/>
                  </a:lnTo>
                  <a:lnTo>
                    <a:pt x="32" y="18"/>
                  </a:lnTo>
                  <a:lnTo>
                    <a:pt x="50" y="8"/>
                  </a:lnTo>
                  <a:lnTo>
                    <a:pt x="68" y="2"/>
                  </a:lnTo>
                  <a:lnTo>
                    <a:pt x="90" y="0"/>
                  </a:lnTo>
                  <a:lnTo>
                    <a:pt x="82" y="12"/>
                  </a:lnTo>
                  <a:lnTo>
                    <a:pt x="84" y="24"/>
                  </a:lnTo>
                  <a:lnTo>
                    <a:pt x="98" y="26"/>
                  </a:lnTo>
                  <a:lnTo>
                    <a:pt x="110" y="24"/>
                  </a:lnTo>
                  <a:lnTo>
                    <a:pt x="114" y="34"/>
                  </a:lnTo>
                  <a:lnTo>
                    <a:pt x="102" y="48"/>
                  </a:lnTo>
                  <a:lnTo>
                    <a:pt x="94" y="60"/>
                  </a:lnTo>
                  <a:lnTo>
                    <a:pt x="86" y="72"/>
                  </a:lnTo>
                  <a:lnTo>
                    <a:pt x="74" y="84"/>
                  </a:lnTo>
                  <a:lnTo>
                    <a:pt x="62" y="80"/>
                  </a:lnTo>
                  <a:lnTo>
                    <a:pt x="50" y="72"/>
                  </a:lnTo>
                  <a:lnTo>
                    <a:pt x="38" y="68"/>
                  </a:lnTo>
                  <a:lnTo>
                    <a:pt x="36" y="56"/>
                  </a:lnTo>
                  <a:lnTo>
                    <a:pt x="34" y="48"/>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10" name="Freeform 411"/>
            <p:cNvSpPr>
              <a:spLocks/>
            </p:cNvSpPr>
            <p:nvPr/>
          </p:nvSpPr>
          <p:spPr bwMode="auto">
            <a:xfrm>
              <a:off x="8324850" y="3365500"/>
              <a:ext cx="19050" cy="14288"/>
            </a:xfrm>
            <a:custGeom>
              <a:avLst/>
              <a:gdLst>
                <a:gd name="T0" fmla="*/ 14 w 42"/>
                <a:gd name="T1" fmla="*/ 6 h 34"/>
                <a:gd name="T2" fmla="*/ 26 w 42"/>
                <a:gd name="T3" fmla="*/ 2 h 34"/>
                <a:gd name="T4" fmla="*/ 42 w 42"/>
                <a:gd name="T5" fmla="*/ 0 h 34"/>
                <a:gd name="T6" fmla="*/ 42 w 42"/>
                <a:gd name="T7" fmla="*/ 14 h 34"/>
                <a:gd name="T8" fmla="*/ 30 w 42"/>
                <a:gd name="T9" fmla="*/ 26 h 34"/>
                <a:gd name="T10" fmla="*/ 14 w 42"/>
                <a:gd name="T11" fmla="*/ 34 h 34"/>
                <a:gd name="T12" fmla="*/ 8 w 42"/>
                <a:gd name="T13" fmla="*/ 34 h 34"/>
                <a:gd name="T14" fmla="*/ 2 w 42"/>
                <a:gd name="T15" fmla="*/ 34 h 34"/>
                <a:gd name="T16" fmla="*/ 0 w 42"/>
                <a:gd name="T17" fmla="*/ 32 h 34"/>
                <a:gd name="T18" fmla="*/ 0 w 42"/>
                <a:gd name="T19" fmla="*/ 30 h 34"/>
                <a:gd name="T20" fmla="*/ 2 w 42"/>
                <a:gd name="T21" fmla="*/ 22 h 34"/>
                <a:gd name="T22" fmla="*/ 2 w 42"/>
                <a:gd name="T23" fmla="*/ 16 h 34"/>
                <a:gd name="T24" fmla="*/ 14 w 42"/>
                <a:gd name="T25" fmla="*/ 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4"/>
                <a:gd name="T41" fmla="*/ 42 w 4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4">
                  <a:moveTo>
                    <a:pt x="14" y="6"/>
                  </a:moveTo>
                  <a:lnTo>
                    <a:pt x="26" y="2"/>
                  </a:lnTo>
                  <a:lnTo>
                    <a:pt x="42" y="0"/>
                  </a:lnTo>
                  <a:lnTo>
                    <a:pt x="42" y="14"/>
                  </a:lnTo>
                  <a:lnTo>
                    <a:pt x="30" y="26"/>
                  </a:lnTo>
                  <a:lnTo>
                    <a:pt x="14" y="34"/>
                  </a:lnTo>
                  <a:lnTo>
                    <a:pt x="8" y="34"/>
                  </a:lnTo>
                  <a:lnTo>
                    <a:pt x="2" y="34"/>
                  </a:lnTo>
                  <a:lnTo>
                    <a:pt x="0" y="32"/>
                  </a:lnTo>
                  <a:lnTo>
                    <a:pt x="0" y="30"/>
                  </a:lnTo>
                  <a:lnTo>
                    <a:pt x="2" y="22"/>
                  </a:lnTo>
                  <a:lnTo>
                    <a:pt x="2" y="16"/>
                  </a:lnTo>
                  <a:lnTo>
                    <a:pt x="14" y="6"/>
                  </a:lnTo>
                  <a:close/>
                </a:path>
              </a:pathLst>
            </a:custGeom>
            <a:grpFill/>
            <a:ln w="6350">
              <a:solidFill>
                <a:srgbClr val="FFFFFF"/>
              </a:solidFill>
              <a:prstDash val="solid"/>
              <a:round/>
              <a:headEnd/>
              <a:tailEnd/>
            </a:ln>
          </p:spPr>
          <p:txBody>
            <a:bodyPr/>
            <a:lstStyle/>
            <a:p>
              <a:endParaRPr lang="en-US" dirty="0"/>
            </a:p>
          </p:txBody>
        </p:sp>
        <p:sp>
          <p:nvSpPr>
            <p:cNvPr id="111" name="Freeform 412"/>
            <p:cNvSpPr>
              <a:spLocks/>
            </p:cNvSpPr>
            <p:nvPr/>
          </p:nvSpPr>
          <p:spPr bwMode="auto">
            <a:xfrm>
              <a:off x="8448675" y="3317875"/>
              <a:ext cx="22225" cy="19050"/>
            </a:xfrm>
            <a:custGeom>
              <a:avLst/>
              <a:gdLst>
                <a:gd name="T0" fmla="*/ 20 w 48"/>
                <a:gd name="T1" fmla="*/ 24 h 40"/>
                <a:gd name="T2" fmla="*/ 8 w 48"/>
                <a:gd name="T3" fmla="*/ 24 h 40"/>
                <a:gd name="T4" fmla="*/ 0 w 48"/>
                <a:gd name="T5" fmla="*/ 12 h 40"/>
                <a:gd name="T6" fmla="*/ 0 w 48"/>
                <a:gd name="T7" fmla="*/ 4 h 40"/>
                <a:gd name="T8" fmla="*/ 16 w 48"/>
                <a:gd name="T9" fmla="*/ 0 h 40"/>
                <a:gd name="T10" fmla="*/ 32 w 48"/>
                <a:gd name="T11" fmla="*/ 4 h 40"/>
                <a:gd name="T12" fmla="*/ 44 w 48"/>
                <a:gd name="T13" fmla="*/ 12 h 40"/>
                <a:gd name="T14" fmla="*/ 48 w 48"/>
                <a:gd name="T15" fmla="*/ 28 h 40"/>
                <a:gd name="T16" fmla="*/ 46 w 48"/>
                <a:gd name="T17" fmla="*/ 40 h 40"/>
                <a:gd name="T18" fmla="*/ 32 w 48"/>
                <a:gd name="T19" fmla="*/ 32 h 40"/>
                <a:gd name="T20" fmla="*/ 20 w 48"/>
                <a:gd name="T21" fmla="*/ 2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0"/>
                <a:gd name="T35" fmla="*/ 48 w 48"/>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0">
                  <a:moveTo>
                    <a:pt x="20" y="24"/>
                  </a:moveTo>
                  <a:lnTo>
                    <a:pt x="8" y="24"/>
                  </a:lnTo>
                  <a:lnTo>
                    <a:pt x="0" y="12"/>
                  </a:lnTo>
                  <a:lnTo>
                    <a:pt x="0" y="4"/>
                  </a:lnTo>
                  <a:lnTo>
                    <a:pt x="16" y="0"/>
                  </a:lnTo>
                  <a:lnTo>
                    <a:pt x="32" y="4"/>
                  </a:lnTo>
                  <a:lnTo>
                    <a:pt x="44" y="12"/>
                  </a:lnTo>
                  <a:lnTo>
                    <a:pt x="48" y="28"/>
                  </a:lnTo>
                  <a:lnTo>
                    <a:pt x="46" y="40"/>
                  </a:lnTo>
                  <a:lnTo>
                    <a:pt x="32" y="32"/>
                  </a:lnTo>
                  <a:lnTo>
                    <a:pt x="20" y="24"/>
                  </a:lnTo>
                  <a:close/>
                </a:path>
              </a:pathLst>
            </a:custGeom>
            <a:grpFill/>
            <a:ln w="6350">
              <a:solidFill>
                <a:srgbClr val="FFFFFF"/>
              </a:solidFill>
              <a:prstDash val="solid"/>
              <a:round/>
              <a:headEnd/>
              <a:tailEnd/>
            </a:ln>
          </p:spPr>
          <p:txBody>
            <a:bodyPr/>
            <a:lstStyle/>
            <a:p>
              <a:endParaRPr lang="en-US" dirty="0"/>
            </a:p>
          </p:txBody>
        </p:sp>
        <p:sp>
          <p:nvSpPr>
            <p:cNvPr id="112" name="Freeform 413"/>
            <p:cNvSpPr>
              <a:spLocks/>
            </p:cNvSpPr>
            <p:nvPr/>
          </p:nvSpPr>
          <p:spPr bwMode="auto">
            <a:xfrm>
              <a:off x="8615363" y="3109913"/>
              <a:ext cx="7937" cy="9525"/>
            </a:xfrm>
            <a:custGeom>
              <a:avLst/>
              <a:gdLst>
                <a:gd name="T0" fmla="*/ 18 w 20"/>
                <a:gd name="T1" fmla="*/ 2 h 18"/>
                <a:gd name="T2" fmla="*/ 20 w 20"/>
                <a:gd name="T3" fmla="*/ 6 h 18"/>
                <a:gd name="T4" fmla="*/ 18 w 20"/>
                <a:gd name="T5" fmla="*/ 8 h 18"/>
                <a:gd name="T6" fmla="*/ 16 w 20"/>
                <a:gd name="T7" fmla="*/ 10 h 18"/>
                <a:gd name="T8" fmla="*/ 10 w 20"/>
                <a:gd name="T9" fmla="*/ 12 h 18"/>
                <a:gd name="T10" fmla="*/ 6 w 20"/>
                <a:gd name="T11" fmla="*/ 16 h 18"/>
                <a:gd name="T12" fmla="*/ 4 w 20"/>
                <a:gd name="T13" fmla="*/ 18 h 18"/>
                <a:gd name="T14" fmla="*/ 2 w 20"/>
                <a:gd name="T15" fmla="*/ 14 h 18"/>
                <a:gd name="T16" fmla="*/ 0 w 20"/>
                <a:gd name="T17" fmla="*/ 8 h 18"/>
                <a:gd name="T18" fmla="*/ 4 w 20"/>
                <a:gd name="T19" fmla="*/ 4 h 18"/>
                <a:gd name="T20" fmla="*/ 6 w 20"/>
                <a:gd name="T21" fmla="*/ 2 h 18"/>
                <a:gd name="T22" fmla="*/ 10 w 20"/>
                <a:gd name="T23" fmla="*/ 0 h 18"/>
                <a:gd name="T24" fmla="*/ 14 w 20"/>
                <a:gd name="T25" fmla="*/ 0 h 18"/>
                <a:gd name="T26" fmla="*/ 18 w 20"/>
                <a:gd name="T27" fmla="*/ 2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8"/>
                <a:gd name="T44" fmla="*/ 20 w 20"/>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8">
                  <a:moveTo>
                    <a:pt x="18" y="2"/>
                  </a:moveTo>
                  <a:lnTo>
                    <a:pt x="20" y="6"/>
                  </a:lnTo>
                  <a:lnTo>
                    <a:pt x="18" y="8"/>
                  </a:lnTo>
                  <a:lnTo>
                    <a:pt x="16" y="10"/>
                  </a:lnTo>
                  <a:lnTo>
                    <a:pt x="10" y="12"/>
                  </a:lnTo>
                  <a:lnTo>
                    <a:pt x="6" y="16"/>
                  </a:lnTo>
                  <a:lnTo>
                    <a:pt x="4" y="18"/>
                  </a:lnTo>
                  <a:lnTo>
                    <a:pt x="2" y="14"/>
                  </a:lnTo>
                  <a:lnTo>
                    <a:pt x="0" y="8"/>
                  </a:lnTo>
                  <a:lnTo>
                    <a:pt x="4" y="4"/>
                  </a:lnTo>
                  <a:lnTo>
                    <a:pt x="6" y="2"/>
                  </a:lnTo>
                  <a:lnTo>
                    <a:pt x="10" y="0"/>
                  </a:lnTo>
                  <a:lnTo>
                    <a:pt x="14" y="0"/>
                  </a:lnTo>
                  <a:lnTo>
                    <a:pt x="18" y="2"/>
                  </a:lnTo>
                  <a:close/>
                </a:path>
              </a:pathLst>
            </a:custGeom>
            <a:grpFill/>
            <a:ln w="6350">
              <a:solidFill>
                <a:srgbClr val="FFFFFF"/>
              </a:solidFill>
              <a:prstDash val="solid"/>
              <a:round/>
              <a:headEnd/>
              <a:tailEnd/>
            </a:ln>
          </p:spPr>
          <p:txBody>
            <a:bodyPr/>
            <a:lstStyle/>
            <a:p>
              <a:endParaRPr lang="en-US" dirty="0"/>
            </a:p>
          </p:txBody>
        </p:sp>
        <p:sp>
          <p:nvSpPr>
            <p:cNvPr id="113" name="Freeform 414"/>
            <p:cNvSpPr>
              <a:spLocks/>
            </p:cNvSpPr>
            <p:nvPr/>
          </p:nvSpPr>
          <p:spPr bwMode="auto">
            <a:xfrm>
              <a:off x="8958263" y="1533525"/>
              <a:ext cx="338137" cy="620713"/>
            </a:xfrm>
            <a:custGeom>
              <a:avLst/>
              <a:gdLst>
                <a:gd name="T0" fmla="*/ 14 w 756"/>
                <a:gd name="T1" fmla="*/ 204 h 1396"/>
                <a:gd name="T2" fmla="*/ 26 w 756"/>
                <a:gd name="T3" fmla="*/ 170 h 1396"/>
                <a:gd name="T4" fmla="*/ 82 w 756"/>
                <a:gd name="T5" fmla="*/ 224 h 1396"/>
                <a:gd name="T6" fmla="*/ 154 w 756"/>
                <a:gd name="T7" fmla="*/ 216 h 1396"/>
                <a:gd name="T8" fmla="*/ 222 w 756"/>
                <a:gd name="T9" fmla="*/ 220 h 1396"/>
                <a:gd name="T10" fmla="*/ 236 w 756"/>
                <a:gd name="T11" fmla="*/ 82 h 1396"/>
                <a:gd name="T12" fmla="*/ 296 w 756"/>
                <a:gd name="T13" fmla="*/ 10 h 1396"/>
                <a:gd name="T14" fmla="*/ 346 w 756"/>
                <a:gd name="T15" fmla="*/ 36 h 1396"/>
                <a:gd name="T16" fmla="*/ 386 w 756"/>
                <a:gd name="T17" fmla="*/ 102 h 1396"/>
                <a:gd name="T18" fmla="*/ 390 w 756"/>
                <a:gd name="T19" fmla="*/ 188 h 1396"/>
                <a:gd name="T20" fmla="*/ 472 w 756"/>
                <a:gd name="T21" fmla="*/ 278 h 1396"/>
                <a:gd name="T22" fmla="*/ 478 w 756"/>
                <a:gd name="T23" fmla="*/ 408 h 1396"/>
                <a:gd name="T24" fmla="*/ 574 w 756"/>
                <a:gd name="T25" fmla="*/ 544 h 1396"/>
                <a:gd name="T26" fmla="*/ 578 w 756"/>
                <a:gd name="T27" fmla="*/ 612 h 1396"/>
                <a:gd name="T28" fmla="*/ 616 w 756"/>
                <a:gd name="T29" fmla="*/ 670 h 1396"/>
                <a:gd name="T30" fmla="*/ 636 w 756"/>
                <a:gd name="T31" fmla="*/ 714 h 1396"/>
                <a:gd name="T32" fmla="*/ 652 w 756"/>
                <a:gd name="T33" fmla="*/ 780 h 1396"/>
                <a:gd name="T34" fmla="*/ 734 w 756"/>
                <a:gd name="T35" fmla="*/ 856 h 1396"/>
                <a:gd name="T36" fmla="*/ 694 w 756"/>
                <a:gd name="T37" fmla="*/ 1082 h 1396"/>
                <a:gd name="T38" fmla="*/ 614 w 756"/>
                <a:gd name="T39" fmla="*/ 1238 h 1396"/>
                <a:gd name="T40" fmla="*/ 578 w 756"/>
                <a:gd name="T41" fmla="*/ 1248 h 1396"/>
                <a:gd name="T42" fmla="*/ 522 w 756"/>
                <a:gd name="T43" fmla="*/ 1276 h 1396"/>
                <a:gd name="T44" fmla="*/ 484 w 756"/>
                <a:gd name="T45" fmla="*/ 1282 h 1396"/>
                <a:gd name="T46" fmla="*/ 452 w 756"/>
                <a:gd name="T47" fmla="*/ 1324 h 1396"/>
                <a:gd name="T48" fmla="*/ 378 w 756"/>
                <a:gd name="T49" fmla="*/ 1362 h 1396"/>
                <a:gd name="T50" fmla="*/ 338 w 756"/>
                <a:gd name="T51" fmla="*/ 1396 h 1396"/>
                <a:gd name="T52" fmla="*/ 332 w 756"/>
                <a:gd name="T53" fmla="*/ 1376 h 1396"/>
                <a:gd name="T54" fmla="*/ 316 w 756"/>
                <a:gd name="T55" fmla="*/ 1356 h 1396"/>
                <a:gd name="T56" fmla="*/ 284 w 756"/>
                <a:gd name="T57" fmla="*/ 1372 h 1396"/>
                <a:gd name="T58" fmla="*/ 272 w 756"/>
                <a:gd name="T59" fmla="*/ 1346 h 1396"/>
                <a:gd name="T60" fmla="*/ 234 w 756"/>
                <a:gd name="T61" fmla="*/ 1312 h 1396"/>
                <a:gd name="T62" fmla="*/ 206 w 756"/>
                <a:gd name="T63" fmla="*/ 1266 h 1396"/>
                <a:gd name="T64" fmla="*/ 202 w 756"/>
                <a:gd name="T65" fmla="*/ 1190 h 1396"/>
                <a:gd name="T66" fmla="*/ 176 w 756"/>
                <a:gd name="T67" fmla="*/ 1098 h 1396"/>
                <a:gd name="T68" fmla="*/ 156 w 756"/>
                <a:gd name="T69" fmla="*/ 1022 h 1396"/>
                <a:gd name="T70" fmla="*/ 168 w 756"/>
                <a:gd name="T71" fmla="*/ 970 h 1396"/>
                <a:gd name="T72" fmla="*/ 198 w 756"/>
                <a:gd name="T73" fmla="*/ 952 h 1396"/>
                <a:gd name="T74" fmla="*/ 204 w 756"/>
                <a:gd name="T75" fmla="*/ 932 h 1396"/>
                <a:gd name="T76" fmla="*/ 216 w 756"/>
                <a:gd name="T77" fmla="*/ 902 h 1396"/>
                <a:gd name="T78" fmla="*/ 250 w 756"/>
                <a:gd name="T79" fmla="*/ 866 h 1396"/>
                <a:gd name="T80" fmla="*/ 268 w 756"/>
                <a:gd name="T81" fmla="*/ 818 h 1396"/>
                <a:gd name="T82" fmla="*/ 302 w 756"/>
                <a:gd name="T83" fmla="*/ 742 h 1396"/>
                <a:gd name="T84" fmla="*/ 346 w 756"/>
                <a:gd name="T85" fmla="*/ 720 h 1396"/>
                <a:gd name="T86" fmla="*/ 338 w 756"/>
                <a:gd name="T87" fmla="*/ 698 h 1396"/>
                <a:gd name="T88" fmla="*/ 326 w 756"/>
                <a:gd name="T89" fmla="*/ 662 h 1396"/>
                <a:gd name="T90" fmla="*/ 290 w 756"/>
                <a:gd name="T91" fmla="*/ 624 h 1396"/>
                <a:gd name="T92" fmla="*/ 230 w 756"/>
                <a:gd name="T93" fmla="*/ 562 h 1396"/>
                <a:gd name="T94" fmla="*/ 184 w 756"/>
                <a:gd name="T95" fmla="*/ 434 h 1396"/>
                <a:gd name="T96" fmla="*/ 166 w 756"/>
                <a:gd name="T97" fmla="*/ 340 h 1396"/>
                <a:gd name="T98" fmla="*/ 130 w 756"/>
                <a:gd name="T99" fmla="*/ 284 h 1396"/>
                <a:gd name="T100" fmla="*/ 32 w 756"/>
                <a:gd name="T101" fmla="*/ 238 h 1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6"/>
                <a:gd name="T154" fmla="*/ 0 h 1396"/>
                <a:gd name="T155" fmla="*/ 756 w 756"/>
                <a:gd name="T156" fmla="*/ 1396 h 1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6" h="1396">
                  <a:moveTo>
                    <a:pt x="14" y="224"/>
                  </a:moveTo>
                  <a:lnTo>
                    <a:pt x="8" y="216"/>
                  </a:lnTo>
                  <a:lnTo>
                    <a:pt x="0" y="206"/>
                  </a:lnTo>
                  <a:lnTo>
                    <a:pt x="4" y="198"/>
                  </a:lnTo>
                  <a:lnTo>
                    <a:pt x="14" y="204"/>
                  </a:lnTo>
                  <a:lnTo>
                    <a:pt x="22" y="198"/>
                  </a:lnTo>
                  <a:lnTo>
                    <a:pt x="14" y="186"/>
                  </a:lnTo>
                  <a:lnTo>
                    <a:pt x="16" y="174"/>
                  </a:lnTo>
                  <a:lnTo>
                    <a:pt x="20" y="172"/>
                  </a:lnTo>
                  <a:lnTo>
                    <a:pt x="26" y="170"/>
                  </a:lnTo>
                  <a:lnTo>
                    <a:pt x="38" y="172"/>
                  </a:lnTo>
                  <a:lnTo>
                    <a:pt x="52" y="184"/>
                  </a:lnTo>
                  <a:lnTo>
                    <a:pt x="60" y="200"/>
                  </a:lnTo>
                  <a:lnTo>
                    <a:pt x="72" y="210"/>
                  </a:lnTo>
                  <a:lnTo>
                    <a:pt x="82" y="224"/>
                  </a:lnTo>
                  <a:lnTo>
                    <a:pt x="88" y="236"/>
                  </a:lnTo>
                  <a:lnTo>
                    <a:pt x="112" y="240"/>
                  </a:lnTo>
                  <a:lnTo>
                    <a:pt x="132" y="242"/>
                  </a:lnTo>
                  <a:lnTo>
                    <a:pt x="150" y="230"/>
                  </a:lnTo>
                  <a:lnTo>
                    <a:pt x="154" y="216"/>
                  </a:lnTo>
                  <a:lnTo>
                    <a:pt x="162" y="210"/>
                  </a:lnTo>
                  <a:lnTo>
                    <a:pt x="174" y="216"/>
                  </a:lnTo>
                  <a:lnTo>
                    <a:pt x="192" y="222"/>
                  </a:lnTo>
                  <a:lnTo>
                    <a:pt x="214" y="234"/>
                  </a:lnTo>
                  <a:lnTo>
                    <a:pt x="222" y="220"/>
                  </a:lnTo>
                  <a:lnTo>
                    <a:pt x="224" y="200"/>
                  </a:lnTo>
                  <a:lnTo>
                    <a:pt x="240" y="184"/>
                  </a:lnTo>
                  <a:lnTo>
                    <a:pt x="248" y="162"/>
                  </a:lnTo>
                  <a:lnTo>
                    <a:pt x="238" y="146"/>
                  </a:lnTo>
                  <a:lnTo>
                    <a:pt x="236" y="82"/>
                  </a:lnTo>
                  <a:lnTo>
                    <a:pt x="246" y="58"/>
                  </a:lnTo>
                  <a:lnTo>
                    <a:pt x="246" y="42"/>
                  </a:lnTo>
                  <a:lnTo>
                    <a:pt x="266" y="32"/>
                  </a:lnTo>
                  <a:lnTo>
                    <a:pt x="286" y="30"/>
                  </a:lnTo>
                  <a:lnTo>
                    <a:pt x="296" y="10"/>
                  </a:lnTo>
                  <a:lnTo>
                    <a:pt x="310" y="0"/>
                  </a:lnTo>
                  <a:lnTo>
                    <a:pt x="324" y="12"/>
                  </a:lnTo>
                  <a:lnTo>
                    <a:pt x="334" y="24"/>
                  </a:lnTo>
                  <a:lnTo>
                    <a:pt x="342" y="28"/>
                  </a:lnTo>
                  <a:lnTo>
                    <a:pt x="346" y="36"/>
                  </a:lnTo>
                  <a:lnTo>
                    <a:pt x="370" y="38"/>
                  </a:lnTo>
                  <a:lnTo>
                    <a:pt x="380" y="40"/>
                  </a:lnTo>
                  <a:lnTo>
                    <a:pt x="396" y="60"/>
                  </a:lnTo>
                  <a:lnTo>
                    <a:pt x="396" y="78"/>
                  </a:lnTo>
                  <a:lnTo>
                    <a:pt x="386" y="102"/>
                  </a:lnTo>
                  <a:lnTo>
                    <a:pt x="384" y="116"/>
                  </a:lnTo>
                  <a:lnTo>
                    <a:pt x="398" y="128"/>
                  </a:lnTo>
                  <a:lnTo>
                    <a:pt x="378" y="150"/>
                  </a:lnTo>
                  <a:lnTo>
                    <a:pt x="394" y="152"/>
                  </a:lnTo>
                  <a:lnTo>
                    <a:pt x="390" y="188"/>
                  </a:lnTo>
                  <a:lnTo>
                    <a:pt x="388" y="192"/>
                  </a:lnTo>
                  <a:lnTo>
                    <a:pt x="392" y="206"/>
                  </a:lnTo>
                  <a:lnTo>
                    <a:pt x="418" y="244"/>
                  </a:lnTo>
                  <a:lnTo>
                    <a:pt x="448" y="248"/>
                  </a:lnTo>
                  <a:lnTo>
                    <a:pt x="472" y="278"/>
                  </a:lnTo>
                  <a:lnTo>
                    <a:pt x="492" y="286"/>
                  </a:lnTo>
                  <a:lnTo>
                    <a:pt x="500" y="298"/>
                  </a:lnTo>
                  <a:lnTo>
                    <a:pt x="484" y="342"/>
                  </a:lnTo>
                  <a:lnTo>
                    <a:pt x="476" y="376"/>
                  </a:lnTo>
                  <a:lnTo>
                    <a:pt x="478" y="408"/>
                  </a:lnTo>
                  <a:lnTo>
                    <a:pt x="512" y="450"/>
                  </a:lnTo>
                  <a:lnTo>
                    <a:pt x="530" y="470"/>
                  </a:lnTo>
                  <a:lnTo>
                    <a:pt x="540" y="484"/>
                  </a:lnTo>
                  <a:lnTo>
                    <a:pt x="562" y="514"/>
                  </a:lnTo>
                  <a:lnTo>
                    <a:pt x="574" y="544"/>
                  </a:lnTo>
                  <a:lnTo>
                    <a:pt x="558" y="552"/>
                  </a:lnTo>
                  <a:lnTo>
                    <a:pt x="558" y="570"/>
                  </a:lnTo>
                  <a:lnTo>
                    <a:pt x="562" y="588"/>
                  </a:lnTo>
                  <a:lnTo>
                    <a:pt x="564" y="610"/>
                  </a:lnTo>
                  <a:lnTo>
                    <a:pt x="578" y="612"/>
                  </a:lnTo>
                  <a:lnTo>
                    <a:pt x="580" y="620"/>
                  </a:lnTo>
                  <a:lnTo>
                    <a:pt x="568" y="634"/>
                  </a:lnTo>
                  <a:lnTo>
                    <a:pt x="588" y="664"/>
                  </a:lnTo>
                  <a:lnTo>
                    <a:pt x="604" y="660"/>
                  </a:lnTo>
                  <a:lnTo>
                    <a:pt x="616" y="670"/>
                  </a:lnTo>
                  <a:lnTo>
                    <a:pt x="606" y="684"/>
                  </a:lnTo>
                  <a:lnTo>
                    <a:pt x="606" y="694"/>
                  </a:lnTo>
                  <a:lnTo>
                    <a:pt x="618" y="698"/>
                  </a:lnTo>
                  <a:lnTo>
                    <a:pt x="620" y="714"/>
                  </a:lnTo>
                  <a:lnTo>
                    <a:pt x="636" y="714"/>
                  </a:lnTo>
                  <a:lnTo>
                    <a:pt x="652" y="722"/>
                  </a:lnTo>
                  <a:lnTo>
                    <a:pt x="660" y="740"/>
                  </a:lnTo>
                  <a:lnTo>
                    <a:pt x="660" y="750"/>
                  </a:lnTo>
                  <a:lnTo>
                    <a:pt x="652" y="762"/>
                  </a:lnTo>
                  <a:lnTo>
                    <a:pt x="652" y="780"/>
                  </a:lnTo>
                  <a:lnTo>
                    <a:pt x="636" y="796"/>
                  </a:lnTo>
                  <a:lnTo>
                    <a:pt x="678" y="822"/>
                  </a:lnTo>
                  <a:lnTo>
                    <a:pt x="704" y="830"/>
                  </a:lnTo>
                  <a:lnTo>
                    <a:pt x="726" y="840"/>
                  </a:lnTo>
                  <a:lnTo>
                    <a:pt x="734" y="856"/>
                  </a:lnTo>
                  <a:lnTo>
                    <a:pt x="756" y="870"/>
                  </a:lnTo>
                  <a:lnTo>
                    <a:pt x="756" y="932"/>
                  </a:lnTo>
                  <a:lnTo>
                    <a:pt x="736" y="972"/>
                  </a:lnTo>
                  <a:lnTo>
                    <a:pt x="718" y="1030"/>
                  </a:lnTo>
                  <a:lnTo>
                    <a:pt x="694" y="1082"/>
                  </a:lnTo>
                  <a:lnTo>
                    <a:pt x="678" y="1128"/>
                  </a:lnTo>
                  <a:lnTo>
                    <a:pt x="662" y="1150"/>
                  </a:lnTo>
                  <a:lnTo>
                    <a:pt x="656" y="1166"/>
                  </a:lnTo>
                  <a:lnTo>
                    <a:pt x="646" y="1174"/>
                  </a:lnTo>
                  <a:lnTo>
                    <a:pt x="614" y="1238"/>
                  </a:lnTo>
                  <a:lnTo>
                    <a:pt x="614" y="1248"/>
                  </a:lnTo>
                  <a:lnTo>
                    <a:pt x="602" y="1248"/>
                  </a:lnTo>
                  <a:lnTo>
                    <a:pt x="596" y="1252"/>
                  </a:lnTo>
                  <a:lnTo>
                    <a:pt x="584" y="1250"/>
                  </a:lnTo>
                  <a:lnTo>
                    <a:pt x="578" y="1248"/>
                  </a:lnTo>
                  <a:lnTo>
                    <a:pt x="570" y="1254"/>
                  </a:lnTo>
                  <a:lnTo>
                    <a:pt x="554" y="1264"/>
                  </a:lnTo>
                  <a:lnTo>
                    <a:pt x="548" y="1272"/>
                  </a:lnTo>
                  <a:lnTo>
                    <a:pt x="534" y="1272"/>
                  </a:lnTo>
                  <a:lnTo>
                    <a:pt x="522" y="1276"/>
                  </a:lnTo>
                  <a:lnTo>
                    <a:pt x="514" y="1284"/>
                  </a:lnTo>
                  <a:lnTo>
                    <a:pt x="512" y="1294"/>
                  </a:lnTo>
                  <a:lnTo>
                    <a:pt x="504" y="1296"/>
                  </a:lnTo>
                  <a:lnTo>
                    <a:pt x="498" y="1292"/>
                  </a:lnTo>
                  <a:lnTo>
                    <a:pt x="484" y="1282"/>
                  </a:lnTo>
                  <a:lnTo>
                    <a:pt x="486" y="1292"/>
                  </a:lnTo>
                  <a:lnTo>
                    <a:pt x="486" y="1302"/>
                  </a:lnTo>
                  <a:lnTo>
                    <a:pt x="476" y="1308"/>
                  </a:lnTo>
                  <a:lnTo>
                    <a:pt x="466" y="1312"/>
                  </a:lnTo>
                  <a:lnTo>
                    <a:pt x="452" y="1324"/>
                  </a:lnTo>
                  <a:lnTo>
                    <a:pt x="438" y="1334"/>
                  </a:lnTo>
                  <a:lnTo>
                    <a:pt x="426" y="1342"/>
                  </a:lnTo>
                  <a:lnTo>
                    <a:pt x="410" y="1350"/>
                  </a:lnTo>
                  <a:lnTo>
                    <a:pt x="396" y="1354"/>
                  </a:lnTo>
                  <a:lnTo>
                    <a:pt x="378" y="1362"/>
                  </a:lnTo>
                  <a:lnTo>
                    <a:pt x="372" y="1368"/>
                  </a:lnTo>
                  <a:lnTo>
                    <a:pt x="360" y="1380"/>
                  </a:lnTo>
                  <a:lnTo>
                    <a:pt x="350" y="1380"/>
                  </a:lnTo>
                  <a:lnTo>
                    <a:pt x="348" y="1386"/>
                  </a:lnTo>
                  <a:lnTo>
                    <a:pt x="338" y="1396"/>
                  </a:lnTo>
                  <a:lnTo>
                    <a:pt x="328" y="1396"/>
                  </a:lnTo>
                  <a:lnTo>
                    <a:pt x="332" y="1384"/>
                  </a:lnTo>
                  <a:lnTo>
                    <a:pt x="338" y="1380"/>
                  </a:lnTo>
                  <a:lnTo>
                    <a:pt x="336" y="1372"/>
                  </a:lnTo>
                  <a:lnTo>
                    <a:pt x="332" y="1376"/>
                  </a:lnTo>
                  <a:lnTo>
                    <a:pt x="324" y="1384"/>
                  </a:lnTo>
                  <a:lnTo>
                    <a:pt x="320" y="1378"/>
                  </a:lnTo>
                  <a:lnTo>
                    <a:pt x="326" y="1364"/>
                  </a:lnTo>
                  <a:lnTo>
                    <a:pt x="318" y="1354"/>
                  </a:lnTo>
                  <a:lnTo>
                    <a:pt x="316" y="1356"/>
                  </a:lnTo>
                  <a:lnTo>
                    <a:pt x="314" y="1358"/>
                  </a:lnTo>
                  <a:lnTo>
                    <a:pt x="312" y="1364"/>
                  </a:lnTo>
                  <a:lnTo>
                    <a:pt x="310" y="1366"/>
                  </a:lnTo>
                  <a:lnTo>
                    <a:pt x="294" y="1374"/>
                  </a:lnTo>
                  <a:lnTo>
                    <a:pt x="284" y="1372"/>
                  </a:lnTo>
                  <a:lnTo>
                    <a:pt x="286" y="1360"/>
                  </a:lnTo>
                  <a:lnTo>
                    <a:pt x="294" y="1352"/>
                  </a:lnTo>
                  <a:lnTo>
                    <a:pt x="290" y="1342"/>
                  </a:lnTo>
                  <a:lnTo>
                    <a:pt x="286" y="1338"/>
                  </a:lnTo>
                  <a:lnTo>
                    <a:pt x="272" y="1346"/>
                  </a:lnTo>
                  <a:lnTo>
                    <a:pt x="268" y="1336"/>
                  </a:lnTo>
                  <a:lnTo>
                    <a:pt x="266" y="1328"/>
                  </a:lnTo>
                  <a:lnTo>
                    <a:pt x="260" y="1322"/>
                  </a:lnTo>
                  <a:lnTo>
                    <a:pt x="250" y="1312"/>
                  </a:lnTo>
                  <a:lnTo>
                    <a:pt x="234" y="1312"/>
                  </a:lnTo>
                  <a:lnTo>
                    <a:pt x="230" y="1312"/>
                  </a:lnTo>
                  <a:lnTo>
                    <a:pt x="214" y="1312"/>
                  </a:lnTo>
                  <a:lnTo>
                    <a:pt x="204" y="1302"/>
                  </a:lnTo>
                  <a:lnTo>
                    <a:pt x="204" y="1280"/>
                  </a:lnTo>
                  <a:lnTo>
                    <a:pt x="206" y="1266"/>
                  </a:lnTo>
                  <a:lnTo>
                    <a:pt x="200" y="1254"/>
                  </a:lnTo>
                  <a:lnTo>
                    <a:pt x="204" y="1232"/>
                  </a:lnTo>
                  <a:lnTo>
                    <a:pt x="208" y="1218"/>
                  </a:lnTo>
                  <a:lnTo>
                    <a:pt x="204" y="1208"/>
                  </a:lnTo>
                  <a:lnTo>
                    <a:pt x="202" y="1190"/>
                  </a:lnTo>
                  <a:lnTo>
                    <a:pt x="204" y="1178"/>
                  </a:lnTo>
                  <a:lnTo>
                    <a:pt x="190" y="1152"/>
                  </a:lnTo>
                  <a:lnTo>
                    <a:pt x="184" y="1138"/>
                  </a:lnTo>
                  <a:lnTo>
                    <a:pt x="176" y="1136"/>
                  </a:lnTo>
                  <a:lnTo>
                    <a:pt x="176" y="1098"/>
                  </a:lnTo>
                  <a:lnTo>
                    <a:pt x="166" y="1082"/>
                  </a:lnTo>
                  <a:lnTo>
                    <a:pt x="158" y="1066"/>
                  </a:lnTo>
                  <a:lnTo>
                    <a:pt x="158" y="1056"/>
                  </a:lnTo>
                  <a:lnTo>
                    <a:pt x="150" y="1050"/>
                  </a:lnTo>
                  <a:lnTo>
                    <a:pt x="156" y="1022"/>
                  </a:lnTo>
                  <a:lnTo>
                    <a:pt x="166" y="1018"/>
                  </a:lnTo>
                  <a:lnTo>
                    <a:pt x="164" y="994"/>
                  </a:lnTo>
                  <a:lnTo>
                    <a:pt x="174" y="992"/>
                  </a:lnTo>
                  <a:lnTo>
                    <a:pt x="172" y="982"/>
                  </a:lnTo>
                  <a:lnTo>
                    <a:pt x="168" y="970"/>
                  </a:lnTo>
                  <a:lnTo>
                    <a:pt x="176" y="970"/>
                  </a:lnTo>
                  <a:lnTo>
                    <a:pt x="182" y="964"/>
                  </a:lnTo>
                  <a:lnTo>
                    <a:pt x="190" y="964"/>
                  </a:lnTo>
                  <a:lnTo>
                    <a:pt x="200" y="964"/>
                  </a:lnTo>
                  <a:lnTo>
                    <a:pt x="198" y="952"/>
                  </a:lnTo>
                  <a:lnTo>
                    <a:pt x="202" y="952"/>
                  </a:lnTo>
                  <a:lnTo>
                    <a:pt x="212" y="958"/>
                  </a:lnTo>
                  <a:lnTo>
                    <a:pt x="216" y="950"/>
                  </a:lnTo>
                  <a:lnTo>
                    <a:pt x="208" y="942"/>
                  </a:lnTo>
                  <a:lnTo>
                    <a:pt x="204" y="932"/>
                  </a:lnTo>
                  <a:lnTo>
                    <a:pt x="206" y="928"/>
                  </a:lnTo>
                  <a:lnTo>
                    <a:pt x="210" y="926"/>
                  </a:lnTo>
                  <a:lnTo>
                    <a:pt x="216" y="922"/>
                  </a:lnTo>
                  <a:lnTo>
                    <a:pt x="216" y="910"/>
                  </a:lnTo>
                  <a:lnTo>
                    <a:pt x="216" y="902"/>
                  </a:lnTo>
                  <a:lnTo>
                    <a:pt x="224" y="902"/>
                  </a:lnTo>
                  <a:lnTo>
                    <a:pt x="232" y="900"/>
                  </a:lnTo>
                  <a:lnTo>
                    <a:pt x="234" y="886"/>
                  </a:lnTo>
                  <a:lnTo>
                    <a:pt x="238" y="872"/>
                  </a:lnTo>
                  <a:lnTo>
                    <a:pt x="250" y="866"/>
                  </a:lnTo>
                  <a:lnTo>
                    <a:pt x="256" y="860"/>
                  </a:lnTo>
                  <a:lnTo>
                    <a:pt x="256" y="846"/>
                  </a:lnTo>
                  <a:lnTo>
                    <a:pt x="266" y="844"/>
                  </a:lnTo>
                  <a:lnTo>
                    <a:pt x="266" y="832"/>
                  </a:lnTo>
                  <a:lnTo>
                    <a:pt x="268" y="818"/>
                  </a:lnTo>
                  <a:lnTo>
                    <a:pt x="280" y="814"/>
                  </a:lnTo>
                  <a:lnTo>
                    <a:pt x="280" y="792"/>
                  </a:lnTo>
                  <a:lnTo>
                    <a:pt x="294" y="772"/>
                  </a:lnTo>
                  <a:lnTo>
                    <a:pt x="296" y="748"/>
                  </a:lnTo>
                  <a:lnTo>
                    <a:pt x="302" y="742"/>
                  </a:lnTo>
                  <a:lnTo>
                    <a:pt x="302" y="732"/>
                  </a:lnTo>
                  <a:lnTo>
                    <a:pt x="320" y="716"/>
                  </a:lnTo>
                  <a:lnTo>
                    <a:pt x="334" y="714"/>
                  </a:lnTo>
                  <a:lnTo>
                    <a:pt x="338" y="724"/>
                  </a:lnTo>
                  <a:lnTo>
                    <a:pt x="346" y="720"/>
                  </a:lnTo>
                  <a:lnTo>
                    <a:pt x="344" y="712"/>
                  </a:lnTo>
                  <a:lnTo>
                    <a:pt x="334" y="706"/>
                  </a:lnTo>
                  <a:lnTo>
                    <a:pt x="332" y="702"/>
                  </a:lnTo>
                  <a:lnTo>
                    <a:pt x="332" y="700"/>
                  </a:lnTo>
                  <a:lnTo>
                    <a:pt x="338" y="698"/>
                  </a:lnTo>
                  <a:lnTo>
                    <a:pt x="342" y="696"/>
                  </a:lnTo>
                  <a:lnTo>
                    <a:pt x="344" y="694"/>
                  </a:lnTo>
                  <a:lnTo>
                    <a:pt x="338" y="688"/>
                  </a:lnTo>
                  <a:lnTo>
                    <a:pt x="326" y="678"/>
                  </a:lnTo>
                  <a:lnTo>
                    <a:pt x="326" y="662"/>
                  </a:lnTo>
                  <a:lnTo>
                    <a:pt x="326" y="648"/>
                  </a:lnTo>
                  <a:lnTo>
                    <a:pt x="326" y="636"/>
                  </a:lnTo>
                  <a:lnTo>
                    <a:pt x="314" y="628"/>
                  </a:lnTo>
                  <a:lnTo>
                    <a:pt x="294" y="620"/>
                  </a:lnTo>
                  <a:lnTo>
                    <a:pt x="290" y="624"/>
                  </a:lnTo>
                  <a:lnTo>
                    <a:pt x="278" y="616"/>
                  </a:lnTo>
                  <a:lnTo>
                    <a:pt x="272" y="606"/>
                  </a:lnTo>
                  <a:lnTo>
                    <a:pt x="252" y="608"/>
                  </a:lnTo>
                  <a:lnTo>
                    <a:pt x="242" y="588"/>
                  </a:lnTo>
                  <a:lnTo>
                    <a:pt x="230" y="562"/>
                  </a:lnTo>
                  <a:lnTo>
                    <a:pt x="212" y="550"/>
                  </a:lnTo>
                  <a:lnTo>
                    <a:pt x="210" y="522"/>
                  </a:lnTo>
                  <a:lnTo>
                    <a:pt x="216" y="508"/>
                  </a:lnTo>
                  <a:lnTo>
                    <a:pt x="216" y="474"/>
                  </a:lnTo>
                  <a:lnTo>
                    <a:pt x="184" y="434"/>
                  </a:lnTo>
                  <a:lnTo>
                    <a:pt x="184" y="422"/>
                  </a:lnTo>
                  <a:lnTo>
                    <a:pt x="192" y="418"/>
                  </a:lnTo>
                  <a:lnTo>
                    <a:pt x="190" y="398"/>
                  </a:lnTo>
                  <a:lnTo>
                    <a:pt x="172" y="392"/>
                  </a:lnTo>
                  <a:lnTo>
                    <a:pt x="166" y="340"/>
                  </a:lnTo>
                  <a:lnTo>
                    <a:pt x="172" y="332"/>
                  </a:lnTo>
                  <a:lnTo>
                    <a:pt x="154" y="310"/>
                  </a:lnTo>
                  <a:lnTo>
                    <a:pt x="144" y="308"/>
                  </a:lnTo>
                  <a:lnTo>
                    <a:pt x="142" y="298"/>
                  </a:lnTo>
                  <a:lnTo>
                    <a:pt x="130" y="284"/>
                  </a:lnTo>
                  <a:lnTo>
                    <a:pt x="102" y="274"/>
                  </a:lnTo>
                  <a:lnTo>
                    <a:pt x="76" y="274"/>
                  </a:lnTo>
                  <a:lnTo>
                    <a:pt x="68" y="258"/>
                  </a:lnTo>
                  <a:lnTo>
                    <a:pt x="52" y="252"/>
                  </a:lnTo>
                  <a:lnTo>
                    <a:pt x="32" y="238"/>
                  </a:lnTo>
                  <a:lnTo>
                    <a:pt x="22" y="228"/>
                  </a:lnTo>
                  <a:lnTo>
                    <a:pt x="14" y="224"/>
                  </a:lnTo>
                  <a:close/>
                </a:path>
              </a:pathLst>
            </a:custGeom>
            <a:solidFill>
              <a:schemeClr val="accent5">
                <a:lumMod val="20000"/>
                <a:lumOff val="80000"/>
              </a:schemeClr>
            </a:solidFill>
            <a:ln w="6350" cap="flat" cmpd="sng">
              <a:solidFill>
                <a:srgbClr val="FFFFFF"/>
              </a:solidFill>
              <a:prstDash val="solid"/>
              <a:round/>
              <a:headEnd type="none" w="med" len="med"/>
              <a:tailEnd type="none" w="med" len="med"/>
            </a:ln>
          </p:spPr>
          <p:txBody>
            <a:bodyPr/>
            <a:lstStyle/>
            <a:p>
              <a:endParaRPr lang="en-US" dirty="0"/>
            </a:p>
          </p:txBody>
        </p:sp>
        <p:sp>
          <p:nvSpPr>
            <p:cNvPr id="114" name="Freeform 415"/>
            <p:cNvSpPr>
              <a:spLocks/>
            </p:cNvSpPr>
            <p:nvPr/>
          </p:nvSpPr>
          <p:spPr bwMode="auto">
            <a:xfrm>
              <a:off x="8759825" y="1625600"/>
              <a:ext cx="311150" cy="820738"/>
            </a:xfrm>
            <a:custGeom>
              <a:avLst/>
              <a:gdLst>
                <a:gd name="T0" fmla="*/ 458 w 698"/>
                <a:gd name="T1" fmla="*/ 14 h 1842"/>
                <a:gd name="T2" fmla="*/ 588 w 698"/>
                <a:gd name="T3" fmla="*/ 92 h 1842"/>
                <a:gd name="T4" fmla="*/ 638 w 698"/>
                <a:gd name="T5" fmla="*/ 212 h 1842"/>
                <a:gd name="T6" fmla="*/ 676 w 698"/>
                <a:gd name="T7" fmla="*/ 356 h 1842"/>
                <a:gd name="T8" fmla="*/ 650 w 698"/>
                <a:gd name="T9" fmla="*/ 416 h 1842"/>
                <a:gd name="T10" fmla="*/ 600 w 698"/>
                <a:gd name="T11" fmla="*/ 422 h 1842"/>
                <a:gd name="T12" fmla="*/ 572 w 698"/>
                <a:gd name="T13" fmla="*/ 480 h 1842"/>
                <a:gd name="T14" fmla="*/ 562 w 698"/>
                <a:gd name="T15" fmla="*/ 562 h 1842"/>
                <a:gd name="T16" fmla="*/ 580 w 698"/>
                <a:gd name="T17" fmla="*/ 622 h 1842"/>
                <a:gd name="T18" fmla="*/ 530 w 698"/>
                <a:gd name="T19" fmla="*/ 710 h 1842"/>
                <a:gd name="T20" fmla="*/ 474 w 698"/>
                <a:gd name="T21" fmla="*/ 752 h 1842"/>
                <a:gd name="T22" fmla="*/ 430 w 698"/>
                <a:gd name="T23" fmla="*/ 834 h 1842"/>
                <a:gd name="T24" fmla="*/ 406 w 698"/>
                <a:gd name="T25" fmla="*/ 868 h 1842"/>
                <a:gd name="T26" fmla="*/ 382 w 698"/>
                <a:gd name="T27" fmla="*/ 920 h 1842"/>
                <a:gd name="T28" fmla="*/ 392 w 698"/>
                <a:gd name="T29" fmla="*/ 1002 h 1842"/>
                <a:gd name="T30" fmla="*/ 382 w 698"/>
                <a:gd name="T31" fmla="*/ 1048 h 1842"/>
                <a:gd name="T32" fmla="*/ 416 w 698"/>
                <a:gd name="T33" fmla="*/ 1134 h 1842"/>
                <a:gd name="T34" fmla="*/ 456 w 698"/>
                <a:gd name="T35" fmla="*/ 1164 h 1842"/>
                <a:gd name="T36" fmla="*/ 494 w 698"/>
                <a:gd name="T37" fmla="*/ 1184 h 1842"/>
                <a:gd name="T38" fmla="*/ 498 w 698"/>
                <a:gd name="T39" fmla="*/ 1268 h 1842"/>
                <a:gd name="T40" fmla="*/ 470 w 698"/>
                <a:gd name="T41" fmla="*/ 1334 h 1842"/>
                <a:gd name="T42" fmla="*/ 442 w 698"/>
                <a:gd name="T43" fmla="*/ 1344 h 1842"/>
                <a:gd name="T44" fmla="*/ 376 w 698"/>
                <a:gd name="T45" fmla="*/ 1398 h 1842"/>
                <a:gd name="T46" fmla="*/ 398 w 698"/>
                <a:gd name="T47" fmla="*/ 1422 h 1842"/>
                <a:gd name="T48" fmla="*/ 386 w 698"/>
                <a:gd name="T49" fmla="*/ 1476 h 1842"/>
                <a:gd name="T50" fmla="*/ 386 w 698"/>
                <a:gd name="T51" fmla="*/ 1506 h 1842"/>
                <a:gd name="T52" fmla="*/ 394 w 698"/>
                <a:gd name="T53" fmla="*/ 1564 h 1842"/>
                <a:gd name="T54" fmla="*/ 392 w 698"/>
                <a:gd name="T55" fmla="*/ 1600 h 1842"/>
                <a:gd name="T56" fmla="*/ 356 w 698"/>
                <a:gd name="T57" fmla="*/ 1722 h 1842"/>
                <a:gd name="T58" fmla="*/ 284 w 698"/>
                <a:gd name="T59" fmla="*/ 1726 h 1842"/>
                <a:gd name="T60" fmla="*/ 236 w 698"/>
                <a:gd name="T61" fmla="*/ 1768 h 1842"/>
                <a:gd name="T62" fmla="*/ 214 w 698"/>
                <a:gd name="T63" fmla="*/ 1826 h 1842"/>
                <a:gd name="T64" fmla="*/ 140 w 698"/>
                <a:gd name="T65" fmla="*/ 1818 h 1842"/>
                <a:gd name="T66" fmla="*/ 142 w 698"/>
                <a:gd name="T67" fmla="*/ 1780 h 1842"/>
                <a:gd name="T68" fmla="*/ 134 w 698"/>
                <a:gd name="T69" fmla="*/ 1722 h 1842"/>
                <a:gd name="T70" fmla="*/ 120 w 698"/>
                <a:gd name="T71" fmla="*/ 1670 h 1842"/>
                <a:gd name="T72" fmla="*/ 58 w 698"/>
                <a:gd name="T73" fmla="*/ 1544 h 1842"/>
                <a:gd name="T74" fmla="*/ 48 w 698"/>
                <a:gd name="T75" fmla="*/ 1520 h 1842"/>
                <a:gd name="T76" fmla="*/ 52 w 698"/>
                <a:gd name="T77" fmla="*/ 1464 h 1842"/>
                <a:gd name="T78" fmla="*/ 12 w 698"/>
                <a:gd name="T79" fmla="*/ 1424 h 1842"/>
                <a:gd name="T80" fmla="*/ 18 w 698"/>
                <a:gd name="T81" fmla="*/ 1358 h 1842"/>
                <a:gd name="T82" fmla="*/ 46 w 698"/>
                <a:gd name="T83" fmla="*/ 1320 h 1842"/>
                <a:gd name="T84" fmla="*/ 68 w 698"/>
                <a:gd name="T85" fmla="*/ 1252 h 1842"/>
                <a:gd name="T86" fmla="*/ 76 w 698"/>
                <a:gd name="T87" fmla="*/ 1104 h 1842"/>
                <a:gd name="T88" fmla="*/ 62 w 698"/>
                <a:gd name="T89" fmla="*/ 1016 h 1842"/>
                <a:gd name="T90" fmla="*/ 58 w 698"/>
                <a:gd name="T91" fmla="*/ 852 h 1842"/>
                <a:gd name="T92" fmla="*/ 60 w 698"/>
                <a:gd name="T93" fmla="*/ 758 h 1842"/>
                <a:gd name="T94" fmla="*/ 162 w 698"/>
                <a:gd name="T95" fmla="*/ 694 h 1842"/>
                <a:gd name="T96" fmla="*/ 142 w 698"/>
                <a:gd name="T97" fmla="*/ 608 h 1842"/>
                <a:gd name="T98" fmla="*/ 174 w 698"/>
                <a:gd name="T99" fmla="*/ 442 h 1842"/>
                <a:gd name="T100" fmla="*/ 240 w 698"/>
                <a:gd name="T101" fmla="*/ 330 h 1842"/>
                <a:gd name="T102" fmla="*/ 266 w 698"/>
                <a:gd name="T103" fmla="*/ 194 h 1842"/>
                <a:gd name="T104" fmla="*/ 336 w 698"/>
                <a:gd name="T105" fmla="*/ 118 h 1842"/>
                <a:gd name="T106" fmla="*/ 418 w 698"/>
                <a:gd name="T107" fmla="*/ 100 h 18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8"/>
                <a:gd name="T163" fmla="*/ 0 h 1842"/>
                <a:gd name="T164" fmla="*/ 698 w 698"/>
                <a:gd name="T165" fmla="*/ 1842 h 18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8" h="1842">
                  <a:moveTo>
                    <a:pt x="434" y="34"/>
                  </a:moveTo>
                  <a:lnTo>
                    <a:pt x="430" y="24"/>
                  </a:lnTo>
                  <a:lnTo>
                    <a:pt x="422" y="8"/>
                  </a:lnTo>
                  <a:lnTo>
                    <a:pt x="432" y="4"/>
                  </a:lnTo>
                  <a:lnTo>
                    <a:pt x="442" y="2"/>
                  </a:lnTo>
                  <a:lnTo>
                    <a:pt x="446" y="0"/>
                  </a:lnTo>
                  <a:lnTo>
                    <a:pt x="458" y="14"/>
                  </a:lnTo>
                  <a:lnTo>
                    <a:pt x="460" y="18"/>
                  </a:lnTo>
                  <a:lnTo>
                    <a:pt x="498" y="46"/>
                  </a:lnTo>
                  <a:lnTo>
                    <a:pt x="514" y="52"/>
                  </a:lnTo>
                  <a:lnTo>
                    <a:pt x="522" y="68"/>
                  </a:lnTo>
                  <a:lnTo>
                    <a:pt x="548" y="68"/>
                  </a:lnTo>
                  <a:lnTo>
                    <a:pt x="576" y="78"/>
                  </a:lnTo>
                  <a:lnTo>
                    <a:pt x="588" y="92"/>
                  </a:lnTo>
                  <a:lnTo>
                    <a:pt x="590" y="102"/>
                  </a:lnTo>
                  <a:lnTo>
                    <a:pt x="600" y="104"/>
                  </a:lnTo>
                  <a:lnTo>
                    <a:pt x="618" y="126"/>
                  </a:lnTo>
                  <a:lnTo>
                    <a:pt x="612" y="134"/>
                  </a:lnTo>
                  <a:lnTo>
                    <a:pt x="618" y="186"/>
                  </a:lnTo>
                  <a:lnTo>
                    <a:pt x="636" y="192"/>
                  </a:lnTo>
                  <a:lnTo>
                    <a:pt x="638" y="212"/>
                  </a:lnTo>
                  <a:lnTo>
                    <a:pt x="630" y="216"/>
                  </a:lnTo>
                  <a:lnTo>
                    <a:pt x="630" y="228"/>
                  </a:lnTo>
                  <a:lnTo>
                    <a:pt x="662" y="268"/>
                  </a:lnTo>
                  <a:lnTo>
                    <a:pt x="662" y="302"/>
                  </a:lnTo>
                  <a:lnTo>
                    <a:pt x="656" y="316"/>
                  </a:lnTo>
                  <a:lnTo>
                    <a:pt x="658" y="344"/>
                  </a:lnTo>
                  <a:lnTo>
                    <a:pt x="676" y="356"/>
                  </a:lnTo>
                  <a:lnTo>
                    <a:pt x="688" y="380"/>
                  </a:lnTo>
                  <a:lnTo>
                    <a:pt x="698" y="402"/>
                  </a:lnTo>
                  <a:lnTo>
                    <a:pt x="692" y="408"/>
                  </a:lnTo>
                  <a:lnTo>
                    <a:pt x="680" y="412"/>
                  </a:lnTo>
                  <a:lnTo>
                    <a:pt x="666" y="408"/>
                  </a:lnTo>
                  <a:lnTo>
                    <a:pt x="654" y="408"/>
                  </a:lnTo>
                  <a:lnTo>
                    <a:pt x="650" y="416"/>
                  </a:lnTo>
                  <a:lnTo>
                    <a:pt x="646" y="418"/>
                  </a:lnTo>
                  <a:lnTo>
                    <a:pt x="640" y="422"/>
                  </a:lnTo>
                  <a:lnTo>
                    <a:pt x="624" y="416"/>
                  </a:lnTo>
                  <a:lnTo>
                    <a:pt x="620" y="410"/>
                  </a:lnTo>
                  <a:lnTo>
                    <a:pt x="618" y="416"/>
                  </a:lnTo>
                  <a:lnTo>
                    <a:pt x="604" y="412"/>
                  </a:lnTo>
                  <a:lnTo>
                    <a:pt x="600" y="422"/>
                  </a:lnTo>
                  <a:lnTo>
                    <a:pt x="602" y="434"/>
                  </a:lnTo>
                  <a:lnTo>
                    <a:pt x="608" y="442"/>
                  </a:lnTo>
                  <a:lnTo>
                    <a:pt x="606" y="456"/>
                  </a:lnTo>
                  <a:lnTo>
                    <a:pt x="594" y="458"/>
                  </a:lnTo>
                  <a:lnTo>
                    <a:pt x="584" y="456"/>
                  </a:lnTo>
                  <a:lnTo>
                    <a:pt x="586" y="468"/>
                  </a:lnTo>
                  <a:lnTo>
                    <a:pt x="572" y="480"/>
                  </a:lnTo>
                  <a:lnTo>
                    <a:pt x="564" y="484"/>
                  </a:lnTo>
                  <a:lnTo>
                    <a:pt x="574" y="494"/>
                  </a:lnTo>
                  <a:lnTo>
                    <a:pt x="572" y="504"/>
                  </a:lnTo>
                  <a:lnTo>
                    <a:pt x="570" y="518"/>
                  </a:lnTo>
                  <a:lnTo>
                    <a:pt x="566" y="534"/>
                  </a:lnTo>
                  <a:lnTo>
                    <a:pt x="556" y="550"/>
                  </a:lnTo>
                  <a:lnTo>
                    <a:pt x="562" y="562"/>
                  </a:lnTo>
                  <a:lnTo>
                    <a:pt x="562" y="580"/>
                  </a:lnTo>
                  <a:lnTo>
                    <a:pt x="568" y="582"/>
                  </a:lnTo>
                  <a:lnTo>
                    <a:pt x="578" y="590"/>
                  </a:lnTo>
                  <a:lnTo>
                    <a:pt x="588" y="602"/>
                  </a:lnTo>
                  <a:lnTo>
                    <a:pt x="586" y="606"/>
                  </a:lnTo>
                  <a:lnTo>
                    <a:pt x="584" y="612"/>
                  </a:lnTo>
                  <a:lnTo>
                    <a:pt x="580" y="622"/>
                  </a:lnTo>
                  <a:lnTo>
                    <a:pt x="576" y="628"/>
                  </a:lnTo>
                  <a:lnTo>
                    <a:pt x="560" y="640"/>
                  </a:lnTo>
                  <a:lnTo>
                    <a:pt x="560" y="654"/>
                  </a:lnTo>
                  <a:lnTo>
                    <a:pt x="554" y="676"/>
                  </a:lnTo>
                  <a:lnTo>
                    <a:pt x="554" y="694"/>
                  </a:lnTo>
                  <a:lnTo>
                    <a:pt x="542" y="702"/>
                  </a:lnTo>
                  <a:lnTo>
                    <a:pt x="530" y="710"/>
                  </a:lnTo>
                  <a:lnTo>
                    <a:pt x="526" y="718"/>
                  </a:lnTo>
                  <a:lnTo>
                    <a:pt x="510" y="726"/>
                  </a:lnTo>
                  <a:lnTo>
                    <a:pt x="500" y="740"/>
                  </a:lnTo>
                  <a:lnTo>
                    <a:pt x="498" y="752"/>
                  </a:lnTo>
                  <a:lnTo>
                    <a:pt x="486" y="738"/>
                  </a:lnTo>
                  <a:lnTo>
                    <a:pt x="486" y="752"/>
                  </a:lnTo>
                  <a:lnTo>
                    <a:pt x="474" y="752"/>
                  </a:lnTo>
                  <a:lnTo>
                    <a:pt x="470" y="774"/>
                  </a:lnTo>
                  <a:lnTo>
                    <a:pt x="468" y="786"/>
                  </a:lnTo>
                  <a:lnTo>
                    <a:pt x="450" y="786"/>
                  </a:lnTo>
                  <a:lnTo>
                    <a:pt x="442" y="792"/>
                  </a:lnTo>
                  <a:lnTo>
                    <a:pt x="428" y="812"/>
                  </a:lnTo>
                  <a:lnTo>
                    <a:pt x="434" y="824"/>
                  </a:lnTo>
                  <a:lnTo>
                    <a:pt x="430" y="834"/>
                  </a:lnTo>
                  <a:lnTo>
                    <a:pt x="416" y="842"/>
                  </a:lnTo>
                  <a:lnTo>
                    <a:pt x="408" y="842"/>
                  </a:lnTo>
                  <a:lnTo>
                    <a:pt x="404" y="840"/>
                  </a:lnTo>
                  <a:lnTo>
                    <a:pt x="398" y="828"/>
                  </a:lnTo>
                  <a:lnTo>
                    <a:pt x="396" y="834"/>
                  </a:lnTo>
                  <a:lnTo>
                    <a:pt x="402" y="850"/>
                  </a:lnTo>
                  <a:lnTo>
                    <a:pt x="406" y="868"/>
                  </a:lnTo>
                  <a:lnTo>
                    <a:pt x="406" y="880"/>
                  </a:lnTo>
                  <a:lnTo>
                    <a:pt x="398" y="890"/>
                  </a:lnTo>
                  <a:lnTo>
                    <a:pt x="386" y="896"/>
                  </a:lnTo>
                  <a:lnTo>
                    <a:pt x="380" y="888"/>
                  </a:lnTo>
                  <a:lnTo>
                    <a:pt x="376" y="894"/>
                  </a:lnTo>
                  <a:lnTo>
                    <a:pt x="376" y="910"/>
                  </a:lnTo>
                  <a:lnTo>
                    <a:pt x="382" y="920"/>
                  </a:lnTo>
                  <a:lnTo>
                    <a:pt x="392" y="924"/>
                  </a:lnTo>
                  <a:lnTo>
                    <a:pt x="392" y="936"/>
                  </a:lnTo>
                  <a:lnTo>
                    <a:pt x="384" y="954"/>
                  </a:lnTo>
                  <a:lnTo>
                    <a:pt x="378" y="974"/>
                  </a:lnTo>
                  <a:lnTo>
                    <a:pt x="384" y="986"/>
                  </a:lnTo>
                  <a:lnTo>
                    <a:pt x="392" y="990"/>
                  </a:lnTo>
                  <a:lnTo>
                    <a:pt x="392" y="1002"/>
                  </a:lnTo>
                  <a:lnTo>
                    <a:pt x="382" y="998"/>
                  </a:lnTo>
                  <a:lnTo>
                    <a:pt x="374" y="998"/>
                  </a:lnTo>
                  <a:lnTo>
                    <a:pt x="374" y="1010"/>
                  </a:lnTo>
                  <a:lnTo>
                    <a:pt x="376" y="1024"/>
                  </a:lnTo>
                  <a:lnTo>
                    <a:pt x="372" y="1038"/>
                  </a:lnTo>
                  <a:lnTo>
                    <a:pt x="378" y="1040"/>
                  </a:lnTo>
                  <a:lnTo>
                    <a:pt x="382" y="1048"/>
                  </a:lnTo>
                  <a:lnTo>
                    <a:pt x="376" y="1058"/>
                  </a:lnTo>
                  <a:lnTo>
                    <a:pt x="380" y="1076"/>
                  </a:lnTo>
                  <a:lnTo>
                    <a:pt x="380" y="1100"/>
                  </a:lnTo>
                  <a:lnTo>
                    <a:pt x="390" y="1112"/>
                  </a:lnTo>
                  <a:lnTo>
                    <a:pt x="388" y="1130"/>
                  </a:lnTo>
                  <a:lnTo>
                    <a:pt x="406" y="1134"/>
                  </a:lnTo>
                  <a:lnTo>
                    <a:pt x="416" y="1134"/>
                  </a:lnTo>
                  <a:lnTo>
                    <a:pt x="420" y="1146"/>
                  </a:lnTo>
                  <a:lnTo>
                    <a:pt x="428" y="1138"/>
                  </a:lnTo>
                  <a:lnTo>
                    <a:pt x="438" y="1136"/>
                  </a:lnTo>
                  <a:lnTo>
                    <a:pt x="440" y="1142"/>
                  </a:lnTo>
                  <a:lnTo>
                    <a:pt x="444" y="1150"/>
                  </a:lnTo>
                  <a:lnTo>
                    <a:pt x="450" y="1160"/>
                  </a:lnTo>
                  <a:lnTo>
                    <a:pt x="456" y="1164"/>
                  </a:lnTo>
                  <a:lnTo>
                    <a:pt x="468" y="1164"/>
                  </a:lnTo>
                  <a:lnTo>
                    <a:pt x="478" y="1162"/>
                  </a:lnTo>
                  <a:lnTo>
                    <a:pt x="484" y="1172"/>
                  </a:lnTo>
                  <a:lnTo>
                    <a:pt x="474" y="1180"/>
                  </a:lnTo>
                  <a:lnTo>
                    <a:pt x="480" y="1192"/>
                  </a:lnTo>
                  <a:lnTo>
                    <a:pt x="490" y="1192"/>
                  </a:lnTo>
                  <a:lnTo>
                    <a:pt x="494" y="1184"/>
                  </a:lnTo>
                  <a:lnTo>
                    <a:pt x="500" y="1196"/>
                  </a:lnTo>
                  <a:lnTo>
                    <a:pt x="506" y="1208"/>
                  </a:lnTo>
                  <a:lnTo>
                    <a:pt x="512" y="1224"/>
                  </a:lnTo>
                  <a:lnTo>
                    <a:pt x="518" y="1232"/>
                  </a:lnTo>
                  <a:lnTo>
                    <a:pt x="514" y="1240"/>
                  </a:lnTo>
                  <a:lnTo>
                    <a:pt x="504" y="1252"/>
                  </a:lnTo>
                  <a:lnTo>
                    <a:pt x="498" y="1268"/>
                  </a:lnTo>
                  <a:lnTo>
                    <a:pt x="490" y="1280"/>
                  </a:lnTo>
                  <a:lnTo>
                    <a:pt x="486" y="1294"/>
                  </a:lnTo>
                  <a:lnTo>
                    <a:pt x="492" y="1304"/>
                  </a:lnTo>
                  <a:lnTo>
                    <a:pt x="488" y="1314"/>
                  </a:lnTo>
                  <a:lnTo>
                    <a:pt x="490" y="1328"/>
                  </a:lnTo>
                  <a:lnTo>
                    <a:pt x="478" y="1330"/>
                  </a:lnTo>
                  <a:lnTo>
                    <a:pt x="470" y="1334"/>
                  </a:lnTo>
                  <a:lnTo>
                    <a:pt x="466" y="1346"/>
                  </a:lnTo>
                  <a:lnTo>
                    <a:pt x="460" y="1356"/>
                  </a:lnTo>
                  <a:lnTo>
                    <a:pt x="456" y="1364"/>
                  </a:lnTo>
                  <a:lnTo>
                    <a:pt x="448" y="1350"/>
                  </a:lnTo>
                  <a:lnTo>
                    <a:pt x="446" y="1336"/>
                  </a:lnTo>
                  <a:lnTo>
                    <a:pt x="444" y="1338"/>
                  </a:lnTo>
                  <a:lnTo>
                    <a:pt x="442" y="1344"/>
                  </a:lnTo>
                  <a:lnTo>
                    <a:pt x="436" y="1356"/>
                  </a:lnTo>
                  <a:lnTo>
                    <a:pt x="432" y="1366"/>
                  </a:lnTo>
                  <a:lnTo>
                    <a:pt x="424" y="1376"/>
                  </a:lnTo>
                  <a:lnTo>
                    <a:pt x="410" y="1382"/>
                  </a:lnTo>
                  <a:lnTo>
                    <a:pt x="404" y="1390"/>
                  </a:lnTo>
                  <a:lnTo>
                    <a:pt x="400" y="1398"/>
                  </a:lnTo>
                  <a:lnTo>
                    <a:pt x="376" y="1398"/>
                  </a:lnTo>
                  <a:lnTo>
                    <a:pt x="360" y="1398"/>
                  </a:lnTo>
                  <a:lnTo>
                    <a:pt x="372" y="1402"/>
                  </a:lnTo>
                  <a:lnTo>
                    <a:pt x="388" y="1408"/>
                  </a:lnTo>
                  <a:lnTo>
                    <a:pt x="400" y="1416"/>
                  </a:lnTo>
                  <a:lnTo>
                    <a:pt x="400" y="1420"/>
                  </a:lnTo>
                  <a:lnTo>
                    <a:pt x="400" y="1422"/>
                  </a:lnTo>
                  <a:lnTo>
                    <a:pt x="398" y="1422"/>
                  </a:lnTo>
                  <a:lnTo>
                    <a:pt x="372" y="1422"/>
                  </a:lnTo>
                  <a:lnTo>
                    <a:pt x="384" y="1430"/>
                  </a:lnTo>
                  <a:lnTo>
                    <a:pt x="390" y="1436"/>
                  </a:lnTo>
                  <a:lnTo>
                    <a:pt x="394" y="1450"/>
                  </a:lnTo>
                  <a:lnTo>
                    <a:pt x="396" y="1464"/>
                  </a:lnTo>
                  <a:lnTo>
                    <a:pt x="392" y="1470"/>
                  </a:lnTo>
                  <a:lnTo>
                    <a:pt x="386" y="1476"/>
                  </a:lnTo>
                  <a:lnTo>
                    <a:pt x="390" y="1478"/>
                  </a:lnTo>
                  <a:lnTo>
                    <a:pt x="392" y="1478"/>
                  </a:lnTo>
                  <a:lnTo>
                    <a:pt x="394" y="1480"/>
                  </a:lnTo>
                  <a:lnTo>
                    <a:pt x="394" y="1494"/>
                  </a:lnTo>
                  <a:lnTo>
                    <a:pt x="380" y="1494"/>
                  </a:lnTo>
                  <a:lnTo>
                    <a:pt x="380" y="1500"/>
                  </a:lnTo>
                  <a:lnTo>
                    <a:pt x="386" y="1506"/>
                  </a:lnTo>
                  <a:lnTo>
                    <a:pt x="390" y="1512"/>
                  </a:lnTo>
                  <a:lnTo>
                    <a:pt x="390" y="1522"/>
                  </a:lnTo>
                  <a:lnTo>
                    <a:pt x="386" y="1526"/>
                  </a:lnTo>
                  <a:lnTo>
                    <a:pt x="386" y="1534"/>
                  </a:lnTo>
                  <a:lnTo>
                    <a:pt x="396" y="1540"/>
                  </a:lnTo>
                  <a:lnTo>
                    <a:pt x="394" y="1548"/>
                  </a:lnTo>
                  <a:lnTo>
                    <a:pt x="394" y="1564"/>
                  </a:lnTo>
                  <a:lnTo>
                    <a:pt x="382" y="1570"/>
                  </a:lnTo>
                  <a:lnTo>
                    <a:pt x="380" y="1582"/>
                  </a:lnTo>
                  <a:lnTo>
                    <a:pt x="380" y="1590"/>
                  </a:lnTo>
                  <a:lnTo>
                    <a:pt x="380" y="1586"/>
                  </a:lnTo>
                  <a:lnTo>
                    <a:pt x="380" y="1588"/>
                  </a:lnTo>
                  <a:lnTo>
                    <a:pt x="384" y="1592"/>
                  </a:lnTo>
                  <a:lnTo>
                    <a:pt x="392" y="1600"/>
                  </a:lnTo>
                  <a:lnTo>
                    <a:pt x="384" y="1610"/>
                  </a:lnTo>
                  <a:lnTo>
                    <a:pt x="386" y="1644"/>
                  </a:lnTo>
                  <a:lnTo>
                    <a:pt x="378" y="1660"/>
                  </a:lnTo>
                  <a:lnTo>
                    <a:pt x="372" y="1672"/>
                  </a:lnTo>
                  <a:lnTo>
                    <a:pt x="364" y="1694"/>
                  </a:lnTo>
                  <a:lnTo>
                    <a:pt x="364" y="1708"/>
                  </a:lnTo>
                  <a:lnTo>
                    <a:pt x="356" y="1722"/>
                  </a:lnTo>
                  <a:lnTo>
                    <a:pt x="348" y="1732"/>
                  </a:lnTo>
                  <a:lnTo>
                    <a:pt x="340" y="1722"/>
                  </a:lnTo>
                  <a:lnTo>
                    <a:pt x="332" y="1716"/>
                  </a:lnTo>
                  <a:lnTo>
                    <a:pt x="324" y="1724"/>
                  </a:lnTo>
                  <a:lnTo>
                    <a:pt x="310" y="1724"/>
                  </a:lnTo>
                  <a:lnTo>
                    <a:pt x="294" y="1724"/>
                  </a:lnTo>
                  <a:lnTo>
                    <a:pt x="284" y="1726"/>
                  </a:lnTo>
                  <a:lnTo>
                    <a:pt x="272" y="1730"/>
                  </a:lnTo>
                  <a:lnTo>
                    <a:pt x="274" y="1742"/>
                  </a:lnTo>
                  <a:lnTo>
                    <a:pt x="270" y="1750"/>
                  </a:lnTo>
                  <a:lnTo>
                    <a:pt x="260" y="1746"/>
                  </a:lnTo>
                  <a:lnTo>
                    <a:pt x="254" y="1748"/>
                  </a:lnTo>
                  <a:lnTo>
                    <a:pt x="240" y="1762"/>
                  </a:lnTo>
                  <a:lnTo>
                    <a:pt x="236" y="1768"/>
                  </a:lnTo>
                  <a:lnTo>
                    <a:pt x="232" y="1790"/>
                  </a:lnTo>
                  <a:lnTo>
                    <a:pt x="244" y="1794"/>
                  </a:lnTo>
                  <a:lnTo>
                    <a:pt x="246" y="1804"/>
                  </a:lnTo>
                  <a:lnTo>
                    <a:pt x="246" y="1816"/>
                  </a:lnTo>
                  <a:lnTo>
                    <a:pt x="236" y="1830"/>
                  </a:lnTo>
                  <a:lnTo>
                    <a:pt x="224" y="1834"/>
                  </a:lnTo>
                  <a:lnTo>
                    <a:pt x="214" y="1826"/>
                  </a:lnTo>
                  <a:lnTo>
                    <a:pt x="204" y="1828"/>
                  </a:lnTo>
                  <a:lnTo>
                    <a:pt x="194" y="1832"/>
                  </a:lnTo>
                  <a:lnTo>
                    <a:pt x="180" y="1842"/>
                  </a:lnTo>
                  <a:lnTo>
                    <a:pt x="158" y="1836"/>
                  </a:lnTo>
                  <a:lnTo>
                    <a:pt x="140" y="1838"/>
                  </a:lnTo>
                  <a:lnTo>
                    <a:pt x="148" y="1824"/>
                  </a:lnTo>
                  <a:lnTo>
                    <a:pt x="140" y="1818"/>
                  </a:lnTo>
                  <a:lnTo>
                    <a:pt x="140" y="1814"/>
                  </a:lnTo>
                  <a:lnTo>
                    <a:pt x="142" y="1810"/>
                  </a:lnTo>
                  <a:lnTo>
                    <a:pt x="144" y="1808"/>
                  </a:lnTo>
                  <a:lnTo>
                    <a:pt x="154" y="1802"/>
                  </a:lnTo>
                  <a:lnTo>
                    <a:pt x="152" y="1794"/>
                  </a:lnTo>
                  <a:lnTo>
                    <a:pt x="140" y="1788"/>
                  </a:lnTo>
                  <a:lnTo>
                    <a:pt x="142" y="1780"/>
                  </a:lnTo>
                  <a:lnTo>
                    <a:pt x="132" y="1762"/>
                  </a:lnTo>
                  <a:lnTo>
                    <a:pt x="120" y="1748"/>
                  </a:lnTo>
                  <a:lnTo>
                    <a:pt x="112" y="1734"/>
                  </a:lnTo>
                  <a:lnTo>
                    <a:pt x="110" y="1718"/>
                  </a:lnTo>
                  <a:lnTo>
                    <a:pt x="118" y="1724"/>
                  </a:lnTo>
                  <a:lnTo>
                    <a:pt x="126" y="1730"/>
                  </a:lnTo>
                  <a:lnTo>
                    <a:pt x="134" y="1722"/>
                  </a:lnTo>
                  <a:lnTo>
                    <a:pt x="126" y="1716"/>
                  </a:lnTo>
                  <a:lnTo>
                    <a:pt x="114" y="1706"/>
                  </a:lnTo>
                  <a:lnTo>
                    <a:pt x="120" y="1696"/>
                  </a:lnTo>
                  <a:lnTo>
                    <a:pt x="132" y="1696"/>
                  </a:lnTo>
                  <a:lnTo>
                    <a:pt x="138" y="1686"/>
                  </a:lnTo>
                  <a:lnTo>
                    <a:pt x="134" y="1666"/>
                  </a:lnTo>
                  <a:lnTo>
                    <a:pt x="120" y="1670"/>
                  </a:lnTo>
                  <a:lnTo>
                    <a:pt x="108" y="1646"/>
                  </a:lnTo>
                  <a:lnTo>
                    <a:pt x="98" y="1636"/>
                  </a:lnTo>
                  <a:lnTo>
                    <a:pt x="80" y="1600"/>
                  </a:lnTo>
                  <a:lnTo>
                    <a:pt x="76" y="1582"/>
                  </a:lnTo>
                  <a:lnTo>
                    <a:pt x="64" y="1580"/>
                  </a:lnTo>
                  <a:lnTo>
                    <a:pt x="64" y="1556"/>
                  </a:lnTo>
                  <a:lnTo>
                    <a:pt x="58" y="1544"/>
                  </a:lnTo>
                  <a:lnTo>
                    <a:pt x="64" y="1532"/>
                  </a:lnTo>
                  <a:lnTo>
                    <a:pt x="58" y="1526"/>
                  </a:lnTo>
                  <a:lnTo>
                    <a:pt x="52" y="1538"/>
                  </a:lnTo>
                  <a:lnTo>
                    <a:pt x="46" y="1536"/>
                  </a:lnTo>
                  <a:lnTo>
                    <a:pt x="42" y="1536"/>
                  </a:lnTo>
                  <a:lnTo>
                    <a:pt x="40" y="1532"/>
                  </a:lnTo>
                  <a:lnTo>
                    <a:pt x="48" y="1520"/>
                  </a:lnTo>
                  <a:lnTo>
                    <a:pt x="48" y="1508"/>
                  </a:lnTo>
                  <a:lnTo>
                    <a:pt x="48" y="1498"/>
                  </a:lnTo>
                  <a:lnTo>
                    <a:pt x="40" y="1492"/>
                  </a:lnTo>
                  <a:lnTo>
                    <a:pt x="48" y="1484"/>
                  </a:lnTo>
                  <a:lnTo>
                    <a:pt x="52" y="1482"/>
                  </a:lnTo>
                  <a:lnTo>
                    <a:pt x="54" y="1476"/>
                  </a:lnTo>
                  <a:lnTo>
                    <a:pt x="52" y="1464"/>
                  </a:lnTo>
                  <a:lnTo>
                    <a:pt x="38" y="1464"/>
                  </a:lnTo>
                  <a:lnTo>
                    <a:pt x="32" y="1478"/>
                  </a:lnTo>
                  <a:lnTo>
                    <a:pt x="20" y="1482"/>
                  </a:lnTo>
                  <a:lnTo>
                    <a:pt x="26" y="1464"/>
                  </a:lnTo>
                  <a:lnTo>
                    <a:pt x="24" y="1454"/>
                  </a:lnTo>
                  <a:lnTo>
                    <a:pt x="12" y="1452"/>
                  </a:lnTo>
                  <a:lnTo>
                    <a:pt x="12" y="1424"/>
                  </a:lnTo>
                  <a:lnTo>
                    <a:pt x="10" y="1400"/>
                  </a:lnTo>
                  <a:lnTo>
                    <a:pt x="8" y="1384"/>
                  </a:lnTo>
                  <a:lnTo>
                    <a:pt x="0" y="1372"/>
                  </a:lnTo>
                  <a:lnTo>
                    <a:pt x="4" y="1364"/>
                  </a:lnTo>
                  <a:lnTo>
                    <a:pt x="8" y="1360"/>
                  </a:lnTo>
                  <a:lnTo>
                    <a:pt x="14" y="1354"/>
                  </a:lnTo>
                  <a:lnTo>
                    <a:pt x="18" y="1358"/>
                  </a:lnTo>
                  <a:lnTo>
                    <a:pt x="20" y="1362"/>
                  </a:lnTo>
                  <a:lnTo>
                    <a:pt x="22" y="1376"/>
                  </a:lnTo>
                  <a:lnTo>
                    <a:pt x="30" y="1386"/>
                  </a:lnTo>
                  <a:lnTo>
                    <a:pt x="38" y="1380"/>
                  </a:lnTo>
                  <a:lnTo>
                    <a:pt x="44" y="1362"/>
                  </a:lnTo>
                  <a:lnTo>
                    <a:pt x="46" y="1346"/>
                  </a:lnTo>
                  <a:lnTo>
                    <a:pt x="46" y="1320"/>
                  </a:lnTo>
                  <a:lnTo>
                    <a:pt x="40" y="1308"/>
                  </a:lnTo>
                  <a:lnTo>
                    <a:pt x="38" y="1288"/>
                  </a:lnTo>
                  <a:lnTo>
                    <a:pt x="48" y="1284"/>
                  </a:lnTo>
                  <a:lnTo>
                    <a:pt x="50" y="1264"/>
                  </a:lnTo>
                  <a:lnTo>
                    <a:pt x="46" y="1258"/>
                  </a:lnTo>
                  <a:lnTo>
                    <a:pt x="52" y="1252"/>
                  </a:lnTo>
                  <a:lnTo>
                    <a:pt x="68" y="1252"/>
                  </a:lnTo>
                  <a:lnTo>
                    <a:pt x="86" y="1232"/>
                  </a:lnTo>
                  <a:lnTo>
                    <a:pt x="88" y="1196"/>
                  </a:lnTo>
                  <a:lnTo>
                    <a:pt x="94" y="1174"/>
                  </a:lnTo>
                  <a:lnTo>
                    <a:pt x="86" y="1158"/>
                  </a:lnTo>
                  <a:lnTo>
                    <a:pt x="78" y="1134"/>
                  </a:lnTo>
                  <a:lnTo>
                    <a:pt x="72" y="1118"/>
                  </a:lnTo>
                  <a:lnTo>
                    <a:pt x="76" y="1104"/>
                  </a:lnTo>
                  <a:lnTo>
                    <a:pt x="96" y="1100"/>
                  </a:lnTo>
                  <a:lnTo>
                    <a:pt x="104" y="1086"/>
                  </a:lnTo>
                  <a:lnTo>
                    <a:pt x="108" y="1066"/>
                  </a:lnTo>
                  <a:lnTo>
                    <a:pt x="104" y="1054"/>
                  </a:lnTo>
                  <a:lnTo>
                    <a:pt x="86" y="1036"/>
                  </a:lnTo>
                  <a:lnTo>
                    <a:pt x="78" y="1032"/>
                  </a:lnTo>
                  <a:lnTo>
                    <a:pt x="62" y="1016"/>
                  </a:lnTo>
                  <a:lnTo>
                    <a:pt x="60" y="982"/>
                  </a:lnTo>
                  <a:lnTo>
                    <a:pt x="70" y="942"/>
                  </a:lnTo>
                  <a:lnTo>
                    <a:pt x="54" y="910"/>
                  </a:lnTo>
                  <a:lnTo>
                    <a:pt x="54" y="888"/>
                  </a:lnTo>
                  <a:lnTo>
                    <a:pt x="56" y="872"/>
                  </a:lnTo>
                  <a:lnTo>
                    <a:pt x="50" y="862"/>
                  </a:lnTo>
                  <a:lnTo>
                    <a:pt x="58" y="852"/>
                  </a:lnTo>
                  <a:lnTo>
                    <a:pt x="58" y="838"/>
                  </a:lnTo>
                  <a:lnTo>
                    <a:pt x="50" y="820"/>
                  </a:lnTo>
                  <a:lnTo>
                    <a:pt x="46" y="810"/>
                  </a:lnTo>
                  <a:lnTo>
                    <a:pt x="48" y="800"/>
                  </a:lnTo>
                  <a:lnTo>
                    <a:pt x="56" y="782"/>
                  </a:lnTo>
                  <a:lnTo>
                    <a:pt x="54" y="766"/>
                  </a:lnTo>
                  <a:lnTo>
                    <a:pt x="60" y="758"/>
                  </a:lnTo>
                  <a:lnTo>
                    <a:pt x="70" y="738"/>
                  </a:lnTo>
                  <a:lnTo>
                    <a:pt x="78" y="722"/>
                  </a:lnTo>
                  <a:lnTo>
                    <a:pt x="90" y="708"/>
                  </a:lnTo>
                  <a:lnTo>
                    <a:pt x="106" y="700"/>
                  </a:lnTo>
                  <a:lnTo>
                    <a:pt x="128" y="700"/>
                  </a:lnTo>
                  <a:lnTo>
                    <a:pt x="156" y="706"/>
                  </a:lnTo>
                  <a:lnTo>
                    <a:pt x="162" y="694"/>
                  </a:lnTo>
                  <a:lnTo>
                    <a:pt x="166" y="686"/>
                  </a:lnTo>
                  <a:lnTo>
                    <a:pt x="162" y="666"/>
                  </a:lnTo>
                  <a:lnTo>
                    <a:pt x="162" y="646"/>
                  </a:lnTo>
                  <a:lnTo>
                    <a:pt x="150" y="642"/>
                  </a:lnTo>
                  <a:lnTo>
                    <a:pt x="136" y="636"/>
                  </a:lnTo>
                  <a:lnTo>
                    <a:pt x="136" y="626"/>
                  </a:lnTo>
                  <a:lnTo>
                    <a:pt x="142" y="608"/>
                  </a:lnTo>
                  <a:lnTo>
                    <a:pt x="150" y="598"/>
                  </a:lnTo>
                  <a:lnTo>
                    <a:pt x="160" y="576"/>
                  </a:lnTo>
                  <a:lnTo>
                    <a:pt x="168" y="560"/>
                  </a:lnTo>
                  <a:lnTo>
                    <a:pt x="174" y="530"/>
                  </a:lnTo>
                  <a:lnTo>
                    <a:pt x="178" y="484"/>
                  </a:lnTo>
                  <a:lnTo>
                    <a:pt x="180" y="456"/>
                  </a:lnTo>
                  <a:lnTo>
                    <a:pt x="174" y="442"/>
                  </a:lnTo>
                  <a:lnTo>
                    <a:pt x="176" y="424"/>
                  </a:lnTo>
                  <a:lnTo>
                    <a:pt x="198" y="420"/>
                  </a:lnTo>
                  <a:lnTo>
                    <a:pt x="220" y="402"/>
                  </a:lnTo>
                  <a:lnTo>
                    <a:pt x="220" y="382"/>
                  </a:lnTo>
                  <a:lnTo>
                    <a:pt x="214" y="372"/>
                  </a:lnTo>
                  <a:lnTo>
                    <a:pt x="226" y="356"/>
                  </a:lnTo>
                  <a:lnTo>
                    <a:pt x="240" y="330"/>
                  </a:lnTo>
                  <a:lnTo>
                    <a:pt x="242" y="316"/>
                  </a:lnTo>
                  <a:lnTo>
                    <a:pt x="260" y="300"/>
                  </a:lnTo>
                  <a:lnTo>
                    <a:pt x="262" y="274"/>
                  </a:lnTo>
                  <a:lnTo>
                    <a:pt x="252" y="260"/>
                  </a:lnTo>
                  <a:lnTo>
                    <a:pt x="242" y="242"/>
                  </a:lnTo>
                  <a:lnTo>
                    <a:pt x="262" y="220"/>
                  </a:lnTo>
                  <a:lnTo>
                    <a:pt x="266" y="194"/>
                  </a:lnTo>
                  <a:lnTo>
                    <a:pt x="270" y="176"/>
                  </a:lnTo>
                  <a:lnTo>
                    <a:pt x="292" y="152"/>
                  </a:lnTo>
                  <a:lnTo>
                    <a:pt x="308" y="150"/>
                  </a:lnTo>
                  <a:lnTo>
                    <a:pt x="316" y="160"/>
                  </a:lnTo>
                  <a:lnTo>
                    <a:pt x="328" y="158"/>
                  </a:lnTo>
                  <a:lnTo>
                    <a:pt x="336" y="142"/>
                  </a:lnTo>
                  <a:lnTo>
                    <a:pt x="336" y="118"/>
                  </a:lnTo>
                  <a:lnTo>
                    <a:pt x="330" y="104"/>
                  </a:lnTo>
                  <a:lnTo>
                    <a:pt x="330" y="86"/>
                  </a:lnTo>
                  <a:lnTo>
                    <a:pt x="344" y="80"/>
                  </a:lnTo>
                  <a:lnTo>
                    <a:pt x="360" y="86"/>
                  </a:lnTo>
                  <a:lnTo>
                    <a:pt x="378" y="86"/>
                  </a:lnTo>
                  <a:lnTo>
                    <a:pt x="396" y="92"/>
                  </a:lnTo>
                  <a:lnTo>
                    <a:pt x="418" y="100"/>
                  </a:lnTo>
                  <a:lnTo>
                    <a:pt x="434" y="86"/>
                  </a:lnTo>
                  <a:lnTo>
                    <a:pt x="434" y="78"/>
                  </a:lnTo>
                  <a:lnTo>
                    <a:pt x="424" y="78"/>
                  </a:lnTo>
                  <a:lnTo>
                    <a:pt x="422" y="70"/>
                  </a:lnTo>
                  <a:lnTo>
                    <a:pt x="432" y="48"/>
                  </a:lnTo>
                  <a:lnTo>
                    <a:pt x="434" y="34"/>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15" name="Freeform 416"/>
            <p:cNvSpPr>
              <a:spLocks/>
            </p:cNvSpPr>
            <p:nvPr/>
          </p:nvSpPr>
          <p:spPr bwMode="auto">
            <a:xfrm>
              <a:off x="9180513" y="1517650"/>
              <a:ext cx="31750" cy="17463"/>
            </a:xfrm>
            <a:custGeom>
              <a:avLst/>
              <a:gdLst>
                <a:gd name="T0" fmla="*/ 4 w 68"/>
                <a:gd name="T1" fmla="*/ 0 h 40"/>
                <a:gd name="T2" fmla="*/ 18 w 68"/>
                <a:gd name="T3" fmla="*/ 8 h 40"/>
                <a:gd name="T4" fmla="*/ 38 w 68"/>
                <a:gd name="T5" fmla="*/ 14 h 40"/>
                <a:gd name="T6" fmla="*/ 50 w 68"/>
                <a:gd name="T7" fmla="*/ 10 h 40"/>
                <a:gd name="T8" fmla="*/ 60 w 68"/>
                <a:gd name="T9" fmla="*/ 16 h 40"/>
                <a:gd name="T10" fmla="*/ 68 w 68"/>
                <a:gd name="T11" fmla="*/ 24 h 40"/>
                <a:gd name="T12" fmla="*/ 62 w 68"/>
                <a:gd name="T13" fmla="*/ 36 h 40"/>
                <a:gd name="T14" fmla="*/ 46 w 68"/>
                <a:gd name="T15" fmla="*/ 40 h 40"/>
                <a:gd name="T16" fmla="*/ 26 w 68"/>
                <a:gd name="T17" fmla="*/ 36 h 40"/>
                <a:gd name="T18" fmla="*/ 18 w 68"/>
                <a:gd name="T19" fmla="*/ 26 h 40"/>
                <a:gd name="T20" fmla="*/ 10 w 68"/>
                <a:gd name="T21" fmla="*/ 20 h 40"/>
                <a:gd name="T22" fmla="*/ 0 w 68"/>
                <a:gd name="T23" fmla="*/ 10 h 40"/>
                <a:gd name="T24" fmla="*/ 4 w 68"/>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40"/>
                <a:gd name="T41" fmla="*/ 68 w 68"/>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40">
                  <a:moveTo>
                    <a:pt x="4" y="0"/>
                  </a:moveTo>
                  <a:lnTo>
                    <a:pt x="18" y="8"/>
                  </a:lnTo>
                  <a:lnTo>
                    <a:pt x="38" y="14"/>
                  </a:lnTo>
                  <a:lnTo>
                    <a:pt x="50" y="10"/>
                  </a:lnTo>
                  <a:lnTo>
                    <a:pt x="60" y="16"/>
                  </a:lnTo>
                  <a:lnTo>
                    <a:pt x="68" y="24"/>
                  </a:lnTo>
                  <a:lnTo>
                    <a:pt x="62" y="36"/>
                  </a:lnTo>
                  <a:lnTo>
                    <a:pt x="46" y="40"/>
                  </a:lnTo>
                  <a:lnTo>
                    <a:pt x="26" y="36"/>
                  </a:lnTo>
                  <a:lnTo>
                    <a:pt x="18" y="26"/>
                  </a:lnTo>
                  <a:lnTo>
                    <a:pt x="10" y="20"/>
                  </a:lnTo>
                  <a:lnTo>
                    <a:pt x="0" y="10"/>
                  </a:lnTo>
                  <a:lnTo>
                    <a:pt x="4" y="0"/>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grpSp>
          <p:nvGrpSpPr>
            <p:cNvPr id="116" name="Group 417"/>
            <p:cNvGrpSpPr>
              <a:grpSpLocks/>
            </p:cNvGrpSpPr>
            <p:nvPr/>
          </p:nvGrpSpPr>
          <p:grpSpPr bwMode="auto">
            <a:xfrm>
              <a:off x="8585200" y="1474788"/>
              <a:ext cx="581025" cy="817562"/>
              <a:chOff x="1890" y="495"/>
              <a:chExt cx="1307" cy="1838"/>
            </a:xfrm>
            <a:grpFill/>
          </p:grpSpPr>
          <p:sp>
            <p:nvSpPr>
              <p:cNvPr id="124" name="Freeform 418"/>
              <p:cNvSpPr>
                <a:spLocks/>
              </p:cNvSpPr>
              <p:nvPr/>
            </p:nvSpPr>
            <p:spPr bwMode="auto">
              <a:xfrm>
                <a:off x="1890" y="495"/>
                <a:ext cx="1307" cy="1838"/>
              </a:xfrm>
              <a:custGeom>
                <a:avLst/>
                <a:gdLst>
                  <a:gd name="T0" fmla="*/ 1103 w 1307"/>
                  <a:gd name="T1" fmla="*/ 88 h 1838"/>
                  <a:gd name="T2" fmla="*/ 1105 w 1307"/>
                  <a:gd name="T3" fmla="*/ 0 h 1838"/>
                  <a:gd name="T4" fmla="*/ 1145 w 1307"/>
                  <a:gd name="T5" fmla="*/ 66 h 1838"/>
                  <a:gd name="T6" fmla="*/ 1219 w 1307"/>
                  <a:gd name="T7" fmla="*/ 34 h 1838"/>
                  <a:gd name="T8" fmla="*/ 1263 w 1307"/>
                  <a:gd name="T9" fmla="*/ 86 h 1838"/>
                  <a:gd name="T10" fmla="*/ 1283 w 1307"/>
                  <a:gd name="T11" fmla="*/ 150 h 1838"/>
                  <a:gd name="T12" fmla="*/ 1227 w 1307"/>
                  <a:gd name="T13" fmla="*/ 236 h 1838"/>
                  <a:gd name="T14" fmla="*/ 1137 w 1307"/>
                  <a:gd name="T15" fmla="*/ 144 h 1838"/>
                  <a:gd name="T16" fmla="*/ 1055 w 1307"/>
                  <a:gd name="T17" fmla="*/ 368 h 1838"/>
                  <a:gd name="T18" fmla="*/ 901 w 1307"/>
                  <a:gd name="T19" fmla="*/ 334 h 1838"/>
                  <a:gd name="T20" fmla="*/ 817 w 1307"/>
                  <a:gd name="T21" fmla="*/ 348 h 1838"/>
                  <a:gd name="T22" fmla="*/ 725 w 1307"/>
                  <a:gd name="T23" fmla="*/ 426 h 1838"/>
                  <a:gd name="T24" fmla="*/ 647 w 1307"/>
                  <a:gd name="T25" fmla="*/ 600 h 1838"/>
                  <a:gd name="T26" fmla="*/ 569 w 1307"/>
                  <a:gd name="T27" fmla="*/ 782 h 1838"/>
                  <a:gd name="T28" fmla="*/ 557 w 1307"/>
                  <a:gd name="T29" fmla="*/ 986 h 1838"/>
                  <a:gd name="T30" fmla="*/ 449 w 1307"/>
                  <a:gd name="T31" fmla="*/ 1106 h 1838"/>
                  <a:gd name="T32" fmla="*/ 473 w 1307"/>
                  <a:gd name="T33" fmla="*/ 1372 h 1838"/>
                  <a:gd name="T34" fmla="*/ 483 w 1307"/>
                  <a:gd name="T35" fmla="*/ 1536 h 1838"/>
                  <a:gd name="T36" fmla="*/ 439 w 1307"/>
                  <a:gd name="T37" fmla="*/ 1702 h 1838"/>
                  <a:gd name="T38" fmla="*/ 365 w 1307"/>
                  <a:gd name="T39" fmla="*/ 1652 h 1838"/>
                  <a:gd name="T40" fmla="*/ 353 w 1307"/>
                  <a:gd name="T41" fmla="*/ 1656 h 1838"/>
                  <a:gd name="T42" fmla="*/ 285 w 1307"/>
                  <a:gd name="T43" fmla="*/ 1730 h 1838"/>
                  <a:gd name="T44" fmla="*/ 192 w 1307"/>
                  <a:gd name="T45" fmla="*/ 1824 h 1838"/>
                  <a:gd name="T46" fmla="*/ 94 w 1307"/>
                  <a:gd name="T47" fmla="*/ 1804 h 1838"/>
                  <a:gd name="T48" fmla="*/ 62 w 1307"/>
                  <a:gd name="T49" fmla="*/ 1706 h 1838"/>
                  <a:gd name="T50" fmla="*/ 68 w 1307"/>
                  <a:gd name="T51" fmla="*/ 1636 h 1838"/>
                  <a:gd name="T52" fmla="*/ 4 w 1307"/>
                  <a:gd name="T53" fmla="*/ 1650 h 1838"/>
                  <a:gd name="T54" fmla="*/ 70 w 1307"/>
                  <a:gd name="T55" fmla="*/ 1602 h 1838"/>
                  <a:gd name="T56" fmla="*/ 84 w 1307"/>
                  <a:gd name="T57" fmla="*/ 1530 h 1838"/>
                  <a:gd name="T58" fmla="*/ 36 w 1307"/>
                  <a:gd name="T59" fmla="*/ 1560 h 1838"/>
                  <a:gd name="T60" fmla="*/ 24 w 1307"/>
                  <a:gd name="T61" fmla="*/ 1504 h 1838"/>
                  <a:gd name="T62" fmla="*/ 6 w 1307"/>
                  <a:gd name="T63" fmla="*/ 1444 h 1838"/>
                  <a:gd name="T64" fmla="*/ 28 w 1307"/>
                  <a:gd name="T65" fmla="*/ 1430 h 1838"/>
                  <a:gd name="T66" fmla="*/ 10 w 1307"/>
                  <a:gd name="T67" fmla="*/ 1346 h 1838"/>
                  <a:gd name="T68" fmla="*/ 56 w 1307"/>
                  <a:gd name="T69" fmla="*/ 1288 h 1838"/>
                  <a:gd name="T70" fmla="*/ 116 w 1307"/>
                  <a:gd name="T71" fmla="*/ 1250 h 1838"/>
                  <a:gd name="T72" fmla="*/ 132 w 1307"/>
                  <a:gd name="T73" fmla="*/ 1202 h 1838"/>
                  <a:gd name="T74" fmla="*/ 206 w 1307"/>
                  <a:gd name="T75" fmla="*/ 1186 h 1838"/>
                  <a:gd name="T76" fmla="*/ 234 w 1307"/>
                  <a:gd name="T77" fmla="*/ 1140 h 1838"/>
                  <a:gd name="T78" fmla="*/ 256 w 1307"/>
                  <a:gd name="T79" fmla="*/ 1106 h 1838"/>
                  <a:gd name="T80" fmla="*/ 319 w 1307"/>
                  <a:gd name="T81" fmla="*/ 1052 h 1838"/>
                  <a:gd name="T82" fmla="*/ 415 w 1307"/>
                  <a:gd name="T83" fmla="*/ 940 h 1838"/>
                  <a:gd name="T84" fmla="*/ 443 w 1307"/>
                  <a:gd name="T85" fmla="*/ 850 h 1838"/>
                  <a:gd name="T86" fmla="*/ 515 w 1307"/>
                  <a:gd name="T87" fmla="*/ 754 h 1838"/>
                  <a:gd name="T88" fmla="*/ 523 w 1307"/>
                  <a:gd name="T89" fmla="*/ 684 h 1838"/>
                  <a:gd name="T90" fmla="*/ 555 w 1307"/>
                  <a:gd name="T91" fmla="*/ 620 h 1838"/>
                  <a:gd name="T92" fmla="*/ 591 w 1307"/>
                  <a:gd name="T93" fmla="*/ 558 h 1838"/>
                  <a:gd name="T94" fmla="*/ 575 w 1307"/>
                  <a:gd name="T95" fmla="*/ 520 h 1838"/>
                  <a:gd name="T96" fmla="*/ 645 w 1307"/>
                  <a:gd name="T97" fmla="*/ 496 h 1838"/>
                  <a:gd name="T98" fmla="*/ 689 w 1307"/>
                  <a:gd name="T99" fmla="*/ 450 h 1838"/>
                  <a:gd name="T100" fmla="*/ 679 w 1307"/>
                  <a:gd name="T101" fmla="*/ 382 h 1838"/>
                  <a:gd name="T102" fmla="*/ 717 w 1307"/>
                  <a:gd name="T103" fmla="*/ 280 h 1838"/>
                  <a:gd name="T104" fmla="*/ 795 w 1307"/>
                  <a:gd name="T105" fmla="*/ 226 h 1838"/>
                  <a:gd name="T106" fmla="*/ 825 w 1307"/>
                  <a:gd name="T107" fmla="*/ 212 h 1838"/>
                  <a:gd name="T108" fmla="*/ 881 w 1307"/>
                  <a:gd name="T109" fmla="*/ 192 h 1838"/>
                  <a:gd name="T110" fmla="*/ 899 w 1307"/>
                  <a:gd name="T111" fmla="*/ 152 h 1838"/>
                  <a:gd name="T112" fmla="*/ 925 w 1307"/>
                  <a:gd name="T113" fmla="*/ 118 h 1838"/>
                  <a:gd name="T114" fmla="*/ 965 w 1307"/>
                  <a:gd name="T115" fmla="*/ 76 h 1838"/>
                  <a:gd name="T116" fmla="*/ 983 w 1307"/>
                  <a:gd name="T117" fmla="*/ 36 h 1838"/>
                  <a:gd name="T118" fmla="*/ 1023 w 1307"/>
                  <a:gd name="T119" fmla="*/ 10 h 1838"/>
                  <a:gd name="T120" fmla="*/ 1021 w 1307"/>
                  <a:gd name="T121" fmla="*/ 94 h 1838"/>
                  <a:gd name="T122" fmla="*/ 1035 w 1307"/>
                  <a:gd name="T123" fmla="*/ 128 h 1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07"/>
                  <a:gd name="T187" fmla="*/ 0 h 1838"/>
                  <a:gd name="T188" fmla="*/ 1307 w 1307"/>
                  <a:gd name="T189" fmla="*/ 1838 h 1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07" h="1838">
                    <a:moveTo>
                      <a:pt x="1055" y="48"/>
                    </a:moveTo>
                    <a:lnTo>
                      <a:pt x="1061" y="32"/>
                    </a:lnTo>
                    <a:lnTo>
                      <a:pt x="1071" y="32"/>
                    </a:lnTo>
                    <a:lnTo>
                      <a:pt x="1075" y="48"/>
                    </a:lnTo>
                    <a:lnTo>
                      <a:pt x="1077" y="64"/>
                    </a:lnTo>
                    <a:lnTo>
                      <a:pt x="1069" y="72"/>
                    </a:lnTo>
                    <a:lnTo>
                      <a:pt x="1079" y="76"/>
                    </a:lnTo>
                    <a:lnTo>
                      <a:pt x="1081" y="86"/>
                    </a:lnTo>
                    <a:lnTo>
                      <a:pt x="1083" y="104"/>
                    </a:lnTo>
                    <a:lnTo>
                      <a:pt x="1095" y="94"/>
                    </a:lnTo>
                    <a:lnTo>
                      <a:pt x="1103" y="88"/>
                    </a:lnTo>
                    <a:lnTo>
                      <a:pt x="1099" y="72"/>
                    </a:lnTo>
                    <a:lnTo>
                      <a:pt x="1097" y="56"/>
                    </a:lnTo>
                    <a:lnTo>
                      <a:pt x="1099" y="50"/>
                    </a:lnTo>
                    <a:lnTo>
                      <a:pt x="1101" y="44"/>
                    </a:lnTo>
                    <a:lnTo>
                      <a:pt x="1103" y="42"/>
                    </a:lnTo>
                    <a:lnTo>
                      <a:pt x="1107" y="38"/>
                    </a:lnTo>
                    <a:lnTo>
                      <a:pt x="1109" y="34"/>
                    </a:lnTo>
                    <a:lnTo>
                      <a:pt x="1095" y="34"/>
                    </a:lnTo>
                    <a:lnTo>
                      <a:pt x="1091" y="22"/>
                    </a:lnTo>
                    <a:lnTo>
                      <a:pt x="1099" y="12"/>
                    </a:lnTo>
                    <a:lnTo>
                      <a:pt x="1105" y="0"/>
                    </a:lnTo>
                    <a:lnTo>
                      <a:pt x="1121" y="4"/>
                    </a:lnTo>
                    <a:lnTo>
                      <a:pt x="1135" y="6"/>
                    </a:lnTo>
                    <a:lnTo>
                      <a:pt x="1151" y="10"/>
                    </a:lnTo>
                    <a:lnTo>
                      <a:pt x="1149" y="24"/>
                    </a:lnTo>
                    <a:lnTo>
                      <a:pt x="1143" y="34"/>
                    </a:lnTo>
                    <a:lnTo>
                      <a:pt x="1129" y="40"/>
                    </a:lnTo>
                    <a:lnTo>
                      <a:pt x="1135" y="46"/>
                    </a:lnTo>
                    <a:lnTo>
                      <a:pt x="1135" y="56"/>
                    </a:lnTo>
                    <a:lnTo>
                      <a:pt x="1147" y="48"/>
                    </a:lnTo>
                    <a:lnTo>
                      <a:pt x="1151" y="56"/>
                    </a:lnTo>
                    <a:lnTo>
                      <a:pt x="1145" y="66"/>
                    </a:lnTo>
                    <a:lnTo>
                      <a:pt x="1141" y="78"/>
                    </a:lnTo>
                    <a:lnTo>
                      <a:pt x="1155" y="78"/>
                    </a:lnTo>
                    <a:lnTo>
                      <a:pt x="1165" y="70"/>
                    </a:lnTo>
                    <a:lnTo>
                      <a:pt x="1159" y="54"/>
                    </a:lnTo>
                    <a:lnTo>
                      <a:pt x="1159" y="36"/>
                    </a:lnTo>
                    <a:lnTo>
                      <a:pt x="1167" y="16"/>
                    </a:lnTo>
                    <a:lnTo>
                      <a:pt x="1179" y="14"/>
                    </a:lnTo>
                    <a:lnTo>
                      <a:pt x="1193" y="24"/>
                    </a:lnTo>
                    <a:lnTo>
                      <a:pt x="1199" y="38"/>
                    </a:lnTo>
                    <a:lnTo>
                      <a:pt x="1209" y="30"/>
                    </a:lnTo>
                    <a:lnTo>
                      <a:pt x="1219" y="34"/>
                    </a:lnTo>
                    <a:lnTo>
                      <a:pt x="1229" y="26"/>
                    </a:lnTo>
                    <a:lnTo>
                      <a:pt x="1237" y="36"/>
                    </a:lnTo>
                    <a:lnTo>
                      <a:pt x="1245" y="40"/>
                    </a:lnTo>
                    <a:lnTo>
                      <a:pt x="1243" y="48"/>
                    </a:lnTo>
                    <a:lnTo>
                      <a:pt x="1257" y="46"/>
                    </a:lnTo>
                    <a:lnTo>
                      <a:pt x="1267" y="54"/>
                    </a:lnTo>
                    <a:lnTo>
                      <a:pt x="1283" y="54"/>
                    </a:lnTo>
                    <a:lnTo>
                      <a:pt x="1285" y="66"/>
                    </a:lnTo>
                    <a:lnTo>
                      <a:pt x="1275" y="74"/>
                    </a:lnTo>
                    <a:lnTo>
                      <a:pt x="1271" y="80"/>
                    </a:lnTo>
                    <a:lnTo>
                      <a:pt x="1263" y="86"/>
                    </a:lnTo>
                    <a:lnTo>
                      <a:pt x="1263" y="98"/>
                    </a:lnTo>
                    <a:lnTo>
                      <a:pt x="1249" y="114"/>
                    </a:lnTo>
                    <a:lnTo>
                      <a:pt x="1187" y="116"/>
                    </a:lnTo>
                    <a:lnTo>
                      <a:pt x="1187" y="126"/>
                    </a:lnTo>
                    <a:lnTo>
                      <a:pt x="1229" y="128"/>
                    </a:lnTo>
                    <a:lnTo>
                      <a:pt x="1237" y="136"/>
                    </a:lnTo>
                    <a:lnTo>
                      <a:pt x="1251" y="134"/>
                    </a:lnTo>
                    <a:lnTo>
                      <a:pt x="1261" y="142"/>
                    </a:lnTo>
                    <a:lnTo>
                      <a:pt x="1269" y="136"/>
                    </a:lnTo>
                    <a:lnTo>
                      <a:pt x="1277" y="142"/>
                    </a:lnTo>
                    <a:lnTo>
                      <a:pt x="1283" y="150"/>
                    </a:lnTo>
                    <a:lnTo>
                      <a:pt x="1287" y="138"/>
                    </a:lnTo>
                    <a:lnTo>
                      <a:pt x="1299" y="140"/>
                    </a:lnTo>
                    <a:lnTo>
                      <a:pt x="1307" y="164"/>
                    </a:lnTo>
                    <a:lnTo>
                      <a:pt x="1301" y="172"/>
                    </a:lnTo>
                    <a:lnTo>
                      <a:pt x="1275" y="168"/>
                    </a:lnTo>
                    <a:lnTo>
                      <a:pt x="1275" y="200"/>
                    </a:lnTo>
                    <a:lnTo>
                      <a:pt x="1249" y="218"/>
                    </a:lnTo>
                    <a:lnTo>
                      <a:pt x="1249" y="252"/>
                    </a:lnTo>
                    <a:lnTo>
                      <a:pt x="1239" y="262"/>
                    </a:lnTo>
                    <a:lnTo>
                      <a:pt x="1225" y="250"/>
                    </a:lnTo>
                    <a:lnTo>
                      <a:pt x="1227" y="236"/>
                    </a:lnTo>
                    <a:lnTo>
                      <a:pt x="1237" y="212"/>
                    </a:lnTo>
                    <a:lnTo>
                      <a:pt x="1237" y="194"/>
                    </a:lnTo>
                    <a:lnTo>
                      <a:pt x="1221" y="174"/>
                    </a:lnTo>
                    <a:lnTo>
                      <a:pt x="1211" y="170"/>
                    </a:lnTo>
                    <a:lnTo>
                      <a:pt x="1187" y="170"/>
                    </a:lnTo>
                    <a:lnTo>
                      <a:pt x="1183" y="162"/>
                    </a:lnTo>
                    <a:lnTo>
                      <a:pt x="1175" y="158"/>
                    </a:lnTo>
                    <a:lnTo>
                      <a:pt x="1167" y="150"/>
                    </a:lnTo>
                    <a:lnTo>
                      <a:pt x="1151" y="134"/>
                    </a:lnTo>
                    <a:lnTo>
                      <a:pt x="1145" y="138"/>
                    </a:lnTo>
                    <a:lnTo>
                      <a:pt x="1137" y="144"/>
                    </a:lnTo>
                    <a:lnTo>
                      <a:pt x="1127" y="164"/>
                    </a:lnTo>
                    <a:lnTo>
                      <a:pt x="1107" y="166"/>
                    </a:lnTo>
                    <a:lnTo>
                      <a:pt x="1087" y="176"/>
                    </a:lnTo>
                    <a:lnTo>
                      <a:pt x="1087" y="192"/>
                    </a:lnTo>
                    <a:lnTo>
                      <a:pt x="1077" y="214"/>
                    </a:lnTo>
                    <a:lnTo>
                      <a:pt x="1079" y="280"/>
                    </a:lnTo>
                    <a:lnTo>
                      <a:pt x="1089" y="296"/>
                    </a:lnTo>
                    <a:lnTo>
                      <a:pt x="1081" y="318"/>
                    </a:lnTo>
                    <a:lnTo>
                      <a:pt x="1065" y="334"/>
                    </a:lnTo>
                    <a:lnTo>
                      <a:pt x="1063" y="354"/>
                    </a:lnTo>
                    <a:lnTo>
                      <a:pt x="1055" y="368"/>
                    </a:lnTo>
                    <a:lnTo>
                      <a:pt x="1033" y="356"/>
                    </a:lnTo>
                    <a:lnTo>
                      <a:pt x="1015" y="350"/>
                    </a:lnTo>
                    <a:lnTo>
                      <a:pt x="1003" y="344"/>
                    </a:lnTo>
                    <a:lnTo>
                      <a:pt x="995" y="350"/>
                    </a:lnTo>
                    <a:lnTo>
                      <a:pt x="991" y="364"/>
                    </a:lnTo>
                    <a:lnTo>
                      <a:pt x="973" y="376"/>
                    </a:lnTo>
                    <a:lnTo>
                      <a:pt x="955" y="374"/>
                    </a:lnTo>
                    <a:lnTo>
                      <a:pt x="929" y="370"/>
                    </a:lnTo>
                    <a:lnTo>
                      <a:pt x="925" y="360"/>
                    </a:lnTo>
                    <a:lnTo>
                      <a:pt x="913" y="344"/>
                    </a:lnTo>
                    <a:lnTo>
                      <a:pt x="901" y="334"/>
                    </a:lnTo>
                    <a:lnTo>
                      <a:pt x="893" y="318"/>
                    </a:lnTo>
                    <a:lnTo>
                      <a:pt x="879" y="306"/>
                    </a:lnTo>
                    <a:lnTo>
                      <a:pt x="867" y="302"/>
                    </a:lnTo>
                    <a:lnTo>
                      <a:pt x="857" y="308"/>
                    </a:lnTo>
                    <a:lnTo>
                      <a:pt x="855" y="320"/>
                    </a:lnTo>
                    <a:lnTo>
                      <a:pt x="863" y="332"/>
                    </a:lnTo>
                    <a:lnTo>
                      <a:pt x="855" y="338"/>
                    </a:lnTo>
                    <a:lnTo>
                      <a:pt x="845" y="332"/>
                    </a:lnTo>
                    <a:lnTo>
                      <a:pt x="841" y="340"/>
                    </a:lnTo>
                    <a:lnTo>
                      <a:pt x="837" y="342"/>
                    </a:lnTo>
                    <a:lnTo>
                      <a:pt x="817" y="348"/>
                    </a:lnTo>
                    <a:lnTo>
                      <a:pt x="829" y="374"/>
                    </a:lnTo>
                    <a:lnTo>
                      <a:pt x="827" y="388"/>
                    </a:lnTo>
                    <a:lnTo>
                      <a:pt x="817" y="410"/>
                    </a:lnTo>
                    <a:lnTo>
                      <a:pt x="819" y="418"/>
                    </a:lnTo>
                    <a:lnTo>
                      <a:pt x="829" y="418"/>
                    </a:lnTo>
                    <a:lnTo>
                      <a:pt x="829" y="426"/>
                    </a:lnTo>
                    <a:lnTo>
                      <a:pt x="813" y="440"/>
                    </a:lnTo>
                    <a:lnTo>
                      <a:pt x="773" y="426"/>
                    </a:lnTo>
                    <a:lnTo>
                      <a:pt x="755" y="426"/>
                    </a:lnTo>
                    <a:lnTo>
                      <a:pt x="739" y="420"/>
                    </a:lnTo>
                    <a:lnTo>
                      <a:pt x="725" y="426"/>
                    </a:lnTo>
                    <a:lnTo>
                      <a:pt x="725" y="444"/>
                    </a:lnTo>
                    <a:lnTo>
                      <a:pt x="731" y="458"/>
                    </a:lnTo>
                    <a:lnTo>
                      <a:pt x="731" y="482"/>
                    </a:lnTo>
                    <a:lnTo>
                      <a:pt x="723" y="498"/>
                    </a:lnTo>
                    <a:lnTo>
                      <a:pt x="711" y="500"/>
                    </a:lnTo>
                    <a:lnTo>
                      <a:pt x="703" y="490"/>
                    </a:lnTo>
                    <a:lnTo>
                      <a:pt x="687" y="492"/>
                    </a:lnTo>
                    <a:lnTo>
                      <a:pt x="665" y="516"/>
                    </a:lnTo>
                    <a:lnTo>
                      <a:pt x="657" y="560"/>
                    </a:lnTo>
                    <a:lnTo>
                      <a:pt x="637" y="582"/>
                    </a:lnTo>
                    <a:lnTo>
                      <a:pt x="647" y="600"/>
                    </a:lnTo>
                    <a:lnTo>
                      <a:pt x="657" y="614"/>
                    </a:lnTo>
                    <a:lnTo>
                      <a:pt x="655" y="640"/>
                    </a:lnTo>
                    <a:lnTo>
                      <a:pt x="637" y="656"/>
                    </a:lnTo>
                    <a:lnTo>
                      <a:pt x="635" y="670"/>
                    </a:lnTo>
                    <a:lnTo>
                      <a:pt x="621" y="696"/>
                    </a:lnTo>
                    <a:lnTo>
                      <a:pt x="609" y="712"/>
                    </a:lnTo>
                    <a:lnTo>
                      <a:pt x="615" y="722"/>
                    </a:lnTo>
                    <a:lnTo>
                      <a:pt x="615" y="742"/>
                    </a:lnTo>
                    <a:lnTo>
                      <a:pt x="593" y="760"/>
                    </a:lnTo>
                    <a:lnTo>
                      <a:pt x="571" y="764"/>
                    </a:lnTo>
                    <a:lnTo>
                      <a:pt x="569" y="782"/>
                    </a:lnTo>
                    <a:lnTo>
                      <a:pt x="575" y="796"/>
                    </a:lnTo>
                    <a:lnTo>
                      <a:pt x="569" y="866"/>
                    </a:lnTo>
                    <a:lnTo>
                      <a:pt x="569" y="870"/>
                    </a:lnTo>
                    <a:lnTo>
                      <a:pt x="563" y="898"/>
                    </a:lnTo>
                    <a:lnTo>
                      <a:pt x="555" y="916"/>
                    </a:lnTo>
                    <a:lnTo>
                      <a:pt x="545" y="938"/>
                    </a:lnTo>
                    <a:lnTo>
                      <a:pt x="537" y="948"/>
                    </a:lnTo>
                    <a:lnTo>
                      <a:pt x="531" y="966"/>
                    </a:lnTo>
                    <a:lnTo>
                      <a:pt x="531" y="976"/>
                    </a:lnTo>
                    <a:lnTo>
                      <a:pt x="545" y="982"/>
                    </a:lnTo>
                    <a:lnTo>
                      <a:pt x="557" y="986"/>
                    </a:lnTo>
                    <a:lnTo>
                      <a:pt x="557" y="1008"/>
                    </a:lnTo>
                    <a:lnTo>
                      <a:pt x="561" y="1026"/>
                    </a:lnTo>
                    <a:lnTo>
                      <a:pt x="551" y="1046"/>
                    </a:lnTo>
                    <a:lnTo>
                      <a:pt x="535" y="1044"/>
                    </a:lnTo>
                    <a:lnTo>
                      <a:pt x="525" y="1040"/>
                    </a:lnTo>
                    <a:lnTo>
                      <a:pt x="501" y="1042"/>
                    </a:lnTo>
                    <a:lnTo>
                      <a:pt x="485" y="1048"/>
                    </a:lnTo>
                    <a:lnTo>
                      <a:pt x="473" y="1062"/>
                    </a:lnTo>
                    <a:lnTo>
                      <a:pt x="467" y="1072"/>
                    </a:lnTo>
                    <a:lnTo>
                      <a:pt x="465" y="1078"/>
                    </a:lnTo>
                    <a:lnTo>
                      <a:pt x="449" y="1106"/>
                    </a:lnTo>
                    <a:lnTo>
                      <a:pt x="451" y="1122"/>
                    </a:lnTo>
                    <a:lnTo>
                      <a:pt x="441" y="1150"/>
                    </a:lnTo>
                    <a:lnTo>
                      <a:pt x="453" y="1178"/>
                    </a:lnTo>
                    <a:lnTo>
                      <a:pt x="453" y="1192"/>
                    </a:lnTo>
                    <a:lnTo>
                      <a:pt x="445" y="1202"/>
                    </a:lnTo>
                    <a:lnTo>
                      <a:pt x="451" y="1212"/>
                    </a:lnTo>
                    <a:lnTo>
                      <a:pt x="449" y="1250"/>
                    </a:lnTo>
                    <a:lnTo>
                      <a:pt x="465" y="1282"/>
                    </a:lnTo>
                    <a:lnTo>
                      <a:pt x="457" y="1322"/>
                    </a:lnTo>
                    <a:lnTo>
                      <a:pt x="457" y="1356"/>
                    </a:lnTo>
                    <a:lnTo>
                      <a:pt x="473" y="1372"/>
                    </a:lnTo>
                    <a:lnTo>
                      <a:pt x="481" y="1376"/>
                    </a:lnTo>
                    <a:lnTo>
                      <a:pt x="499" y="1394"/>
                    </a:lnTo>
                    <a:lnTo>
                      <a:pt x="503" y="1406"/>
                    </a:lnTo>
                    <a:lnTo>
                      <a:pt x="499" y="1426"/>
                    </a:lnTo>
                    <a:lnTo>
                      <a:pt x="491" y="1440"/>
                    </a:lnTo>
                    <a:lnTo>
                      <a:pt x="471" y="1444"/>
                    </a:lnTo>
                    <a:lnTo>
                      <a:pt x="467" y="1458"/>
                    </a:lnTo>
                    <a:lnTo>
                      <a:pt x="471" y="1468"/>
                    </a:lnTo>
                    <a:lnTo>
                      <a:pt x="481" y="1498"/>
                    </a:lnTo>
                    <a:lnTo>
                      <a:pt x="489" y="1514"/>
                    </a:lnTo>
                    <a:lnTo>
                      <a:pt x="483" y="1536"/>
                    </a:lnTo>
                    <a:lnTo>
                      <a:pt x="481" y="1572"/>
                    </a:lnTo>
                    <a:lnTo>
                      <a:pt x="463" y="1592"/>
                    </a:lnTo>
                    <a:lnTo>
                      <a:pt x="447" y="1592"/>
                    </a:lnTo>
                    <a:lnTo>
                      <a:pt x="441" y="1598"/>
                    </a:lnTo>
                    <a:lnTo>
                      <a:pt x="445" y="1604"/>
                    </a:lnTo>
                    <a:lnTo>
                      <a:pt x="443" y="1624"/>
                    </a:lnTo>
                    <a:lnTo>
                      <a:pt x="433" y="1628"/>
                    </a:lnTo>
                    <a:lnTo>
                      <a:pt x="435" y="1648"/>
                    </a:lnTo>
                    <a:lnTo>
                      <a:pt x="441" y="1660"/>
                    </a:lnTo>
                    <a:lnTo>
                      <a:pt x="441" y="1686"/>
                    </a:lnTo>
                    <a:lnTo>
                      <a:pt x="439" y="1702"/>
                    </a:lnTo>
                    <a:lnTo>
                      <a:pt x="433" y="1720"/>
                    </a:lnTo>
                    <a:lnTo>
                      <a:pt x="425" y="1726"/>
                    </a:lnTo>
                    <a:lnTo>
                      <a:pt x="417" y="1716"/>
                    </a:lnTo>
                    <a:lnTo>
                      <a:pt x="415" y="1702"/>
                    </a:lnTo>
                    <a:lnTo>
                      <a:pt x="409" y="1694"/>
                    </a:lnTo>
                    <a:lnTo>
                      <a:pt x="393" y="1710"/>
                    </a:lnTo>
                    <a:lnTo>
                      <a:pt x="395" y="1694"/>
                    </a:lnTo>
                    <a:lnTo>
                      <a:pt x="381" y="1692"/>
                    </a:lnTo>
                    <a:lnTo>
                      <a:pt x="373" y="1682"/>
                    </a:lnTo>
                    <a:lnTo>
                      <a:pt x="365" y="1668"/>
                    </a:lnTo>
                    <a:lnTo>
                      <a:pt x="365" y="1652"/>
                    </a:lnTo>
                    <a:lnTo>
                      <a:pt x="363" y="1644"/>
                    </a:lnTo>
                    <a:lnTo>
                      <a:pt x="365" y="1632"/>
                    </a:lnTo>
                    <a:lnTo>
                      <a:pt x="371" y="1618"/>
                    </a:lnTo>
                    <a:lnTo>
                      <a:pt x="373" y="1606"/>
                    </a:lnTo>
                    <a:lnTo>
                      <a:pt x="367" y="1598"/>
                    </a:lnTo>
                    <a:lnTo>
                      <a:pt x="363" y="1606"/>
                    </a:lnTo>
                    <a:lnTo>
                      <a:pt x="359" y="1624"/>
                    </a:lnTo>
                    <a:lnTo>
                      <a:pt x="351" y="1634"/>
                    </a:lnTo>
                    <a:lnTo>
                      <a:pt x="343" y="1644"/>
                    </a:lnTo>
                    <a:lnTo>
                      <a:pt x="345" y="1652"/>
                    </a:lnTo>
                    <a:lnTo>
                      <a:pt x="353" y="1656"/>
                    </a:lnTo>
                    <a:lnTo>
                      <a:pt x="353" y="1672"/>
                    </a:lnTo>
                    <a:lnTo>
                      <a:pt x="347" y="1680"/>
                    </a:lnTo>
                    <a:lnTo>
                      <a:pt x="345" y="1690"/>
                    </a:lnTo>
                    <a:lnTo>
                      <a:pt x="337" y="1706"/>
                    </a:lnTo>
                    <a:lnTo>
                      <a:pt x="331" y="1710"/>
                    </a:lnTo>
                    <a:lnTo>
                      <a:pt x="325" y="1712"/>
                    </a:lnTo>
                    <a:lnTo>
                      <a:pt x="319" y="1716"/>
                    </a:lnTo>
                    <a:lnTo>
                      <a:pt x="313" y="1714"/>
                    </a:lnTo>
                    <a:lnTo>
                      <a:pt x="303" y="1708"/>
                    </a:lnTo>
                    <a:lnTo>
                      <a:pt x="297" y="1718"/>
                    </a:lnTo>
                    <a:lnTo>
                      <a:pt x="285" y="1730"/>
                    </a:lnTo>
                    <a:lnTo>
                      <a:pt x="279" y="1732"/>
                    </a:lnTo>
                    <a:lnTo>
                      <a:pt x="279" y="1740"/>
                    </a:lnTo>
                    <a:lnTo>
                      <a:pt x="268" y="1748"/>
                    </a:lnTo>
                    <a:lnTo>
                      <a:pt x="266" y="1754"/>
                    </a:lnTo>
                    <a:lnTo>
                      <a:pt x="258" y="1766"/>
                    </a:lnTo>
                    <a:lnTo>
                      <a:pt x="250" y="1766"/>
                    </a:lnTo>
                    <a:lnTo>
                      <a:pt x="244" y="1780"/>
                    </a:lnTo>
                    <a:lnTo>
                      <a:pt x="236" y="1786"/>
                    </a:lnTo>
                    <a:lnTo>
                      <a:pt x="230" y="1798"/>
                    </a:lnTo>
                    <a:lnTo>
                      <a:pt x="212" y="1810"/>
                    </a:lnTo>
                    <a:lnTo>
                      <a:pt x="192" y="1824"/>
                    </a:lnTo>
                    <a:lnTo>
                      <a:pt x="188" y="1816"/>
                    </a:lnTo>
                    <a:lnTo>
                      <a:pt x="180" y="1832"/>
                    </a:lnTo>
                    <a:lnTo>
                      <a:pt x="164" y="1834"/>
                    </a:lnTo>
                    <a:lnTo>
                      <a:pt x="148" y="1838"/>
                    </a:lnTo>
                    <a:lnTo>
                      <a:pt x="126" y="1836"/>
                    </a:lnTo>
                    <a:lnTo>
                      <a:pt x="122" y="1830"/>
                    </a:lnTo>
                    <a:lnTo>
                      <a:pt x="100" y="1830"/>
                    </a:lnTo>
                    <a:lnTo>
                      <a:pt x="88" y="1824"/>
                    </a:lnTo>
                    <a:lnTo>
                      <a:pt x="92" y="1814"/>
                    </a:lnTo>
                    <a:lnTo>
                      <a:pt x="98" y="1806"/>
                    </a:lnTo>
                    <a:lnTo>
                      <a:pt x="94" y="1804"/>
                    </a:lnTo>
                    <a:lnTo>
                      <a:pt x="84" y="1806"/>
                    </a:lnTo>
                    <a:lnTo>
                      <a:pt x="68" y="1796"/>
                    </a:lnTo>
                    <a:lnTo>
                      <a:pt x="48" y="1784"/>
                    </a:lnTo>
                    <a:lnTo>
                      <a:pt x="32" y="1768"/>
                    </a:lnTo>
                    <a:lnTo>
                      <a:pt x="18" y="1748"/>
                    </a:lnTo>
                    <a:lnTo>
                      <a:pt x="20" y="1724"/>
                    </a:lnTo>
                    <a:lnTo>
                      <a:pt x="26" y="1714"/>
                    </a:lnTo>
                    <a:lnTo>
                      <a:pt x="40" y="1714"/>
                    </a:lnTo>
                    <a:lnTo>
                      <a:pt x="54" y="1720"/>
                    </a:lnTo>
                    <a:lnTo>
                      <a:pt x="72" y="1706"/>
                    </a:lnTo>
                    <a:lnTo>
                      <a:pt x="62" y="1706"/>
                    </a:lnTo>
                    <a:lnTo>
                      <a:pt x="48" y="1700"/>
                    </a:lnTo>
                    <a:lnTo>
                      <a:pt x="50" y="1688"/>
                    </a:lnTo>
                    <a:lnTo>
                      <a:pt x="58" y="1680"/>
                    </a:lnTo>
                    <a:lnTo>
                      <a:pt x="72" y="1672"/>
                    </a:lnTo>
                    <a:lnTo>
                      <a:pt x="80" y="1668"/>
                    </a:lnTo>
                    <a:lnTo>
                      <a:pt x="72" y="1668"/>
                    </a:lnTo>
                    <a:lnTo>
                      <a:pt x="58" y="1666"/>
                    </a:lnTo>
                    <a:lnTo>
                      <a:pt x="54" y="1658"/>
                    </a:lnTo>
                    <a:lnTo>
                      <a:pt x="64" y="1648"/>
                    </a:lnTo>
                    <a:lnTo>
                      <a:pt x="68" y="1644"/>
                    </a:lnTo>
                    <a:lnTo>
                      <a:pt x="68" y="1636"/>
                    </a:lnTo>
                    <a:lnTo>
                      <a:pt x="56" y="1644"/>
                    </a:lnTo>
                    <a:lnTo>
                      <a:pt x="50" y="1652"/>
                    </a:lnTo>
                    <a:lnTo>
                      <a:pt x="48" y="1660"/>
                    </a:lnTo>
                    <a:lnTo>
                      <a:pt x="40" y="1666"/>
                    </a:lnTo>
                    <a:lnTo>
                      <a:pt x="32" y="1658"/>
                    </a:lnTo>
                    <a:lnTo>
                      <a:pt x="28" y="1662"/>
                    </a:lnTo>
                    <a:lnTo>
                      <a:pt x="22" y="1668"/>
                    </a:lnTo>
                    <a:lnTo>
                      <a:pt x="16" y="1676"/>
                    </a:lnTo>
                    <a:lnTo>
                      <a:pt x="6" y="1666"/>
                    </a:lnTo>
                    <a:lnTo>
                      <a:pt x="14" y="1658"/>
                    </a:lnTo>
                    <a:lnTo>
                      <a:pt x="4" y="1650"/>
                    </a:lnTo>
                    <a:lnTo>
                      <a:pt x="4" y="1640"/>
                    </a:lnTo>
                    <a:lnTo>
                      <a:pt x="16" y="1636"/>
                    </a:lnTo>
                    <a:lnTo>
                      <a:pt x="14" y="1618"/>
                    </a:lnTo>
                    <a:lnTo>
                      <a:pt x="16" y="1616"/>
                    </a:lnTo>
                    <a:lnTo>
                      <a:pt x="22" y="1612"/>
                    </a:lnTo>
                    <a:lnTo>
                      <a:pt x="30" y="1618"/>
                    </a:lnTo>
                    <a:lnTo>
                      <a:pt x="36" y="1622"/>
                    </a:lnTo>
                    <a:lnTo>
                      <a:pt x="46" y="1618"/>
                    </a:lnTo>
                    <a:lnTo>
                      <a:pt x="54" y="1614"/>
                    </a:lnTo>
                    <a:lnTo>
                      <a:pt x="64" y="1608"/>
                    </a:lnTo>
                    <a:lnTo>
                      <a:pt x="70" y="1602"/>
                    </a:lnTo>
                    <a:lnTo>
                      <a:pt x="54" y="1608"/>
                    </a:lnTo>
                    <a:lnTo>
                      <a:pt x="46" y="1602"/>
                    </a:lnTo>
                    <a:lnTo>
                      <a:pt x="40" y="1602"/>
                    </a:lnTo>
                    <a:lnTo>
                      <a:pt x="36" y="1592"/>
                    </a:lnTo>
                    <a:lnTo>
                      <a:pt x="42" y="1588"/>
                    </a:lnTo>
                    <a:lnTo>
                      <a:pt x="58" y="1578"/>
                    </a:lnTo>
                    <a:lnTo>
                      <a:pt x="68" y="1564"/>
                    </a:lnTo>
                    <a:lnTo>
                      <a:pt x="76" y="1560"/>
                    </a:lnTo>
                    <a:lnTo>
                      <a:pt x="70" y="1552"/>
                    </a:lnTo>
                    <a:lnTo>
                      <a:pt x="78" y="1542"/>
                    </a:lnTo>
                    <a:lnTo>
                      <a:pt x="84" y="1530"/>
                    </a:lnTo>
                    <a:lnTo>
                      <a:pt x="78" y="1528"/>
                    </a:lnTo>
                    <a:lnTo>
                      <a:pt x="68" y="1540"/>
                    </a:lnTo>
                    <a:lnTo>
                      <a:pt x="58" y="1548"/>
                    </a:lnTo>
                    <a:lnTo>
                      <a:pt x="56" y="1558"/>
                    </a:lnTo>
                    <a:lnTo>
                      <a:pt x="48" y="1566"/>
                    </a:lnTo>
                    <a:lnTo>
                      <a:pt x="42" y="1570"/>
                    </a:lnTo>
                    <a:lnTo>
                      <a:pt x="34" y="1578"/>
                    </a:lnTo>
                    <a:lnTo>
                      <a:pt x="32" y="1594"/>
                    </a:lnTo>
                    <a:lnTo>
                      <a:pt x="24" y="1582"/>
                    </a:lnTo>
                    <a:lnTo>
                      <a:pt x="26" y="1570"/>
                    </a:lnTo>
                    <a:lnTo>
                      <a:pt x="36" y="1560"/>
                    </a:lnTo>
                    <a:lnTo>
                      <a:pt x="36" y="1550"/>
                    </a:lnTo>
                    <a:lnTo>
                      <a:pt x="20" y="1550"/>
                    </a:lnTo>
                    <a:lnTo>
                      <a:pt x="16" y="1538"/>
                    </a:lnTo>
                    <a:lnTo>
                      <a:pt x="8" y="1530"/>
                    </a:lnTo>
                    <a:lnTo>
                      <a:pt x="12" y="1518"/>
                    </a:lnTo>
                    <a:lnTo>
                      <a:pt x="18" y="1508"/>
                    </a:lnTo>
                    <a:lnTo>
                      <a:pt x="22" y="1510"/>
                    </a:lnTo>
                    <a:lnTo>
                      <a:pt x="28" y="1514"/>
                    </a:lnTo>
                    <a:lnTo>
                      <a:pt x="34" y="1512"/>
                    </a:lnTo>
                    <a:lnTo>
                      <a:pt x="38" y="1510"/>
                    </a:lnTo>
                    <a:lnTo>
                      <a:pt x="24" y="1504"/>
                    </a:lnTo>
                    <a:lnTo>
                      <a:pt x="24" y="1496"/>
                    </a:lnTo>
                    <a:lnTo>
                      <a:pt x="34" y="1492"/>
                    </a:lnTo>
                    <a:lnTo>
                      <a:pt x="16" y="1498"/>
                    </a:lnTo>
                    <a:lnTo>
                      <a:pt x="8" y="1490"/>
                    </a:lnTo>
                    <a:lnTo>
                      <a:pt x="8" y="1476"/>
                    </a:lnTo>
                    <a:lnTo>
                      <a:pt x="14" y="1472"/>
                    </a:lnTo>
                    <a:lnTo>
                      <a:pt x="10" y="1468"/>
                    </a:lnTo>
                    <a:lnTo>
                      <a:pt x="22" y="1464"/>
                    </a:lnTo>
                    <a:lnTo>
                      <a:pt x="6" y="1462"/>
                    </a:lnTo>
                    <a:lnTo>
                      <a:pt x="0" y="1454"/>
                    </a:lnTo>
                    <a:lnTo>
                      <a:pt x="6" y="1444"/>
                    </a:lnTo>
                    <a:lnTo>
                      <a:pt x="2" y="1434"/>
                    </a:lnTo>
                    <a:lnTo>
                      <a:pt x="10" y="1430"/>
                    </a:lnTo>
                    <a:lnTo>
                      <a:pt x="22" y="1440"/>
                    </a:lnTo>
                    <a:lnTo>
                      <a:pt x="32" y="1438"/>
                    </a:lnTo>
                    <a:lnTo>
                      <a:pt x="42" y="1432"/>
                    </a:lnTo>
                    <a:lnTo>
                      <a:pt x="58" y="1432"/>
                    </a:lnTo>
                    <a:lnTo>
                      <a:pt x="72" y="1432"/>
                    </a:lnTo>
                    <a:lnTo>
                      <a:pt x="62" y="1424"/>
                    </a:lnTo>
                    <a:lnTo>
                      <a:pt x="48" y="1424"/>
                    </a:lnTo>
                    <a:lnTo>
                      <a:pt x="40" y="1428"/>
                    </a:lnTo>
                    <a:lnTo>
                      <a:pt x="28" y="1430"/>
                    </a:lnTo>
                    <a:lnTo>
                      <a:pt x="16" y="1420"/>
                    </a:lnTo>
                    <a:lnTo>
                      <a:pt x="10" y="1410"/>
                    </a:lnTo>
                    <a:lnTo>
                      <a:pt x="8" y="1402"/>
                    </a:lnTo>
                    <a:lnTo>
                      <a:pt x="22" y="1396"/>
                    </a:lnTo>
                    <a:lnTo>
                      <a:pt x="12" y="1394"/>
                    </a:lnTo>
                    <a:lnTo>
                      <a:pt x="6" y="1390"/>
                    </a:lnTo>
                    <a:lnTo>
                      <a:pt x="12" y="1384"/>
                    </a:lnTo>
                    <a:lnTo>
                      <a:pt x="16" y="1374"/>
                    </a:lnTo>
                    <a:lnTo>
                      <a:pt x="10" y="1364"/>
                    </a:lnTo>
                    <a:lnTo>
                      <a:pt x="8" y="1350"/>
                    </a:lnTo>
                    <a:lnTo>
                      <a:pt x="10" y="1346"/>
                    </a:lnTo>
                    <a:lnTo>
                      <a:pt x="12" y="1344"/>
                    </a:lnTo>
                    <a:lnTo>
                      <a:pt x="14" y="1344"/>
                    </a:lnTo>
                    <a:lnTo>
                      <a:pt x="20" y="1340"/>
                    </a:lnTo>
                    <a:lnTo>
                      <a:pt x="26" y="1336"/>
                    </a:lnTo>
                    <a:lnTo>
                      <a:pt x="22" y="1326"/>
                    </a:lnTo>
                    <a:lnTo>
                      <a:pt x="16" y="1318"/>
                    </a:lnTo>
                    <a:lnTo>
                      <a:pt x="26" y="1312"/>
                    </a:lnTo>
                    <a:lnTo>
                      <a:pt x="42" y="1308"/>
                    </a:lnTo>
                    <a:lnTo>
                      <a:pt x="38" y="1294"/>
                    </a:lnTo>
                    <a:lnTo>
                      <a:pt x="46" y="1288"/>
                    </a:lnTo>
                    <a:lnTo>
                      <a:pt x="56" y="1288"/>
                    </a:lnTo>
                    <a:lnTo>
                      <a:pt x="56" y="1276"/>
                    </a:lnTo>
                    <a:lnTo>
                      <a:pt x="64" y="1270"/>
                    </a:lnTo>
                    <a:lnTo>
                      <a:pt x="76" y="1284"/>
                    </a:lnTo>
                    <a:lnTo>
                      <a:pt x="82" y="1272"/>
                    </a:lnTo>
                    <a:lnTo>
                      <a:pt x="90" y="1262"/>
                    </a:lnTo>
                    <a:lnTo>
                      <a:pt x="100" y="1270"/>
                    </a:lnTo>
                    <a:lnTo>
                      <a:pt x="102" y="1280"/>
                    </a:lnTo>
                    <a:lnTo>
                      <a:pt x="106" y="1266"/>
                    </a:lnTo>
                    <a:lnTo>
                      <a:pt x="96" y="1254"/>
                    </a:lnTo>
                    <a:lnTo>
                      <a:pt x="102" y="1246"/>
                    </a:lnTo>
                    <a:lnTo>
                      <a:pt x="116" y="1250"/>
                    </a:lnTo>
                    <a:lnTo>
                      <a:pt x="130" y="1260"/>
                    </a:lnTo>
                    <a:lnTo>
                      <a:pt x="124" y="1252"/>
                    </a:lnTo>
                    <a:lnTo>
                      <a:pt x="112" y="1240"/>
                    </a:lnTo>
                    <a:lnTo>
                      <a:pt x="116" y="1230"/>
                    </a:lnTo>
                    <a:lnTo>
                      <a:pt x="118" y="1228"/>
                    </a:lnTo>
                    <a:lnTo>
                      <a:pt x="124" y="1222"/>
                    </a:lnTo>
                    <a:lnTo>
                      <a:pt x="132" y="1220"/>
                    </a:lnTo>
                    <a:lnTo>
                      <a:pt x="138" y="1218"/>
                    </a:lnTo>
                    <a:lnTo>
                      <a:pt x="148" y="1212"/>
                    </a:lnTo>
                    <a:lnTo>
                      <a:pt x="144" y="1206"/>
                    </a:lnTo>
                    <a:lnTo>
                      <a:pt x="132" y="1202"/>
                    </a:lnTo>
                    <a:lnTo>
                      <a:pt x="136" y="1190"/>
                    </a:lnTo>
                    <a:lnTo>
                      <a:pt x="150" y="1186"/>
                    </a:lnTo>
                    <a:lnTo>
                      <a:pt x="160" y="1184"/>
                    </a:lnTo>
                    <a:lnTo>
                      <a:pt x="172" y="1194"/>
                    </a:lnTo>
                    <a:lnTo>
                      <a:pt x="178" y="1190"/>
                    </a:lnTo>
                    <a:lnTo>
                      <a:pt x="194" y="1194"/>
                    </a:lnTo>
                    <a:lnTo>
                      <a:pt x="200" y="1192"/>
                    </a:lnTo>
                    <a:lnTo>
                      <a:pt x="206" y="1202"/>
                    </a:lnTo>
                    <a:lnTo>
                      <a:pt x="216" y="1212"/>
                    </a:lnTo>
                    <a:lnTo>
                      <a:pt x="212" y="1198"/>
                    </a:lnTo>
                    <a:lnTo>
                      <a:pt x="206" y="1186"/>
                    </a:lnTo>
                    <a:lnTo>
                      <a:pt x="200" y="1178"/>
                    </a:lnTo>
                    <a:lnTo>
                      <a:pt x="214" y="1180"/>
                    </a:lnTo>
                    <a:lnTo>
                      <a:pt x="232" y="1190"/>
                    </a:lnTo>
                    <a:lnTo>
                      <a:pt x="214" y="1172"/>
                    </a:lnTo>
                    <a:lnTo>
                      <a:pt x="206" y="1158"/>
                    </a:lnTo>
                    <a:lnTo>
                      <a:pt x="218" y="1154"/>
                    </a:lnTo>
                    <a:lnTo>
                      <a:pt x="236" y="1164"/>
                    </a:lnTo>
                    <a:lnTo>
                      <a:pt x="232" y="1150"/>
                    </a:lnTo>
                    <a:lnTo>
                      <a:pt x="230" y="1146"/>
                    </a:lnTo>
                    <a:lnTo>
                      <a:pt x="232" y="1144"/>
                    </a:lnTo>
                    <a:lnTo>
                      <a:pt x="234" y="1140"/>
                    </a:lnTo>
                    <a:lnTo>
                      <a:pt x="242" y="1136"/>
                    </a:lnTo>
                    <a:lnTo>
                      <a:pt x="240" y="1126"/>
                    </a:lnTo>
                    <a:lnTo>
                      <a:pt x="224" y="1130"/>
                    </a:lnTo>
                    <a:lnTo>
                      <a:pt x="216" y="1116"/>
                    </a:lnTo>
                    <a:lnTo>
                      <a:pt x="216" y="1106"/>
                    </a:lnTo>
                    <a:lnTo>
                      <a:pt x="222" y="1098"/>
                    </a:lnTo>
                    <a:lnTo>
                      <a:pt x="236" y="1092"/>
                    </a:lnTo>
                    <a:lnTo>
                      <a:pt x="246" y="1080"/>
                    </a:lnTo>
                    <a:lnTo>
                      <a:pt x="254" y="1082"/>
                    </a:lnTo>
                    <a:lnTo>
                      <a:pt x="250" y="1096"/>
                    </a:lnTo>
                    <a:lnTo>
                      <a:pt x="256" y="1106"/>
                    </a:lnTo>
                    <a:lnTo>
                      <a:pt x="262" y="1110"/>
                    </a:lnTo>
                    <a:lnTo>
                      <a:pt x="262" y="1120"/>
                    </a:lnTo>
                    <a:lnTo>
                      <a:pt x="273" y="1128"/>
                    </a:lnTo>
                    <a:lnTo>
                      <a:pt x="279" y="1118"/>
                    </a:lnTo>
                    <a:lnTo>
                      <a:pt x="295" y="1112"/>
                    </a:lnTo>
                    <a:lnTo>
                      <a:pt x="303" y="1100"/>
                    </a:lnTo>
                    <a:lnTo>
                      <a:pt x="317" y="1094"/>
                    </a:lnTo>
                    <a:lnTo>
                      <a:pt x="301" y="1092"/>
                    </a:lnTo>
                    <a:lnTo>
                      <a:pt x="307" y="1076"/>
                    </a:lnTo>
                    <a:lnTo>
                      <a:pt x="325" y="1068"/>
                    </a:lnTo>
                    <a:lnTo>
                      <a:pt x="319" y="1052"/>
                    </a:lnTo>
                    <a:lnTo>
                      <a:pt x="331" y="1040"/>
                    </a:lnTo>
                    <a:lnTo>
                      <a:pt x="345" y="1020"/>
                    </a:lnTo>
                    <a:lnTo>
                      <a:pt x="347" y="1002"/>
                    </a:lnTo>
                    <a:lnTo>
                      <a:pt x="367" y="994"/>
                    </a:lnTo>
                    <a:lnTo>
                      <a:pt x="377" y="986"/>
                    </a:lnTo>
                    <a:lnTo>
                      <a:pt x="391" y="992"/>
                    </a:lnTo>
                    <a:lnTo>
                      <a:pt x="407" y="994"/>
                    </a:lnTo>
                    <a:lnTo>
                      <a:pt x="401" y="974"/>
                    </a:lnTo>
                    <a:lnTo>
                      <a:pt x="397" y="962"/>
                    </a:lnTo>
                    <a:lnTo>
                      <a:pt x="411" y="954"/>
                    </a:lnTo>
                    <a:lnTo>
                      <a:pt x="415" y="940"/>
                    </a:lnTo>
                    <a:lnTo>
                      <a:pt x="401" y="940"/>
                    </a:lnTo>
                    <a:lnTo>
                      <a:pt x="411" y="926"/>
                    </a:lnTo>
                    <a:lnTo>
                      <a:pt x="423" y="914"/>
                    </a:lnTo>
                    <a:lnTo>
                      <a:pt x="439" y="908"/>
                    </a:lnTo>
                    <a:lnTo>
                      <a:pt x="451" y="908"/>
                    </a:lnTo>
                    <a:lnTo>
                      <a:pt x="457" y="900"/>
                    </a:lnTo>
                    <a:lnTo>
                      <a:pt x="453" y="888"/>
                    </a:lnTo>
                    <a:lnTo>
                      <a:pt x="449" y="884"/>
                    </a:lnTo>
                    <a:lnTo>
                      <a:pt x="439" y="872"/>
                    </a:lnTo>
                    <a:lnTo>
                      <a:pt x="443" y="862"/>
                    </a:lnTo>
                    <a:lnTo>
                      <a:pt x="443" y="850"/>
                    </a:lnTo>
                    <a:lnTo>
                      <a:pt x="449" y="836"/>
                    </a:lnTo>
                    <a:lnTo>
                      <a:pt x="461" y="824"/>
                    </a:lnTo>
                    <a:lnTo>
                      <a:pt x="461" y="808"/>
                    </a:lnTo>
                    <a:lnTo>
                      <a:pt x="457" y="794"/>
                    </a:lnTo>
                    <a:lnTo>
                      <a:pt x="471" y="790"/>
                    </a:lnTo>
                    <a:lnTo>
                      <a:pt x="479" y="786"/>
                    </a:lnTo>
                    <a:lnTo>
                      <a:pt x="471" y="774"/>
                    </a:lnTo>
                    <a:lnTo>
                      <a:pt x="477" y="764"/>
                    </a:lnTo>
                    <a:lnTo>
                      <a:pt x="489" y="762"/>
                    </a:lnTo>
                    <a:lnTo>
                      <a:pt x="501" y="754"/>
                    </a:lnTo>
                    <a:lnTo>
                      <a:pt x="515" y="754"/>
                    </a:lnTo>
                    <a:lnTo>
                      <a:pt x="505" y="748"/>
                    </a:lnTo>
                    <a:lnTo>
                      <a:pt x="489" y="746"/>
                    </a:lnTo>
                    <a:lnTo>
                      <a:pt x="485" y="732"/>
                    </a:lnTo>
                    <a:lnTo>
                      <a:pt x="489" y="716"/>
                    </a:lnTo>
                    <a:lnTo>
                      <a:pt x="499" y="716"/>
                    </a:lnTo>
                    <a:lnTo>
                      <a:pt x="513" y="716"/>
                    </a:lnTo>
                    <a:lnTo>
                      <a:pt x="515" y="706"/>
                    </a:lnTo>
                    <a:lnTo>
                      <a:pt x="499" y="706"/>
                    </a:lnTo>
                    <a:lnTo>
                      <a:pt x="497" y="692"/>
                    </a:lnTo>
                    <a:lnTo>
                      <a:pt x="507" y="686"/>
                    </a:lnTo>
                    <a:lnTo>
                      <a:pt x="523" y="684"/>
                    </a:lnTo>
                    <a:lnTo>
                      <a:pt x="511" y="672"/>
                    </a:lnTo>
                    <a:lnTo>
                      <a:pt x="509" y="664"/>
                    </a:lnTo>
                    <a:lnTo>
                      <a:pt x="511" y="660"/>
                    </a:lnTo>
                    <a:lnTo>
                      <a:pt x="513" y="658"/>
                    </a:lnTo>
                    <a:lnTo>
                      <a:pt x="523" y="654"/>
                    </a:lnTo>
                    <a:lnTo>
                      <a:pt x="531" y="650"/>
                    </a:lnTo>
                    <a:lnTo>
                      <a:pt x="543" y="648"/>
                    </a:lnTo>
                    <a:lnTo>
                      <a:pt x="555" y="642"/>
                    </a:lnTo>
                    <a:lnTo>
                      <a:pt x="541" y="632"/>
                    </a:lnTo>
                    <a:lnTo>
                      <a:pt x="543" y="624"/>
                    </a:lnTo>
                    <a:lnTo>
                      <a:pt x="555" y="620"/>
                    </a:lnTo>
                    <a:lnTo>
                      <a:pt x="581" y="618"/>
                    </a:lnTo>
                    <a:lnTo>
                      <a:pt x="593" y="608"/>
                    </a:lnTo>
                    <a:lnTo>
                      <a:pt x="583" y="608"/>
                    </a:lnTo>
                    <a:lnTo>
                      <a:pt x="571" y="610"/>
                    </a:lnTo>
                    <a:lnTo>
                      <a:pt x="559" y="612"/>
                    </a:lnTo>
                    <a:lnTo>
                      <a:pt x="549" y="612"/>
                    </a:lnTo>
                    <a:lnTo>
                      <a:pt x="557" y="592"/>
                    </a:lnTo>
                    <a:lnTo>
                      <a:pt x="569" y="588"/>
                    </a:lnTo>
                    <a:lnTo>
                      <a:pt x="579" y="576"/>
                    </a:lnTo>
                    <a:lnTo>
                      <a:pt x="591" y="570"/>
                    </a:lnTo>
                    <a:lnTo>
                      <a:pt x="591" y="558"/>
                    </a:lnTo>
                    <a:lnTo>
                      <a:pt x="599" y="550"/>
                    </a:lnTo>
                    <a:lnTo>
                      <a:pt x="603" y="542"/>
                    </a:lnTo>
                    <a:lnTo>
                      <a:pt x="599" y="534"/>
                    </a:lnTo>
                    <a:lnTo>
                      <a:pt x="589" y="544"/>
                    </a:lnTo>
                    <a:lnTo>
                      <a:pt x="583" y="554"/>
                    </a:lnTo>
                    <a:lnTo>
                      <a:pt x="567" y="560"/>
                    </a:lnTo>
                    <a:lnTo>
                      <a:pt x="573" y="548"/>
                    </a:lnTo>
                    <a:lnTo>
                      <a:pt x="571" y="540"/>
                    </a:lnTo>
                    <a:lnTo>
                      <a:pt x="569" y="534"/>
                    </a:lnTo>
                    <a:lnTo>
                      <a:pt x="581" y="528"/>
                    </a:lnTo>
                    <a:lnTo>
                      <a:pt x="575" y="520"/>
                    </a:lnTo>
                    <a:lnTo>
                      <a:pt x="579" y="514"/>
                    </a:lnTo>
                    <a:lnTo>
                      <a:pt x="591" y="518"/>
                    </a:lnTo>
                    <a:lnTo>
                      <a:pt x="601" y="514"/>
                    </a:lnTo>
                    <a:lnTo>
                      <a:pt x="593" y="508"/>
                    </a:lnTo>
                    <a:lnTo>
                      <a:pt x="593" y="496"/>
                    </a:lnTo>
                    <a:lnTo>
                      <a:pt x="599" y="488"/>
                    </a:lnTo>
                    <a:lnTo>
                      <a:pt x="615" y="494"/>
                    </a:lnTo>
                    <a:lnTo>
                      <a:pt x="621" y="478"/>
                    </a:lnTo>
                    <a:lnTo>
                      <a:pt x="631" y="482"/>
                    </a:lnTo>
                    <a:lnTo>
                      <a:pt x="635" y="500"/>
                    </a:lnTo>
                    <a:lnTo>
                      <a:pt x="645" y="496"/>
                    </a:lnTo>
                    <a:lnTo>
                      <a:pt x="645" y="488"/>
                    </a:lnTo>
                    <a:lnTo>
                      <a:pt x="647" y="482"/>
                    </a:lnTo>
                    <a:lnTo>
                      <a:pt x="649" y="478"/>
                    </a:lnTo>
                    <a:lnTo>
                      <a:pt x="651" y="474"/>
                    </a:lnTo>
                    <a:lnTo>
                      <a:pt x="651" y="470"/>
                    </a:lnTo>
                    <a:lnTo>
                      <a:pt x="641" y="466"/>
                    </a:lnTo>
                    <a:lnTo>
                      <a:pt x="633" y="456"/>
                    </a:lnTo>
                    <a:lnTo>
                      <a:pt x="643" y="448"/>
                    </a:lnTo>
                    <a:lnTo>
                      <a:pt x="659" y="452"/>
                    </a:lnTo>
                    <a:lnTo>
                      <a:pt x="675" y="450"/>
                    </a:lnTo>
                    <a:lnTo>
                      <a:pt x="689" y="450"/>
                    </a:lnTo>
                    <a:lnTo>
                      <a:pt x="689" y="436"/>
                    </a:lnTo>
                    <a:lnTo>
                      <a:pt x="673" y="438"/>
                    </a:lnTo>
                    <a:lnTo>
                      <a:pt x="651" y="442"/>
                    </a:lnTo>
                    <a:lnTo>
                      <a:pt x="641" y="428"/>
                    </a:lnTo>
                    <a:lnTo>
                      <a:pt x="645" y="418"/>
                    </a:lnTo>
                    <a:lnTo>
                      <a:pt x="653" y="410"/>
                    </a:lnTo>
                    <a:lnTo>
                      <a:pt x="673" y="408"/>
                    </a:lnTo>
                    <a:lnTo>
                      <a:pt x="667" y="392"/>
                    </a:lnTo>
                    <a:lnTo>
                      <a:pt x="681" y="402"/>
                    </a:lnTo>
                    <a:lnTo>
                      <a:pt x="685" y="394"/>
                    </a:lnTo>
                    <a:lnTo>
                      <a:pt x="679" y="382"/>
                    </a:lnTo>
                    <a:lnTo>
                      <a:pt x="695" y="380"/>
                    </a:lnTo>
                    <a:lnTo>
                      <a:pt x="691" y="370"/>
                    </a:lnTo>
                    <a:lnTo>
                      <a:pt x="691" y="360"/>
                    </a:lnTo>
                    <a:lnTo>
                      <a:pt x="703" y="354"/>
                    </a:lnTo>
                    <a:lnTo>
                      <a:pt x="701" y="342"/>
                    </a:lnTo>
                    <a:lnTo>
                      <a:pt x="711" y="346"/>
                    </a:lnTo>
                    <a:lnTo>
                      <a:pt x="707" y="318"/>
                    </a:lnTo>
                    <a:lnTo>
                      <a:pt x="713" y="308"/>
                    </a:lnTo>
                    <a:lnTo>
                      <a:pt x="723" y="304"/>
                    </a:lnTo>
                    <a:lnTo>
                      <a:pt x="725" y="294"/>
                    </a:lnTo>
                    <a:lnTo>
                      <a:pt x="717" y="280"/>
                    </a:lnTo>
                    <a:lnTo>
                      <a:pt x="713" y="268"/>
                    </a:lnTo>
                    <a:lnTo>
                      <a:pt x="723" y="252"/>
                    </a:lnTo>
                    <a:lnTo>
                      <a:pt x="739" y="248"/>
                    </a:lnTo>
                    <a:lnTo>
                      <a:pt x="751" y="250"/>
                    </a:lnTo>
                    <a:lnTo>
                      <a:pt x="763" y="246"/>
                    </a:lnTo>
                    <a:lnTo>
                      <a:pt x="771" y="244"/>
                    </a:lnTo>
                    <a:lnTo>
                      <a:pt x="777" y="254"/>
                    </a:lnTo>
                    <a:lnTo>
                      <a:pt x="783" y="274"/>
                    </a:lnTo>
                    <a:lnTo>
                      <a:pt x="789" y="268"/>
                    </a:lnTo>
                    <a:lnTo>
                      <a:pt x="791" y="242"/>
                    </a:lnTo>
                    <a:lnTo>
                      <a:pt x="795" y="226"/>
                    </a:lnTo>
                    <a:lnTo>
                      <a:pt x="805" y="222"/>
                    </a:lnTo>
                    <a:lnTo>
                      <a:pt x="809" y="226"/>
                    </a:lnTo>
                    <a:lnTo>
                      <a:pt x="809" y="246"/>
                    </a:lnTo>
                    <a:lnTo>
                      <a:pt x="807" y="262"/>
                    </a:lnTo>
                    <a:lnTo>
                      <a:pt x="813" y="276"/>
                    </a:lnTo>
                    <a:lnTo>
                      <a:pt x="819" y="270"/>
                    </a:lnTo>
                    <a:lnTo>
                      <a:pt x="819" y="250"/>
                    </a:lnTo>
                    <a:lnTo>
                      <a:pt x="827" y="238"/>
                    </a:lnTo>
                    <a:lnTo>
                      <a:pt x="829" y="228"/>
                    </a:lnTo>
                    <a:lnTo>
                      <a:pt x="833" y="218"/>
                    </a:lnTo>
                    <a:lnTo>
                      <a:pt x="825" y="212"/>
                    </a:lnTo>
                    <a:lnTo>
                      <a:pt x="827" y="202"/>
                    </a:lnTo>
                    <a:lnTo>
                      <a:pt x="837" y="204"/>
                    </a:lnTo>
                    <a:lnTo>
                      <a:pt x="841" y="212"/>
                    </a:lnTo>
                    <a:lnTo>
                      <a:pt x="847" y="226"/>
                    </a:lnTo>
                    <a:lnTo>
                      <a:pt x="849" y="216"/>
                    </a:lnTo>
                    <a:lnTo>
                      <a:pt x="849" y="206"/>
                    </a:lnTo>
                    <a:lnTo>
                      <a:pt x="859" y="204"/>
                    </a:lnTo>
                    <a:lnTo>
                      <a:pt x="863" y="212"/>
                    </a:lnTo>
                    <a:lnTo>
                      <a:pt x="877" y="222"/>
                    </a:lnTo>
                    <a:lnTo>
                      <a:pt x="879" y="212"/>
                    </a:lnTo>
                    <a:lnTo>
                      <a:pt x="881" y="192"/>
                    </a:lnTo>
                    <a:lnTo>
                      <a:pt x="871" y="196"/>
                    </a:lnTo>
                    <a:lnTo>
                      <a:pt x="855" y="190"/>
                    </a:lnTo>
                    <a:lnTo>
                      <a:pt x="843" y="184"/>
                    </a:lnTo>
                    <a:lnTo>
                      <a:pt x="843" y="176"/>
                    </a:lnTo>
                    <a:lnTo>
                      <a:pt x="855" y="168"/>
                    </a:lnTo>
                    <a:lnTo>
                      <a:pt x="865" y="172"/>
                    </a:lnTo>
                    <a:lnTo>
                      <a:pt x="871" y="166"/>
                    </a:lnTo>
                    <a:lnTo>
                      <a:pt x="877" y="162"/>
                    </a:lnTo>
                    <a:lnTo>
                      <a:pt x="891" y="166"/>
                    </a:lnTo>
                    <a:lnTo>
                      <a:pt x="901" y="164"/>
                    </a:lnTo>
                    <a:lnTo>
                      <a:pt x="899" y="152"/>
                    </a:lnTo>
                    <a:lnTo>
                      <a:pt x="909" y="146"/>
                    </a:lnTo>
                    <a:lnTo>
                      <a:pt x="917" y="154"/>
                    </a:lnTo>
                    <a:lnTo>
                      <a:pt x="919" y="168"/>
                    </a:lnTo>
                    <a:lnTo>
                      <a:pt x="933" y="174"/>
                    </a:lnTo>
                    <a:lnTo>
                      <a:pt x="937" y="168"/>
                    </a:lnTo>
                    <a:lnTo>
                      <a:pt x="935" y="154"/>
                    </a:lnTo>
                    <a:lnTo>
                      <a:pt x="927" y="146"/>
                    </a:lnTo>
                    <a:lnTo>
                      <a:pt x="917" y="136"/>
                    </a:lnTo>
                    <a:lnTo>
                      <a:pt x="921" y="122"/>
                    </a:lnTo>
                    <a:lnTo>
                      <a:pt x="923" y="120"/>
                    </a:lnTo>
                    <a:lnTo>
                      <a:pt x="925" y="118"/>
                    </a:lnTo>
                    <a:lnTo>
                      <a:pt x="929" y="116"/>
                    </a:lnTo>
                    <a:lnTo>
                      <a:pt x="941" y="116"/>
                    </a:lnTo>
                    <a:lnTo>
                      <a:pt x="937" y="104"/>
                    </a:lnTo>
                    <a:lnTo>
                      <a:pt x="937" y="92"/>
                    </a:lnTo>
                    <a:lnTo>
                      <a:pt x="943" y="92"/>
                    </a:lnTo>
                    <a:lnTo>
                      <a:pt x="961" y="96"/>
                    </a:lnTo>
                    <a:lnTo>
                      <a:pt x="971" y="96"/>
                    </a:lnTo>
                    <a:lnTo>
                      <a:pt x="983" y="94"/>
                    </a:lnTo>
                    <a:lnTo>
                      <a:pt x="985" y="86"/>
                    </a:lnTo>
                    <a:lnTo>
                      <a:pt x="971" y="82"/>
                    </a:lnTo>
                    <a:lnTo>
                      <a:pt x="965" y="76"/>
                    </a:lnTo>
                    <a:lnTo>
                      <a:pt x="969" y="64"/>
                    </a:lnTo>
                    <a:lnTo>
                      <a:pt x="987" y="68"/>
                    </a:lnTo>
                    <a:lnTo>
                      <a:pt x="983" y="58"/>
                    </a:lnTo>
                    <a:lnTo>
                      <a:pt x="973" y="50"/>
                    </a:lnTo>
                    <a:lnTo>
                      <a:pt x="975" y="50"/>
                    </a:lnTo>
                    <a:lnTo>
                      <a:pt x="979" y="46"/>
                    </a:lnTo>
                    <a:lnTo>
                      <a:pt x="977" y="38"/>
                    </a:lnTo>
                    <a:lnTo>
                      <a:pt x="977" y="36"/>
                    </a:lnTo>
                    <a:lnTo>
                      <a:pt x="981" y="32"/>
                    </a:lnTo>
                    <a:lnTo>
                      <a:pt x="981" y="34"/>
                    </a:lnTo>
                    <a:lnTo>
                      <a:pt x="983" y="36"/>
                    </a:lnTo>
                    <a:lnTo>
                      <a:pt x="983" y="42"/>
                    </a:lnTo>
                    <a:lnTo>
                      <a:pt x="981" y="50"/>
                    </a:lnTo>
                    <a:lnTo>
                      <a:pt x="997" y="50"/>
                    </a:lnTo>
                    <a:lnTo>
                      <a:pt x="1005" y="54"/>
                    </a:lnTo>
                    <a:lnTo>
                      <a:pt x="1019" y="54"/>
                    </a:lnTo>
                    <a:lnTo>
                      <a:pt x="1015" y="40"/>
                    </a:lnTo>
                    <a:lnTo>
                      <a:pt x="1011" y="34"/>
                    </a:lnTo>
                    <a:lnTo>
                      <a:pt x="1007" y="26"/>
                    </a:lnTo>
                    <a:lnTo>
                      <a:pt x="1013" y="20"/>
                    </a:lnTo>
                    <a:lnTo>
                      <a:pt x="1015" y="14"/>
                    </a:lnTo>
                    <a:lnTo>
                      <a:pt x="1023" y="10"/>
                    </a:lnTo>
                    <a:lnTo>
                      <a:pt x="1035" y="16"/>
                    </a:lnTo>
                    <a:lnTo>
                      <a:pt x="1039" y="26"/>
                    </a:lnTo>
                    <a:lnTo>
                      <a:pt x="1047" y="30"/>
                    </a:lnTo>
                    <a:lnTo>
                      <a:pt x="1041" y="36"/>
                    </a:lnTo>
                    <a:lnTo>
                      <a:pt x="1027" y="42"/>
                    </a:lnTo>
                    <a:lnTo>
                      <a:pt x="1033" y="46"/>
                    </a:lnTo>
                    <a:lnTo>
                      <a:pt x="1037" y="50"/>
                    </a:lnTo>
                    <a:lnTo>
                      <a:pt x="1033" y="62"/>
                    </a:lnTo>
                    <a:lnTo>
                      <a:pt x="1033" y="72"/>
                    </a:lnTo>
                    <a:lnTo>
                      <a:pt x="1025" y="84"/>
                    </a:lnTo>
                    <a:lnTo>
                      <a:pt x="1021" y="94"/>
                    </a:lnTo>
                    <a:lnTo>
                      <a:pt x="1017" y="112"/>
                    </a:lnTo>
                    <a:lnTo>
                      <a:pt x="1023" y="118"/>
                    </a:lnTo>
                    <a:lnTo>
                      <a:pt x="1019" y="130"/>
                    </a:lnTo>
                    <a:lnTo>
                      <a:pt x="1019" y="140"/>
                    </a:lnTo>
                    <a:lnTo>
                      <a:pt x="1015" y="144"/>
                    </a:lnTo>
                    <a:lnTo>
                      <a:pt x="1013" y="148"/>
                    </a:lnTo>
                    <a:lnTo>
                      <a:pt x="1015" y="150"/>
                    </a:lnTo>
                    <a:lnTo>
                      <a:pt x="1019" y="156"/>
                    </a:lnTo>
                    <a:lnTo>
                      <a:pt x="1025" y="160"/>
                    </a:lnTo>
                    <a:lnTo>
                      <a:pt x="1031" y="144"/>
                    </a:lnTo>
                    <a:lnTo>
                      <a:pt x="1035" y="128"/>
                    </a:lnTo>
                    <a:lnTo>
                      <a:pt x="1037" y="104"/>
                    </a:lnTo>
                    <a:lnTo>
                      <a:pt x="1045" y="92"/>
                    </a:lnTo>
                    <a:lnTo>
                      <a:pt x="1051" y="76"/>
                    </a:lnTo>
                    <a:lnTo>
                      <a:pt x="1049" y="62"/>
                    </a:lnTo>
                    <a:lnTo>
                      <a:pt x="1053" y="56"/>
                    </a:lnTo>
                    <a:lnTo>
                      <a:pt x="1055" y="48"/>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25" name="Freeform 419"/>
              <p:cNvSpPr>
                <a:spLocks/>
              </p:cNvSpPr>
              <p:nvPr/>
            </p:nvSpPr>
            <p:spPr bwMode="auto">
              <a:xfrm>
                <a:off x="2541" y="783"/>
                <a:ext cx="54" cy="72"/>
              </a:xfrm>
              <a:custGeom>
                <a:avLst/>
                <a:gdLst>
                  <a:gd name="T0" fmla="*/ 24 w 54"/>
                  <a:gd name="T1" fmla="*/ 6 h 72"/>
                  <a:gd name="T2" fmla="*/ 36 w 54"/>
                  <a:gd name="T3" fmla="*/ 8 h 72"/>
                  <a:gd name="T4" fmla="*/ 44 w 54"/>
                  <a:gd name="T5" fmla="*/ 0 h 72"/>
                  <a:gd name="T6" fmla="*/ 52 w 54"/>
                  <a:gd name="T7" fmla="*/ 6 h 72"/>
                  <a:gd name="T8" fmla="*/ 54 w 54"/>
                  <a:gd name="T9" fmla="*/ 18 h 72"/>
                  <a:gd name="T10" fmla="*/ 54 w 54"/>
                  <a:gd name="T11" fmla="*/ 30 h 72"/>
                  <a:gd name="T12" fmla="*/ 54 w 54"/>
                  <a:gd name="T13" fmla="*/ 40 h 72"/>
                  <a:gd name="T14" fmla="*/ 52 w 54"/>
                  <a:gd name="T15" fmla="*/ 44 h 72"/>
                  <a:gd name="T16" fmla="*/ 50 w 54"/>
                  <a:gd name="T17" fmla="*/ 48 h 72"/>
                  <a:gd name="T18" fmla="*/ 48 w 54"/>
                  <a:gd name="T19" fmla="*/ 48 h 72"/>
                  <a:gd name="T20" fmla="*/ 36 w 54"/>
                  <a:gd name="T21" fmla="*/ 52 h 72"/>
                  <a:gd name="T22" fmla="*/ 32 w 54"/>
                  <a:gd name="T23" fmla="*/ 58 h 72"/>
                  <a:gd name="T24" fmla="*/ 22 w 54"/>
                  <a:gd name="T25" fmla="*/ 68 h 72"/>
                  <a:gd name="T26" fmla="*/ 12 w 54"/>
                  <a:gd name="T27" fmla="*/ 72 h 72"/>
                  <a:gd name="T28" fmla="*/ 0 w 54"/>
                  <a:gd name="T29" fmla="*/ 62 h 72"/>
                  <a:gd name="T30" fmla="*/ 10 w 54"/>
                  <a:gd name="T31" fmla="*/ 50 h 72"/>
                  <a:gd name="T32" fmla="*/ 16 w 54"/>
                  <a:gd name="T33" fmla="*/ 40 h 72"/>
                  <a:gd name="T34" fmla="*/ 10 w 54"/>
                  <a:gd name="T35" fmla="*/ 30 h 72"/>
                  <a:gd name="T36" fmla="*/ 22 w 54"/>
                  <a:gd name="T37" fmla="*/ 20 h 72"/>
                  <a:gd name="T38" fmla="*/ 18 w 54"/>
                  <a:gd name="T39" fmla="*/ 12 h 72"/>
                  <a:gd name="T40" fmla="*/ 24 w 54"/>
                  <a:gd name="T41" fmla="*/ 6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72"/>
                  <a:gd name="T65" fmla="*/ 54 w 54"/>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72">
                    <a:moveTo>
                      <a:pt x="24" y="6"/>
                    </a:moveTo>
                    <a:lnTo>
                      <a:pt x="36" y="8"/>
                    </a:lnTo>
                    <a:lnTo>
                      <a:pt x="44" y="0"/>
                    </a:lnTo>
                    <a:lnTo>
                      <a:pt x="52" y="6"/>
                    </a:lnTo>
                    <a:lnTo>
                      <a:pt x="54" y="18"/>
                    </a:lnTo>
                    <a:lnTo>
                      <a:pt x="54" y="30"/>
                    </a:lnTo>
                    <a:lnTo>
                      <a:pt x="54" y="40"/>
                    </a:lnTo>
                    <a:lnTo>
                      <a:pt x="52" y="44"/>
                    </a:lnTo>
                    <a:lnTo>
                      <a:pt x="50" y="48"/>
                    </a:lnTo>
                    <a:lnTo>
                      <a:pt x="48" y="48"/>
                    </a:lnTo>
                    <a:lnTo>
                      <a:pt x="36" y="52"/>
                    </a:lnTo>
                    <a:lnTo>
                      <a:pt x="32" y="58"/>
                    </a:lnTo>
                    <a:lnTo>
                      <a:pt x="22" y="68"/>
                    </a:lnTo>
                    <a:lnTo>
                      <a:pt x="12" y="72"/>
                    </a:lnTo>
                    <a:lnTo>
                      <a:pt x="0" y="62"/>
                    </a:lnTo>
                    <a:lnTo>
                      <a:pt x="10" y="50"/>
                    </a:lnTo>
                    <a:lnTo>
                      <a:pt x="16" y="40"/>
                    </a:lnTo>
                    <a:lnTo>
                      <a:pt x="10" y="30"/>
                    </a:lnTo>
                    <a:lnTo>
                      <a:pt x="22" y="20"/>
                    </a:lnTo>
                    <a:lnTo>
                      <a:pt x="18" y="12"/>
                    </a:lnTo>
                    <a:lnTo>
                      <a:pt x="24" y="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26" name="Freeform 420"/>
              <p:cNvSpPr>
                <a:spLocks/>
              </p:cNvSpPr>
              <p:nvPr/>
            </p:nvSpPr>
            <p:spPr bwMode="auto">
              <a:xfrm>
                <a:off x="2349" y="827"/>
                <a:ext cx="186" cy="208"/>
              </a:xfrm>
              <a:custGeom>
                <a:avLst/>
                <a:gdLst>
                  <a:gd name="T0" fmla="*/ 170 w 186"/>
                  <a:gd name="T1" fmla="*/ 102 h 208"/>
                  <a:gd name="T2" fmla="*/ 168 w 186"/>
                  <a:gd name="T3" fmla="*/ 116 h 208"/>
                  <a:gd name="T4" fmla="*/ 166 w 186"/>
                  <a:gd name="T5" fmla="*/ 124 h 208"/>
                  <a:gd name="T6" fmla="*/ 156 w 186"/>
                  <a:gd name="T7" fmla="*/ 122 h 208"/>
                  <a:gd name="T8" fmla="*/ 150 w 186"/>
                  <a:gd name="T9" fmla="*/ 122 h 208"/>
                  <a:gd name="T10" fmla="*/ 152 w 186"/>
                  <a:gd name="T11" fmla="*/ 132 h 208"/>
                  <a:gd name="T12" fmla="*/ 140 w 186"/>
                  <a:gd name="T13" fmla="*/ 136 h 208"/>
                  <a:gd name="T14" fmla="*/ 134 w 186"/>
                  <a:gd name="T15" fmla="*/ 124 h 208"/>
                  <a:gd name="T16" fmla="*/ 124 w 186"/>
                  <a:gd name="T17" fmla="*/ 132 h 208"/>
                  <a:gd name="T18" fmla="*/ 114 w 186"/>
                  <a:gd name="T19" fmla="*/ 130 h 208"/>
                  <a:gd name="T20" fmla="*/ 100 w 186"/>
                  <a:gd name="T21" fmla="*/ 144 h 208"/>
                  <a:gd name="T22" fmla="*/ 78 w 186"/>
                  <a:gd name="T23" fmla="*/ 156 h 208"/>
                  <a:gd name="T24" fmla="*/ 64 w 186"/>
                  <a:gd name="T25" fmla="*/ 156 h 208"/>
                  <a:gd name="T26" fmla="*/ 52 w 186"/>
                  <a:gd name="T27" fmla="*/ 166 h 208"/>
                  <a:gd name="T28" fmla="*/ 48 w 186"/>
                  <a:gd name="T29" fmla="*/ 170 h 208"/>
                  <a:gd name="T30" fmla="*/ 22 w 186"/>
                  <a:gd name="T31" fmla="*/ 186 h 208"/>
                  <a:gd name="T32" fmla="*/ 12 w 186"/>
                  <a:gd name="T33" fmla="*/ 204 h 208"/>
                  <a:gd name="T34" fmla="*/ 0 w 186"/>
                  <a:gd name="T35" fmla="*/ 202 h 208"/>
                  <a:gd name="T36" fmla="*/ 2 w 186"/>
                  <a:gd name="T37" fmla="*/ 192 h 208"/>
                  <a:gd name="T38" fmla="*/ 12 w 186"/>
                  <a:gd name="T39" fmla="*/ 176 h 208"/>
                  <a:gd name="T40" fmla="*/ 32 w 186"/>
                  <a:gd name="T41" fmla="*/ 166 h 208"/>
                  <a:gd name="T42" fmla="*/ 38 w 186"/>
                  <a:gd name="T43" fmla="*/ 152 h 208"/>
                  <a:gd name="T44" fmla="*/ 42 w 186"/>
                  <a:gd name="T45" fmla="*/ 146 h 208"/>
                  <a:gd name="T46" fmla="*/ 50 w 186"/>
                  <a:gd name="T47" fmla="*/ 142 h 208"/>
                  <a:gd name="T48" fmla="*/ 66 w 186"/>
                  <a:gd name="T49" fmla="*/ 140 h 208"/>
                  <a:gd name="T50" fmla="*/ 92 w 186"/>
                  <a:gd name="T51" fmla="*/ 126 h 208"/>
                  <a:gd name="T52" fmla="*/ 124 w 186"/>
                  <a:gd name="T53" fmla="*/ 114 h 208"/>
                  <a:gd name="T54" fmla="*/ 130 w 186"/>
                  <a:gd name="T55" fmla="*/ 92 h 208"/>
                  <a:gd name="T56" fmla="*/ 124 w 186"/>
                  <a:gd name="T57" fmla="*/ 90 h 208"/>
                  <a:gd name="T58" fmla="*/ 104 w 186"/>
                  <a:gd name="T59" fmla="*/ 106 h 208"/>
                  <a:gd name="T60" fmla="*/ 90 w 186"/>
                  <a:gd name="T61" fmla="*/ 104 h 208"/>
                  <a:gd name="T62" fmla="*/ 84 w 186"/>
                  <a:gd name="T63" fmla="*/ 98 h 208"/>
                  <a:gd name="T64" fmla="*/ 82 w 186"/>
                  <a:gd name="T65" fmla="*/ 80 h 208"/>
                  <a:gd name="T66" fmla="*/ 102 w 186"/>
                  <a:gd name="T67" fmla="*/ 68 h 208"/>
                  <a:gd name="T68" fmla="*/ 106 w 186"/>
                  <a:gd name="T69" fmla="*/ 44 h 208"/>
                  <a:gd name="T70" fmla="*/ 120 w 186"/>
                  <a:gd name="T71" fmla="*/ 60 h 208"/>
                  <a:gd name="T72" fmla="*/ 128 w 186"/>
                  <a:gd name="T73" fmla="*/ 46 h 208"/>
                  <a:gd name="T74" fmla="*/ 142 w 186"/>
                  <a:gd name="T75" fmla="*/ 20 h 208"/>
                  <a:gd name="T76" fmla="*/ 158 w 186"/>
                  <a:gd name="T77" fmla="*/ 0 h 208"/>
                  <a:gd name="T78" fmla="*/ 154 w 186"/>
                  <a:gd name="T79" fmla="*/ 20 h 208"/>
                  <a:gd name="T80" fmla="*/ 144 w 186"/>
                  <a:gd name="T81" fmla="*/ 44 h 208"/>
                  <a:gd name="T82" fmla="*/ 154 w 186"/>
                  <a:gd name="T83" fmla="*/ 60 h 208"/>
                  <a:gd name="T84" fmla="*/ 156 w 186"/>
                  <a:gd name="T85" fmla="*/ 74 h 208"/>
                  <a:gd name="T86" fmla="*/ 164 w 186"/>
                  <a:gd name="T87" fmla="*/ 78 h 208"/>
                  <a:gd name="T88" fmla="*/ 174 w 186"/>
                  <a:gd name="T89" fmla="*/ 52 h 208"/>
                  <a:gd name="T90" fmla="*/ 170 w 186"/>
                  <a:gd name="T91" fmla="*/ 46 h 208"/>
                  <a:gd name="T92" fmla="*/ 176 w 186"/>
                  <a:gd name="T93" fmla="*/ 46 h 208"/>
                  <a:gd name="T94" fmla="*/ 182 w 186"/>
                  <a:gd name="T95" fmla="*/ 52 h 208"/>
                  <a:gd name="T96" fmla="*/ 186 w 186"/>
                  <a:gd name="T97" fmla="*/ 70 h 208"/>
                  <a:gd name="T98" fmla="*/ 180 w 186"/>
                  <a:gd name="T99" fmla="*/ 90 h 208"/>
                  <a:gd name="T100" fmla="*/ 178 w 186"/>
                  <a:gd name="T101" fmla="*/ 102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6"/>
                  <a:gd name="T154" fmla="*/ 0 h 208"/>
                  <a:gd name="T155" fmla="*/ 186 w 186"/>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6" h="208">
                    <a:moveTo>
                      <a:pt x="178" y="102"/>
                    </a:moveTo>
                    <a:lnTo>
                      <a:pt x="170" y="102"/>
                    </a:lnTo>
                    <a:lnTo>
                      <a:pt x="168" y="110"/>
                    </a:lnTo>
                    <a:lnTo>
                      <a:pt x="168" y="116"/>
                    </a:lnTo>
                    <a:lnTo>
                      <a:pt x="168" y="120"/>
                    </a:lnTo>
                    <a:lnTo>
                      <a:pt x="166" y="124"/>
                    </a:lnTo>
                    <a:lnTo>
                      <a:pt x="160" y="124"/>
                    </a:lnTo>
                    <a:lnTo>
                      <a:pt x="156" y="122"/>
                    </a:lnTo>
                    <a:lnTo>
                      <a:pt x="154" y="118"/>
                    </a:lnTo>
                    <a:lnTo>
                      <a:pt x="150" y="122"/>
                    </a:lnTo>
                    <a:lnTo>
                      <a:pt x="152" y="128"/>
                    </a:lnTo>
                    <a:lnTo>
                      <a:pt x="152" y="132"/>
                    </a:lnTo>
                    <a:lnTo>
                      <a:pt x="148" y="134"/>
                    </a:lnTo>
                    <a:lnTo>
                      <a:pt x="140" y="136"/>
                    </a:lnTo>
                    <a:lnTo>
                      <a:pt x="136" y="136"/>
                    </a:lnTo>
                    <a:lnTo>
                      <a:pt x="134" y="124"/>
                    </a:lnTo>
                    <a:lnTo>
                      <a:pt x="128" y="124"/>
                    </a:lnTo>
                    <a:lnTo>
                      <a:pt x="124" y="132"/>
                    </a:lnTo>
                    <a:lnTo>
                      <a:pt x="116" y="142"/>
                    </a:lnTo>
                    <a:lnTo>
                      <a:pt x="114" y="130"/>
                    </a:lnTo>
                    <a:lnTo>
                      <a:pt x="108" y="136"/>
                    </a:lnTo>
                    <a:lnTo>
                      <a:pt x="100" y="144"/>
                    </a:lnTo>
                    <a:lnTo>
                      <a:pt x="90" y="150"/>
                    </a:lnTo>
                    <a:lnTo>
                      <a:pt x="78" y="156"/>
                    </a:lnTo>
                    <a:lnTo>
                      <a:pt x="70" y="152"/>
                    </a:lnTo>
                    <a:lnTo>
                      <a:pt x="64" y="156"/>
                    </a:lnTo>
                    <a:lnTo>
                      <a:pt x="52" y="164"/>
                    </a:lnTo>
                    <a:lnTo>
                      <a:pt x="52" y="166"/>
                    </a:lnTo>
                    <a:lnTo>
                      <a:pt x="50" y="168"/>
                    </a:lnTo>
                    <a:lnTo>
                      <a:pt x="48" y="170"/>
                    </a:lnTo>
                    <a:lnTo>
                      <a:pt x="30" y="178"/>
                    </a:lnTo>
                    <a:lnTo>
                      <a:pt x="22" y="186"/>
                    </a:lnTo>
                    <a:lnTo>
                      <a:pt x="20" y="196"/>
                    </a:lnTo>
                    <a:lnTo>
                      <a:pt x="12" y="204"/>
                    </a:lnTo>
                    <a:lnTo>
                      <a:pt x="2" y="208"/>
                    </a:lnTo>
                    <a:lnTo>
                      <a:pt x="0" y="202"/>
                    </a:lnTo>
                    <a:lnTo>
                      <a:pt x="0" y="196"/>
                    </a:lnTo>
                    <a:lnTo>
                      <a:pt x="2" y="192"/>
                    </a:lnTo>
                    <a:lnTo>
                      <a:pt x="8" y="182"/>
                    </a:lnTo>
                    <a:lnTo>
                      <a:pt x="12" y="176"/>
                    </a:lnTo>
                    <a:lnTo>
                      <a:pt x="24" y="172"/>
                    </a:lnTo>
                    <a:lnTo>
                      <a:pt x="32" y="166"/>
                    </a:lnTo>
                    <a:lnTo>
                      <a:pt x="38" y="158"/>
                    </a:lnTo>
                    <a:lnTo>
                      <a:pt x="38" y="152"/>
                    </a:lnTo>
                    <a:lnTo>
                      <a:pt x="40" y="148"/>
                    </a:lnTo>
                    <a:lnTo>
                      <a:pt x="42" y="146"/>
                    </a:lnTo>
                    <a:lnTo>
                      <a:pt x="46" y="144"/>
                    </a:lnTo>
                    <a:lnTo>
                      <a:pt x="50" y="142"/>
                    </a:lnTo>
                    <a:lnTo>
                      <a:pt x="58" y="142"/>
                    </a:lnTo>
                    <a:lnTo>
                      <a:pt x="66" y="140"/>
                    </a:lnTo>
                    <a:lnTo>
                      <a:pt x="76" y="136"/>
                    </a:lnTo>
                    <a:lnTo>
                      <a:pt x="92" y="126"/>
                    </a:lnTo>
                    <a:lnTo>
                      <a:pt x="112" y="120"/>
                    </a:lnTo>
                    <a:lnTo>
                      <a:pt x="124" y="114"/>
                    </a:lnTo>
                    <a:lnTo>
                      <a:pt x="124" y="100"/>
                    </a:lnTo>
                    <a:lnTo>
                      <a:pt x="130" y="92"/>
                    </a:lnTo>
                    <a:lnTo>
                      <a:pt x="132" y="84"/>
                    </a:lnTo>
                    <a:lnTo>
                      <a:pt x="124" y="90"/>
                    </a:lnTo>
                    <a:lnTo>
                      <a:pt x="112" y="100"/>
                    </a:lnTo>
                    <a:lnTo>
                      <a:pt x="104" y="106"/>
                    </a:lnTo>
                    <a:lnTo>
                      <a:pt x="96" y="114"/>
                    </a:lnTo>
                    <a:lnTo>
                      <a:pt x="90" y="104"/>
                    </a:lnTo>
                    <a:lnTo>
                      <a:pt x="96" y="98"/>
                    </a:lnTo>
                    <a:lnTo>
                      <a:pt x="84" y="98"/>
                    </a:lnTo>
                    <a:lnTo>
                      <a:pt x="82" y="90"/>
                    </a:lnTo>
                    <a:lnTo>
                      <a:pt x="82" y="80"/>
                    </a:lnTo>
                    <a:lnTo>
                      <a:pt x="94" y="76"/>
                    </a:lnTo>
                    <a:lnTo>
                      <a:pt x="102" y="68"/>
                    </a:lnTo>
                    <a:lnTo>
                      <a:pt x="110" y="64"/>
                    </a:lnTo>
                    <a:lnTo>
                      <a:pt x="106" y="44"/>
                    </a:lnTo>
                    <a:lnTo>
                      <a:pt x="114" y="44"/>
                    </a:lnTo>
                    <a:lnTo>
                      <a:pt x="120" y="60"/>
                    </a:lnTo>
                    <a:lnTo>
                      <a:pt x="130" y="64"/>
                    </a:lnTo>
                    <a:lnTo>
                      <a:pt x="128" y="46"/>
                    </a:lnTo>
                    <a:lnTo>
                      <a:pt x="130" y="28"/>
                    </a:lnTo>
                    <a:lnTo>
                      <a:pt x="142" y="20"/>
                    </a:lnTo>
                    <a:lnTo>
                      <a:pt x="146" y="8"/>
                    </a:lnTo>
                    <a:lnTo>
                      <a:pt x="158" y="0"/>
                    </a:lnTo>
                    <a:lnTo>
                      <a:pt x="158" y="8"/>
                    </a:lnTo>
                    <a:lnTo>
                      <a:pt x="154" y="20"/>
                    </a:lnTo>
                    <a:lnTo>
                      <a:pt x="148" y="36"/>
                    </a:lnTo>
                    <a:lnTo>
                      <a:pt x="144" y="44"/>
                    </a:lnTo>
                    <a:lnTo>
                      <a:pt x="156" y="50"/>
                    </a:lnTo>
                    <a:lnTo>
                      <a:pt x="154" y="60"/>
                    </a:lnTo>
                    <a:lnTo>
                      <a:pt x="150" y="68"/>
                    </a:lnTo>
                    <a:lnTo>
                      <a:pt x="156" y="74"/>
                    </a:lnTo>
                    <a:lnTo>
                      <a:pt x="156" y="82"/>
                    </a:lnTo>
                    <a:lnTo>
                      <a:pt x="164" y="78"/>
                    </a:lnTo>
                    <a:lnTo>
                      <a:pt x="166" y="60"/>
                    </a:lnTo>
                    <a:lnTo>
                      <a:pt x="174" y="52"/>
                    </a:lnTo>
                    <a:lnTo>
                      <a:pt x="172" y="48"/>
                    </a:lnTo>
                    <a:lnTo>
                      <a:pt x="170" y="46"/>
                    </a:lnTo>
                    <a:lnTo>
                      <a:pt x="172" y="44"/>
                    </a:lnTo>
                    <a:lnTo>
                      <a:pt x="176" y="46"/>
                    </a:lnTo>
                    <a:lnTo>
                      <a:pt x="178" y="48"/>
                    </a:lnTo>
                    <a:lnTo>
                      <a:pt x="182" y="52"/>
                    </a:lnTo>
                    <a:lnTo>
                      <a:pt x="182" y="60"/>
                    </a:lnTo>
                    <a:lnTo>
                      <a:pt x="186" y="70"/>
                    </a:lnTo>
                    <a:lnTo>
                      <a:pt x="184" y="80"/>
                    </a:lnTo>
                    <a:lnTo>
                      <a:pt x="180" y="90"/>
                    </a:lnTo>
                    <a:lnTo>
                      <a:pt x="182" y="96"/>
                    </a:lnTo>
                    <a:lnTo>
                      <a:pt x="178" y="102"/>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27" name="Freeform 421"/>
              <p:cNvSpPr>
                <a:spLocks/>
              </p:cNvSpPr>
              <p:nvPr/>
            </p:nvSpPr>
            <p:spPr bwMode="auto">
              <a:xfrm>
                <a:off x="2619" y="681"/>
                <a:ext cx="54" cy="58"/>
              </a:xfrm>
              <a:custGeom>
                <a:avLst/>
                <a:gdLst>
                  <a:gd name="T0" fmla="*/ 8 w 54"/>
                  <a:gd name="T1" fmla="*/ 46 h 58"/>
                  <a:gd name="T2" fmla="*/ 0 w 54"/>
                  <a:gd name="T3" fmla="*/ 28 h 58"/>
                  <a:gd name="T4" fmla="*/ 4 w 54"/>
                  <a:gd name="T5" fmla="*/ 20 h 58"/>
                  <a:gd name="T6" fmla="*/ 12 w 54"/>
                  <a:gd name="T7" fmla="*/ 24 h 58"/>
                  <a:gd name="T8" fmla="*/ 14 w 54"/>
                  <a:gd name="T9" fmla="*/ 24 h 58"/>
                  <a:gd name="T10" fmla="*/ 16 w 54"/>
                  <a:gd name="T11" fmla="*/ 20 h 58"/>
                  <a:gd name="T12" fmla="*/ 18 w 54"/>
                  <a:gd name="T13" fmla="*/ 16 h 58"/>
                  <a:gd name="T14" fmla="*/ 12 w 54"/>
                  <a:gd name="T15" fmla="*/ 0 h 58"/>
                  <a:gd name="T16" fmla="*/ 22 w 54"/>
                  <a:gd name="T17" fmla="*/ 10 h 58"/>
                  <a:gd name="T18" fmla="*/ 26 w 54"/>
                  <a:gd name="T19" fmla="*/ 28 h 58"/>
                  <a:gd name="T20" fmla="*/ 32 w 54"/>
                  <a:gd name="T21" fmla="*/ 18 h 58"/>
                  <a:gd name="T22" fmla="*/ 38 w 54"/>
                  <a:gd name="T23" fmla="*/ 32 h 58"/>
                  <a:gd name="T24" fmla="*/ 48 w 54"/>
                  <a:gd name="T25" fmla="*/ 32 h 58"/>
                  <a:gd name="T26" fmla="*/ 54 w 54"/>
                  <a:gd name="T27" fmla="*/ 42 h 58"/>
                  <a:gd name="T28" fmla="*/ 48 w 54"/>
                  <a:gd name="T29" fmla="*/ 48 h 58"/>
                  <a:gd name="T30" fmla="*/ 38 w 54"/>
                  <a:gd name="T31" fmla="*/ 52 h 58"/>
                  <a:gd name="T32" fmla="*/ 28 w 54"/>
                  <a:gd name="T33" fmla="*/ 56 h 58"/>
                  <a:gd name="T34" fmla="*/ 18 w 54"/>
                  <a:gd name="T35" fmla="*/ 58 h 58"/>
                  <a:gd name="T36" fmla="*/ 8 w 54"/>
                  <a:gd name="T37" fmla="*/ 58 h 58"/>
                  <a:gd name="T38" fmla="*/ 8 w 54"/>
                  <a:gd name="T39" fmla="*/ 46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58"/>
                  <a:gd name="T62" fmla="*/ 54 w 54"/>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58">
                    <a:moveTo>
                      <a:pt x="8" y="46"/>
                    </a:moveTo>
                    <a:lnTo>
                      <a:pt x="0" y="28"/>
                    </a:lnTo>
                    <a:lnTo>
                      <a:pt x="4" y="20"/>
                    </a:lnTo>
                    <a:lnTo>
                      <a:pt x="12" y="24"/>
                    </a:lnTo>
                    <a:lnTo>
                      <a:pt x="14" y="24"/>
                    </a:lnTo>
                    <a:lnTo>
                      <a:pt x="16" y="20"/>
                    </a:lnTo>
                    <a:lnTo>
                      <a:pt x="18" y="16"/>
                    </a:lnTo>
                    <a:lnTo>
                      <a:pt x="12" y="0"/>
                    </a:lnTo>
                    <a:lnTo>
                      <a:pt x="22" y="10"/>
                    </a:lnTo>
                    <a:lnTo>
                      <a:pt x="26" y="28"/>
                    </a:lnTo>
                    <a:lnTo>
                      <a:pt x="32" y="18"/>
                    </a:lnTo>
                    <a:lnTo>
                      <a:pt x="38" y="32"/>
                    </a:lnTo>
                    <a:lnTo>
                      <a:pt x="48" y="32"/>
                    </a:lnTo>
                    <a:lnTo>
                      <a:pt x="54" y="42"/>
                    </a:lnTo>
                    <a:lnTo>
                      <a:pt x="48" y="48"/>
                    </a:lnTo>
                    <a:lnTo>
                      <a:pt x="38" y="52"/>
                    </a:lnTo>
                    <a:lnTo>
                      <a:pt x="28" y="56"/>
                    </a:lnTo>
                    <a:lnTo>
                      <a:pt x="18" y="58"/>
                    </a:lnTo>
                    <a:lnTo>
                      <a:pt x="8" y="58"/>
                    </a:lnTo>
                    <a:lnTo>
                      <a:pt x="8" y="46"/>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28" name="Freeform 422"/>
              <p:cNvSpPr>
                <a:spLocks/>
              </p:cNvSpPr>
              <p:nvPr/>
            </p:nvSpPr>
            <p:spPr bwMode="auto">
              <a:xfrm>
                <a:off x="2693" y="675"/>
                <a:ext cx="22" cy="26"/>
              </a:xfrm>
              <a:custGeom>
                <a:avLst/>
                <a:gdLst>
                  <a:gd name="T0" fmla="*/ 14 w 22"/>
                  <a:gd name="T1" fmla="*/ 24 h 26"/>
                  <a:gd name="T2" fmla="*/ 4 w 22"/>
                  <a:gd name="T3" fmla="*/ 26 h 26"/>
                  <a:gd name="T4" fmla="*/ 0 w 22"/>
                  <a:gd name="T5" fmla="*/ 14 h 26"/>
                  <a:gd name="T6" fmla="*/ 2 w 22"/>
                  <a:gd name="T7" fmla="*/ 6 h 26"/>
                  <a:gd name="T8" fmla="*/ 10 w 22"/>
                  <a:gd name="T9" fmla="*/ 0 h 26"/>
                  <a:gd name="T10" fmla="*/ 12 w 22"/>
                  <a:gd name="T11" fmla="*/ 0 h 26"/>
                  <a:gd name="T12" fmla="*/ 16 w 22"/>
                  <a:gd name="T13" fmla="*/ 0 h 26"/>
                  <a:gd name="T14" fmla="*/ 18 w 22"/>
                  <a:gd name="T15" fmla="*/ 0 h 26"/>
                  <a:gd name="T16" fmla="*/ 20 w 22"/>
                  <a:gd name="T17" fmla="*/ 6 h 26"/>
                  <a:gd name="T18" fmla="*/ 22 w 22"/>
                  <a:gd name="T19" fmla="*/ 14 h 26"/>
                  <a:gd name="T20" fmla="*/ 20 w 22"/>
                  <a:gd name="T21" fmla="*/ 18 h 26"/>
                  <a:gd name="T22" fmla="*/ 14 w 22"/>
                  <a:gd name="T23" fmla="*/ 2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6"/>
                  <a:gd name="T38" fmla="*/ 22 w 22"/>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6">
                    <a:moveTo>
                      <a:pt x="14" y="24"/>
                    </a:moveTo>
                    <a:lnTo>
                      <a:pt x="4" y="26"/>
                    </a:lnTo>
                    <a:lnTo>
                      <a:pt x="0" y="14"/>
                    </a:lnTo>
                    <a:lnTo>
                      <a:pt x="2" y="6"/>
                    </a:lnTo>
                    <a:lnTo>
                      <a:pt x="10" y="0"/>
                    </a:lnTo>
                    <a:lnTo>
                      <a:pt x="12" y="0"/>
                    </a:lnTo>
                    <a:lnTo>
                      <a:pt x="16" y="0"/>
                    </a:lnTo>
                    <a:lnTo>
                      <a:pt x="18" y="0"/>
                    </a:lnTo>
                    <a:lnTo>
                      <a:pt x="20" y="6"/>
                    </a:lnTo>
                    <a:lnTo>
                      <a:pt x="22" y="14"/>
                    </a:lnTo>
                    <a:lnTo>
                      <a:pt x="20" y="18"/>
                    </a:lnTo>
                    <a:lnTo>
                      <a:pt x="14" y="24"/>
                    </a:lnTo>
                    <a:close/>
                  </a:path>
                </a:pathLst>
              </a:custGeom>
              <a:grpFill/>
              <a:ln w="6350">
                <a:solidFill>
                  <a:srgbClr val="FFFFFF"/>
                </a:solidFill>
                <a:prstDash val="solid"/>
                <a:round/>
                <a:headEnd/>
                <a:tailEnd/>
              </a:ln>
            </p:spPr>
            <p:txBody>
              <a:bodyPr/>
              <a:lstStyle/>
              <a:p>
                <a:endParaRPr lang="en-US" dirty="0"/>
              </a:p>
            </p:txBody>
          </p:sp>
          <p:sp>
            <p:nvSpPr>
              <p:cNvPr id="129" name="Freeform 423"/>
              <p:cNvSpPr>
                <a:spLocks/>
              </p:cNvSpPr>
              <p:nvPr/>
            </p:nvSpPr>
            <p:spPr bwMode="auto">
              <a:xfrm>
                <a:off x="2655" y="681"/>
                <a:ext cx="24" cy="28"/>
              </a:xfrm>
              <a:custGeom>
                <a:avLst/>
                <a:gdLst>
                  <a:gd name="T0" fmla="*/ 2 w 24"/>
                  <a:gd name="T1" fmla="*/ 0 h 28"/>
                  <a:gd name="T2" fmla="*/ 12 w 24"/>
                  <a:gd name="T3" fmla="*/ 6 h 28"/>
                  <a:gd name="T4" fmla="*/ 20 w 24"/>
                  <a:gd name="T5" fmla="*/ 8 h 28"/>
                  <a:gd name="T6" fmla="*/ 24 w 24"/>
                  <a:gd name="T7" fmla="*/ 14 h 28"/>
                  <a:gd name="T8" fmla="*/ 24 w 24"/>
                  <a:gd name="T9" fmla="*/ 24 h 28"/>
                  <a:gd name="T10" fmla="*/ 16 w 24"/>
                  <a:gd name="T11" fmla="*/ 28 h 28"/>
                  <a:gd name="T12" fmla="*/ 8 w 24"/>
                  <a:gd name="T13" fmla="*/ 20 h 28"/>
                  <a:gd name="T14" fmla="*/ 6 w 24"/>
                  <a:gd name="T15" fmla="*/ 12 h 28"/>
                  <a:gd name="T16" fmla="*/ 0 w 24"/>
                  <a:gd name="T17" fmla="*/ 6 h 28"/>
                  <a:gd name="T18" fmla="*/ 2 w 24"/>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8"/>
                  <a:gd name="T32" fmla="*/ 24 w 2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8">
                    <a:moveTo>
                      <a:pt x="2" y="0"/>
                    </a:moveTo>
                    <a:lnTo>
                      <a:pt x="12" y="6"/>
                    </a:lnTo>
                    <a:lnTo>
                      <a:pt x="20" y="8"/>
                    </a:lnTo>
                    <a:lnTo>
                      <a:pt x="24" y="14"/>
                    </a:lnTo>
                    <a:lnTo>
                      <a:pt x="24" y="24"/>
                    </a:lnTo>
                    <a:lnTo>
                      <a:pt x="16" y="28"/>
                    </a:lnTo>
                    <a:lnTo>
                      <a:pt x="8" y="20"/>
                    </a:lnTo>
                    <a:lnTo>
                      <a:pt x="6" y="12"/>
                    </a:lnTo>
                    <a:lnTo>
                      <a:pt x="0" y="6"/>
                    </a:lnTo>
                    <a:lnTo>
                      <a:pt x="2" y="0"/>
                    </a:lnTo>
                    <a:close/>
                  </a:path>
                </a:pathLst>
              </a:custGeom>
              <a:grpFill/>
              <a:ln w="6350">
                <a:solidFill>
                  <a:srgbClr val="FFFFFF"/>
                </a:solidFill>
                <a:prstDash val="solid"/>
                <a:round/>
                <a:headEnd/>
                <a:tailEnd/>
              </a:ln>
            </p:spPr>
            <p:txBody>
              <a:bodyPr/>
              <a:lstStyle/>
              <a:p>
                <a:endParaRPr lang="en-US" dirty="0"/>
              </a:p>
            </p:txBody>
          </p:sp>
          <p:sp>
            <p:nvSpPr>
              <p:cNvPr id="130" name="Freeform 424"/>
              <p:cNvSpPr>
                <a:spLocks/>
              </p:cNvSpPr>
              <p:nvPr/>
            </p:nvSpPr>
            <p:spPr bwMode="auto">
              <a:xfrm>
                <a:off x="2759" y="573"/>
                <a:ext cx="62" cy="60"/>
              </a:xfrm>
              <a:custGeom>
                <a:avLst/>
                <a:gdLst>
                  <a:gd name="T0" fmla="*/ 34 w 62"/>
                  <a:gd name="T1" fmla="*/ 20 h 60"/>
                  <a:gd name="T2" fmla="*/ 34 w 62"/>
                  <a:gd name="T3" fmla="*/ 24 h 60"/>
                  <a:gd name="T4" fmla="*/ 34 w 62"/>
                  <a:gd name="T5" fmla="*/ 28 h 60"/>
                  <a:gd name="T6" fmla="*/ 26 w 62"/>
                  <a:gd name="T7" fmla="*/ 32 h 60"/>
                  <a:gd name="T8" fmla="*/ 22 w 62"/>
                  <a:gd name="T9" fmla="*/ 24 h 60"/>
                  <a:gd name="T10" fmla="*/ 14 w 62"/>
                  <a:gd name="T11" fmla="*/ 28 h 60"/>
                  <a:gd name="T12" fmla="*/ 4 w 62"/>
                  <a:gd name="T13" fmla="*/ 34 h 60"/>
                  <a:gd name="T14" fmla="*/ 0 w 62"/>
                  <a:gd name="T15" fmla="*/ 42 h 60"/>
                  <a:gd name="T16" fmla="*/ 10 w 62"/>
                  <a:gd name="T17" fmla="*/ 46 h 60"/>
                  <a:gd name="T18" fmla="*/ 12 w 62"/>
                  <a:gd name="T19" fmla="*/ 52 h 60"/>
                  <a:gd name="T20" fmla="*/ 6 w 62"/>
                  <a:gd name="T21" fmla="*/ 60 h 60"/>
                  <a:gd name="T22" fmla="*/ 16 w 62"/>
                  <a:gd name="T23" fmla="*/ 58 h 60"/>
                  <a:gd name="T24" fmla="*/ 30 w 62"/>
                  <a:gd name="T25" fmla="*/ 50 h 60"/>
                  <a:gd name="T26" fmla="*/ 42 w 62"/>
                  <a:gd name="T27" fmla="*/ 48 h 60"/>
                  <a:gd name="T28" fmla="*/ 50 w 62"/>
                  <a:gd name="T29" fmla="*/ 38 h 60"/>
                  <a:gd name="T30" fmla="*/ 54 w 62"/>
                  <a:gd name="T31" fmla="*/ 30 h 60"/>
                  <a:gd name="T32" fmla="*/ 60 w 62"/>
                  <a:gd name="T33" fmla="*/ 18 h 60"/>
                  <a:gd name="T34" fmla="*/ 62 w 62"/>
                  <a:gd name="T35" fmla="*/ 10 h 60"/>
                  <a:gd name="T36" fmla="*/ 62 w 62"/>
                  <a:gd name="T37" fmla="*/ 2 h 60"/>
                  <a:gd name="T38" fmla="*/ 58 w 62"/>
                  <a:gd name="T39" fmla="*/ 0 h 60"/>
                  <a:gd name="T40" fmla="*/ 46 w 62"/>
                  <a:gd name="T41" fmla="*/ 2 h 60"/>
                  <a:gd name="T42" fmla="*/ 42 w 62"/>
                  <a:gd name="T43" fmla="*/ 12 h 60"/>
                  <a:gd name="T44" fmla="*/ 42 w 62"/>
                  <a:gd name="T45" fmla="*/ 20 h 60"/>
                  <a:gd name="T46" fmla="*/ 34 w 62"/>
                  <a:gd name="T47" fmla="*/ 2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60"/>
                  <a:gd name="T74" fmla="*/ 62 w 62"/>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60">
                    <a:moveTo>
                      <a:pt x="34" y="20"/>
                    </a:moveTo>
                    <a:lnTo>
                      <a:pt x="34" y="24"/>
                    </a:lnTo>
                    <a:lnTo>
                      <a:pt x="34" y="28"/>
                    </a:lnTo>
                    <a:lnTo>
                      <a:pt x="26" y="32"/>
                    </a:lnTo>
                    <a:lnTo>
                      <a:pt x="22" y="24"/>
                    </a:lnTo>
                    <a:lnTo>
                      <a:pt x="14" y="28"/>
                    </a:lnTo>
                    <a:lnTo>
                      <a:pt x="4" y="34"/>
                    </a:lnTo>
                    <a:lnTo>
                      <a:pt x="0" y="42"/>
                    </a:lnTo>
                    <a:lnTo>
                      <a:pt x="10" y="46"/>
                    </a:lnTo>
                    <a:lnTo>
                      <a:pt x="12" y="52"/>
                    </a:lnTo>
                    <a:lnTo>
                      <a:pt x="6" y="60"/>
                    </a:lnTo>
                    <a:lnTo>
                      <a:pt x="16" y="58"/>
                    </a:lnTo>
                    <a:lnTo>
                      <a:pt x="30" y="50"/>
                    </a:lnTo>
                    <a:lnTo>
                      <a:pt x="42" y="48"/>
                    </a:lnTo>
                    <a:lnTo>
                      <a:pt x="50" y="38"/>
                    </a:lnTo>
                    <a:lnTo>
                      <a:pt x="54" y="30"/>
                    </a:lnTo>
                    <a:lnTo>
                      <a:pt x="60" y="18"/>
                    </a:lnTo>
                    <a:lnTo>
                      <a:pt x="62" y="10"/>
                    </a:lnTo>
                    <a:lnTo>
                      <a:pt x="62" y="2"/>
                    </a:lnTo>
                    <a:lnTo>
                      <a:pt x="58" y="0"/>
                    </a:lnTo>
                    <a:lnTo>
                      <a:pt x="46" y="2"/>
                    </a:lnTo>
                    <a:lnTo>
                      <a:pt x="42" y="12"/>
                    </a:lnTo>
                    <a:lnTo>
                      <a:pt x="42" y="20"/>
                    </a:lnTo>
                    <a:lnTo>
                      <a:pt x="34" y="20"/>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grpSp>
        <p:sp>
          <p:nvSpPr>
            <p:cNvPr id="117" name="Freeform 425"/>
            <p:cNvSpPr>
              <a:spLocks/>
            </p:cNvSpPr>
            <p:nvPr/>
          </p:nvSpPr>
          <p:spPr bwMode="auto">
            <a:xfrm>
              <a:off x="8585200" y="2179638"/>
              <a:ext cx="11113" cy="11112"/>
            </a:xfrm>
            <a:custGeom>
              <a:avLst/>
              <a:gdLst>
                <a:gd name="T0" fmla="*/ 8 w 26"/>
                <a:gd name="T1" fmla="*/ 0 h 28"/>
                <a:gd name="T2" fmla="*/ 18 w 26"/>
                <a:gd name="T3" fmla="*/ 2 h 28"/>
                <a:gd name="T4" fmla="*/ 24 w 26"/>
                <a:gd name="T5" fmla="*/ 10 h 28"/>
                <a:gd name="T6" fmla="*/ 26 w 26"/>
                <a:gd name="T7" fmla="*/ 22 h 28"/>
                <a:gd name="T8" fmla="*/ 20 w 26"/>
                <a:gd name="T9" fmla="*/ 26 h 28"/>
                <a:gd name="T10" fmla="*/ 8 w 26"/>
                <a:gd name="T11" fmla="*/ 22 h 28"/>
                <a:gd name="T12" fmla="*/ 6 w 26"/>
                <a:gd name="T13" fmla="*/ 28 h 28"/>
                <a:gd name="T14" fmla="*/ 0 w 26"/>
                <a:gd name="T15" fmla="*/ 26 h 28"/>
                <a:gd name="T16" fmla="*/ 0 w 26"/>
                <a:gd name="T17" fmla="*/ 14 h 28"/>
                <a:gd name="T18" fmla="*/ 8 w 26"/>
                <a:gd name="T19" fmla="*/ 8 h 28"/>
                <a:gd name="T20" fmla="*/ 8 w 2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8"/>
                <a:gd name="T35" fmla="*/ 26 w 2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8">
                  <a:moveTo>
                    <a:pt x="8" y="0"/>
                  </a:moveTo>
                  <a:lnTo>
                    <a:pt x="18" y="2"/>
                  </a:lnTo>
                  <a:lnTo>
                    <a:pt x="24" y="10"/>
                  </a:lnTo>
                  <a:lnTo>
                    <a:pt x="26" y="22"/>
                  </a:lnTo>
                  <a:lnTo>
                    <a:pt x="20" y="26"/>
                  </a:lnTo>
                  <a:lnTo>
                    <a:pt x="8" y="22"/>
                  </a:lnTo>
                  <a:lnTo>
                    <a:pt x="6" y="28"/>
                  </a:lnTo>
                  <a:lnTo>
                    <a:pt x="0" y="26"/>
                  </a:lnTo>
                  <a:lnTo>
                    <a:pt x="0" y="14"/>
                  </a:lnTo>
                  <a:lnTo>
                    <a:pt x="8" y="8"/>
                  </a:lnTo>
                  <a:lnTo>
                    <a:pt x="8" y="0"/>
                  </a:lnTo>
                  <a:close/>
                </a:path>
              </a:pathLst>
            </a:custGeom>
            <a:grpFill/>
            <a:ln w="6350">
              <a:solidFill>
                <a:srgbClr val="FFFFFF"/>
              </a:solidFill>
              <a:prstDash val="solid"/>
              <a:round/>
              <a:headEnd/>
              <a:tailEnd/>
            </a:ln>
          </p:spPr>
          <p:txBody>
            <a:bodyPr/>
            <a:lstStyle/>
            <a:p>
              <a:endParaRPr lang="en-US" dirty="0"/>
            </a:p>
          </p:txBody>
        </p:sp>
        <p:sp>
          <p:nvSpPr>
            <p:cNvPr id="118" name="Freeform 426"/>
            <p:cNvSpPr>
              <a:spLocks/>
            </p:cNvSpPr>
            <p:nvPr/>
          </p:nvSpPr>
          <p:spPr bwMode="auto">
            <a:xfrm>
              <a:off x="8678863" y="2357438"/>
              <a:ext cx="9525" cy="14287"/>
            </a:xfrm>
            <a:custGeom>
              <a:avLst/>
              <a:gdLst>
                <a:gd name="T0" fmla="*/ 24 w 24"/>
                <a:gd name="T1" fmla="*/ 0 h 32"/>
                <a:gd name="T2" fmla="*/ 24 w 24"/>
                <a:gd name="T3" fmla="*/ 12 h 32"/>
                <a:gd name="T4" fmla="*/ 20 w 24"/>
                <a:gd name="T5" fmla="*/ 20 h 32"/>
                <a:gd name="T6" fmla="*/ 10 w 24"/>
                <a:gd name="T7" fmla="*/ 32 h 32"/>
                <a:gd name="T8" fmla="*/ 0 w 24"/>
                <a:gd name="T9" fmla="*/ 22 h 32"/>
                <a:gd name="T10" fmla="*/ 8 w 24"/>
                <a:gd name="T11" fmla="*/ 16 h 32"/>
                <a:gd name="T12" fmla="*/ 12 w 24"/>
                <a:gd name="T13" fmla="*/ 8 h 32"/>
                <a:gd name="T14" fmla="*/ 14 w 24"/>
                <a:gd name="T15" fmla="*/ 0 h 32"/>
                <a:gd name="T16" fmla="*/ 24 w 2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2"/>
                <a:gd name="T29" fmla="*/ 24 w 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2">
                  <a:moveTo>
                    <a:pt x="24" y="0"/>
                  </a:moveTo>
                  <a:lnTo>
                    <a:pt x="24" y="12"/>
                  </a:lnTo>
                  <a:lnTo>
                    <a:pt x="20" y="20"/>
                  </a:lnTo>
                  <a:lnTo>
                    <a:pt x="10" y="32"/>
                  </a:lnTo>
                  <a:lnTo>
                    <a:pt x="0" y="22"/>
                  </a:lnTo>
                  <a:lnTo>
                    <a:pt x="8" y="16"/>
                  </a:lnTo>
                  <a:lnTo>
                    <a:pt x="12" y="8"/>
                  </a:lnTo>
                  <a:lnTo>
                    <a:pt x="14" y="0"/>
                  </a:lnTo>
                  <a:lnTo>
                    <a:pt x="24" y="0"/>
                  </a:lnTo>
                  <a:close/>
                </a:path>
              </a:pathLst>
            </a:custGeom>
            <a:grpFill/>
            <a:ln w="6350">
              <a:solidFill>
                <a:srgbClr val="FFFFFF"/>
              </a:solidFill>
              <a:prstDash val="solid"/>
              <a:round/>
              <a:headEnd/>
              <a:tailEnd/>
            </a:ln>
          </p:spPr>
          <p:txBody>
            <a:bodyPr/>
            <a:lstStyle/>
            <a:p>
              <a:endParaRPr lang="en-US" dirty="0"/>
            </a:p>
          </p:txBody>
        </p:sp>
        <p:sp>
          <p:nvSpPr>
            <p:cNvPr id="119" name="Freeform 427"/>
            <p:cNvSpPr>
              <a:spLocks/>
            </p:cNvSpPr>
            <p:nvPr/>
          </p:nvSpPr>
          <p:spPr bwMode="auto">
            <a:xfrm>
              <a:off x="8980488" y="2281238"/>
              <a:ext cx="26987" cy="58737"/>
            </a:xfrm>
            <a:custGeom>
              <a:avLst/>
              <a:gdLst>
                <a:gd name="T0" fmla="*/ 64 w 64"/>
                <a:gd name="T1" fmla="*/ 8 h 136"/>
                <a:gd name="T2" fmla="*/ 56 w 64"/>
                <a:gd name="T3" fmla="*/ 22 h 136"/>
                <a:gd name="T4" fmla="*/ 44 w 64"/>
                <a:gd name="T5" fmla="*/ 30 h 136"/>
                <a:gd name="T6" fmla="*/ 44 w 64"/>
                <a:gd name="T7" fmla="*/ 54 h 136"/>
                <a:gd name="T8" fmla="*/ 46 w 64"/>
                <a:gd name="T9" fmla="*/ 64 h 136"/>
                <a:gd name="T10" fmla="*/ 54 w 64"/>
                <a:gd name="T11" fmla="*/ 68 h 136"/>
                <a:gd name="T12" fmla="*/ 52 w 64"/>
                <a:gd name="T13" fmla="*/ 76 h 136"/>
                <a:gd name="T14" fmla="*/ 44 w 64"/>
                <a:gd name="T15" fmla="*/ 82 h 136"/>
                <a:gd name="T16" fmla="*/ 42 w 64"/>
                <a:gd name="T17" fmla="*/ 94 h 136"/>
                <a:gd name="T18" fmla="*/ 32 w 64"/>
                <a:gd name="T19" fmla="*/ 100 h 136"/>
                <a:gd name="T20" fmla="*/ 26 w 64"/>
                <a:gd name="T21" fmla="*/ 114 h 136"/>
                <a:gd name="T22" fmla="*/ 24 w 64"/>
                <a:gd name="T23" fmla="*/ 126 h 136"/>
                <a:gd name="T24" fmla="*/ 24 w 64"/>
                <a:gd name="T25" fmla="*/ 130 h 136"/>
                <a:gd name="T26" fmla="*/ 22 w 64"/>
                <a:gd name="T27" fmla="*/ 134 h 136"/>
                <a:gd name="T28" fmla="*/ 18 w 64"/>
                <a:gd name="T29" fmla="*/ 136 h 136"/>
                <a:gd name="T30" fmla="*/ 16 w 64"/>
                <a:gd name="T31" fmla="*/ 136 h 136"/>
                <a:gd name="T32" fmla="*/ 14 w 64"/>
                <a:gd name="T33" fmla="*/ 134 h 136"/>
                <a:gd name="T34" fmla="*/ 14 w 64"/>
                <a:gd name="T35" fmla="*/ 126 h 136"/>
                <a:gd name="T36" fmla="*/ 12 w 64"/>
                <a:gd name="T37" fmla="*/ 118 h 136"/>
                <a:gd name="T38" fmla="*/ 4 w 64"/>
                <a:gd name="T39" fmla="*/ 102 h 136"/>
                <a:gd name="T40" fmla="*/ 4 w 64"/>
                <a:gd name="T41" fmla="*/ 90 h 136"/>
                <a:gd name="T42" fmla="*/ 6 w 64"/>
                <a:gd name="T43" fmla="*/ 80 h 136"/>
                <a:gd name="T44" fmla="*/ 0 w 64"/>
                <a:gd name="T45" fmla="*/ 68 h 136"/>
                <a:gd name="T46" fmla="*/ 0 w 64"/>
                <a:gd name="T47" fmla="*/ 52 h 136"/>
                <a:gd name="T48" fmla="*/ 12 w 64"/>
                <a:gd name="T49" fmla="*/ 38 h 136"/>
                <a:gd name="T50" fmla="*/ 20 w 64"/>
                <a:gd name="T51" fmla="*/ 16 h 136"/>
                <a:gd name="T52" fmla="*/ 36 w 64"/>
                <a:gd name="T53" fmla="*/ 2 h 136"/>
                <a:gd name="T54" fmla="*/ 42 w 64"/>
                <a:gd name="T55" fmla="*/ 10 h 136"/>
                <a:gd name="T56" fmla="*/ 52 w 64"/>
                <a:gd name="T57" fmla="*/ 2 h 136"/>
                <a:gd name="T58" fmla="*/ 62 w 64"/>
                <a:gd name="T59" fmla="*/ 0 h 136"/>
                <a:gd name="T60" fmla="*/ 64 w 64"/>
                <a:gd name="T61" fmla="*/ 8 h 1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136"/>
                <a:gd name="T95" fmla="*/ 64 w 64"/>
                <a:gd name="T96" fmla="*/ 136 h 1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136">
                  <a:moveTo>
                    <a:pt x="64" y="8"/>
                  </a:moveTo>
                  <a:lnTo>
                    <a:pt x="56" y="22"/>
                  </a:lnTo>
                  <a:lnTo>
                    <a:pt x="44" y="30"/>
                  </a:lnTo>
                  <a:lnTo>
                    <a:pt x="44" y="54"/>
                  </a:lnTo>
                  <a:lnTo>
                    <a:pt x="46" y="64"/>
                  </a:lnTo>
                  <a:lnTo>
                    <a:pt x="54" y="68"/>
                  </a:lnTo>
                  <a:lnTo>
                    <a:pt x="52" y="76"/>
                  </a:lnTo>
                  <a:lnTo>
                    <a:pt x="44" y="82"/>
                  </a:lnTo>
                  <a:lnTo>
                    <a:pt x="42" y="94"/>
                  </a:lnTo>
                  <a:lnTo>
                    <a:pt x="32" y="100"/>
                  </a:lnTo>
                  <a:lnTo>
                    <a:pt x="26" y="114"/>
                  </a:lnTo>
                  <a:lnTo>
                    <a:pt x="24" y="126"/>
                  </a:lnTo>
                  <a:lnTo>
                    <a:pt x="24" y="130"/>
                  </a:lnTo>
                  <a:lnTo>
                    <a:pt x="22" y="134"/>
                  </a:lnTo>
                  <a:lnTo>
                    <a:pt x="18" y="136"/>
                  </a:lnTo>
                  <a:lnTo>
                    <a:pt x="16" y="136"/>
                  </a:lnTo>
                  <a:lnTo>
                    <a:pt x="14" y="134"/>
                  </a:lnTo>
                  <a:lnTo>
                    <a:pt x="14" y="126"/>
                  </a:lnTo>
                  <a:lnTo>
                    <a:pt x="12" y="118"/>
                  </a:lnTo>
                  <a:lnTo>
                    <a:pt x="4" y="102"/>
                  </a:lnTo>
                  <a:lnTo>
                    <a:pt x="4" y="90"/>
                  </a:lnTo>
                  <a:lnTo>
                    <a:pt x="6" y="80"/>
                  </a:lnTo>
                  <a:lnTo>
                    <a:pt x="0" y="68"/>
                  </a:lnTo>
                  <a:lnTo>
                    <a:pt x="0" y="52"/>
                  </a:lnTo>
                  <a:lnTo>
                    <a:pt x="12" y="38"/>
                  </a:lnTo>
                  <a:lnTo>
                    <a:pt x="20" y="16"/>
                  </a:lnTo>
                  <a:lnTo>
                    <a:pt x="36" y="2"/>
                  </a:lnTo>
                  <a:lnTo>
                    <a:pt x="42" y="10"/>
                  </a:lnTo>
                  <a:lnTo>
                    <a:pt x="52" y="2"/>
                  </a:lnTo>
                  <a:lnTo>
                    <a:pt x="62" y="0"/>
                  </a:lnTo>
                  <a:lnTo>
                    <a:pt x="64" y="8"/>
                  </a:lnTo>
                  <a:close/>
                </a:path>
              </a:pathLst>
            </a:custGeom>
            <a:solidFill>
              <a:schemeClr val="accent5">
                <a:lumMod val="20000"/>
                <a:lumOff val="80000"/>
              </a:schemeClr>
            </a:solidFill>
            <a:ln w="6350">
              <a:solidFill>
                <a:srgbClr val="FFFFFF"/>
              </a:solidFill>
              <a:prstDash val="solid"/>
              <a:round/>
              <a:headEnd/>
              <a:tailEnd/>
            </a:ln>
          </p:spPr>
          <p:txBody>
            <a:bodyPr/>
            <a:lstStyle/>
            <a:p>
              <a:endParaRPr lang="en-US" dirty="0"/>
            </a:p>
          </p:txBody>
        </p:sp>
        <p:sp>
          <p:nvSpPr>
            <p:cNvPr id="120" name="Freeform 428"/>
            <p:cNvSpPr>
              <a:spLocks/>
            </p:cNvSpPr>
            <p:nvPr/>
          </p:nvSpPr>
          <p:spPr bwMode="auto">
            <a:xfrm>
              <a:off x="8931275" y="2319338"/>
              <a:ext cx="19050" cy="66675"/>
            </a:xfrm>
            <a:custGeom>
              <a:avLst/>
              <a:gdLst>
                <a:gd name="T0" fmla="*/ 44 w 44"/>
                <a:gd name="T1" fmla="*/ 4 h 150"/>
                <a:gd name="T2" fmla="*/ 40 w 44"/>
                <a:gd name="T3" fmla="*/ 24 h 150"/>
                <a:gd name="T4" fmla="*/ 36 w 44"/>
                <a:gd name="T5" fmla="*/ 40 h 150"/>
                <a:gd name="T6" fmla="*/ 28 w 44"/>
                <a:gd name="T7" fmla="*/ 64 h 150"/>
                <a:gd name="T8" fmla="*/ 22 w 44"/>
                <a:gd name="T9" fmla="*/ 86 h 150"/>
                <a:gd name="T10" fmla="*/ 16 w 44"/>
                <a:gd name="T11" fmla="*/ 120 h 150"/>
                <a:gd name="T12" fmla="*/ 12 w 44"/>
                <a:gd name="T13" fmla="*/ 138 h 150"/>
                <a:gd name="T14" fmla="*/ 4 w 44"/>
                <a:gd name="T15" fmla="*/ 150 h 150"/>
                <a:gd name="T16" fmla="*/ 0 w 44"/>
                <a:gd name="T17" fmla="*/ 128 h 150"/>
                <a:gd name="T18" fmla="*/ 0 w 44"/>
                <a:gd name="T19" fmla="*/ 104 h 150"/>
                <a:gd name="T20" fmla="*/ 12 w 44"/>
                <a:gd name="T21" fmla="*/ 76 h 150"/>
                <a:gd name="T22" fmla="*/ 20 w 44"/>
                <a:gd name="T23" fmla="*/ 54 h 150"/>
                <a:gd name="T24" fmla="*/ 32 w 44"/>
                <a:gd name="T25" fmla="*/ 34 h 150"/>
                <a:gd name="T26" fmla="*/ 32 w 44"/>
                <a:gd name="T27" fmla="*/ 12 h 150"/>
                <a:gd name="T28" fmla="*/ 36 w 44"/>
                <a:gd name="T29" fmla="*/ 0 h 150"/>
                <a:gd name="T30" fmla="*/ 44 w 44"/>
                <a:gd name="T31" fmla="*/ 4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50"/>
                <a:gd name="T50" fmla="*/ 44 w 44"/>
                <a:gd name="T51" fmla="*/ 150 h 1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50">
                  <a:moveTo>
                    <a:pt x="44" y="4"/>
                  </a:moveTo>
                  <a:lnTo>
                    <a:pt x="40" y="24"/>
                  </a:lnTo>
                  <a:lnTo>
                    <a:pt x="36" y="40"/>
                  </a:lnTo>
                  <a:lnTo>
                    <a:pt x="28" y="64"/>
                  </a:lnTo>
                  <a:lnTo>
                    <a:pt x="22" y="86"/>
                  </a:lnTo>
                  <a:lnTo>
                    <a:pt x="16" y="120"/>
                  </a:lnTo>
                  <a:lnTo>
                    <a:pt x="12" y="138"/>
                  </a:lnTo>
                  <a:lnTo>
                    <a:pt x="4" y="150"/>
                  </a:lnTo>
                  <a:lnTo>
                    <a:pt x="0" y="128"/>
                  </a:lnTo>
                  <a:lnTo>
                    <a:pt x="0" y="104"/>
                  </a:lnTo>
                  <a:lnTo>
                    <a:pt x="12" y="76"/>
                  </a:lnTo>
                  <a:lnTo>
                    <a:pt x="20" y="54"/>
                  </a:lnTo>
                  <a:lnTo>
                    <a:pt x="32" y="34"/>
                  </a:lnTo>
                  <a:lnTo>
                    <a:pt x="32" y="12"/>
                  </a:lnTo>
                  <a:lnTo>
                    <a:pt x="36" y="0"/>
                  </a:lnTo>
                  <a:lnTo>
                    <a:pt x="44" y="4"/>
                  </a:lnTo>
                  <a:close/>
                </a:path>
              </a:pathLst>
            </a:custGeom>
            <a:grpFill/>
            <a:ln w="6350">
              <a:solidFill>
                <a:srgbClr val="FFFFFF"/>
              </a:solidFill>
              <a:prstDash val="solid"/>
              <a:round/>
              <a:headEnd/>
              <a:tailEnd/>
            </a:ln>
          </p:spPr>
          <p:txBody>
            <a:bodyPr/>
            <a:lstStyle/>
            <a:p>
              <a:endParaRPr lang="en-US" dirty="0"/>
            </a:p>
          </p:txBody>
        </p:sp>
        <p:sp>
          <p:nvSpPr>
            <p:cNvPr id="121" name="Freeform 429"/>
            <p:cNvSpPr>
              <a:spLocks/>
            </p:cNvSpPr>
            <p:nvPr/>
          </p:nvSpPr>
          <p:spPr bwMode="auto">
            <a:xfrm>
              <a:off x="9002713" y="2138363"/>
              <a:ext cx="23812" cy="17462"/>
            </a:xfrm>
            <a:custGeom>
              <a:avLst/>
              <a:gdLst>
                <a:gd name="T0" fmla="*/ 32 w 52"/>
                <a:gd name="T1" fmla="*/ 12 h 40"/>
                <a:gd name="T2" fmla="*/ 32 w 52"/>
                <a:gd name="T3" fmla="*/ 22 h 40"/>
                <a:gd name="T4" fmla="*/ 44 w 52"/>
                <a:gd name="T5" fmla="*/ 18 h 40"/>
                <a:gd name="T6" fmla="*/ 52 w 52"/>
                <a:gd name="T7" fmla="*/ 18 h 40"/>
                <a:gd name="T8" fmla="*/ 52 w 52"/>
                <a:gd name="T9" fmla="*/ 32 h 40"/>
                <a:gd name="T10" fmla="*/ 40 w 52"/>
                <a:gd name="T11" fmla="*/ 32 h 40"/>
                <a:gd name="T12" fmla="*/ 36 w 52"/>
                <a:gd name="T13" fmla="*/ 40 h 40"/>
                <a:gd name="T14" fmla="*/ 28 w 52"/>
                <a:gd name="T15" fmla="*/ 34 h 40"/>
                <a:gd name="T16" fmla="*/ 20 w 52"/>
                <a:gd name="T17" fmla="*/ 34 h 40"/>
                <a:gd name="T18" fmla="*/ 12 w 52"/>
                <a:gd name="T19" fmla="*/ 32 h 40"/>
                <a:gd name="T20" fmla="*/ 10 w 52"/>
                <a:gd name="T21" fmla="*/ 24 h 40"/>
                <a:gd name="T22" fmla="*/ 4 w 52"/>
                <a:gd name="T23" fmla="*/ 24 h 40"/>
                <a:gd name="T24" fmla="*/ 0 w 52"/>
                <a:gd name="T25" fmla="*/ 14 h 40"/>
                <a:gd name="T26" fmla="*/ 8 w 52"/>
                <a:gd name="T27" fmla="*/ 8 h 40"/>
                <a:gd name="T28" fmla="*/ 16 w 52"/>
                <a:gd name="T29" fmla="*/ 14 h 40"/>
                <a:gd name="T30" fmla="*/ 24 w 52"/>
                <a:gd name="T31" fmla="*/ 12 h 40"/>
                <a:gd name="T32" fmla="*/ 22 w 52"/>
                <a:gd name="T33" fmla="*/ 0 h 40"/>
                <a:gd name="T34" fmla="*/ 28 w 52"/>
                <a:gd name="T35" fmla="*/ 2 h 40"/>
                <a:gd name="T36" fmla="*/ 32 w 52"/>
                <a:gd name="T37" fmla="*/ 12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40"/>
                <a:gd name="T59" fmla="*/ 52 w 5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40">
                  <a:moveTo>
                    <a:pt x="32" y="12"/>
                  </a:moveTo>
                  <a:lnTo>
                    <a:pt x="32" y="22"/>
                  </a:lnTo>
                  <a:lnTo>
                    <a:pt x="44" y="18"/>
                  </a:lnTo>
                  <a:lnTo>
                    <a:pt x="52" y="18"/>
                  </a:lnTo>
                  <a:lnTo>
                    <a:pt x="52" y="32"/>
                  </a:lnTo>
                  <a:lnTo>
                    <a:pt x="40" y="32"/>
                  </a:lnTo>
                  <a:lnTo>
                    <a:pt x="36" y="40"/>
                  </a:lnTo>
                  <a:lnTo>
                    <a:pt x="28" y="34"/>
                  </a:lnTo>
                  <a:lnTo>
                    <a:pt x="20" y="34"/>
                  </a:lnTo>
                  <a:lnTo>
                    <a:pt x="12" y="32"/>
                  </a:lnTo>
                  <a:lnTo>
                    <a:pt x="10" y="24"/>
                  </a:lnTo>
                  <a:lnTo>
                    <a:pt x="4" y="24"/>
                  </a:lnTo>
                  <a:lnTo>
                    <a:pt x="0" y="14"/>
                  </a:lnTo>
                  <a:lnTo>
                    <a:pt x="8" y="8"/>
                  </a:lnTo>
                  <a:lnTo>
                    <a:pt x="16" y="14"/>
                  </a:lnTo>
                  <a:lnTo>
                    <a:pt x="24" y="12"/>
                  </a:lnTo>
                  <a:lnTo>
                    <a:pt x="22" y="0"/>
                  </a:lnTo>
                  <a:lnTo>
                    <a:pt x="28" y="2"/>
                  </a:lnTo>
                  <a:lnTo>
                    <a:pt x="32" y="12"/>
                  </a:lnTo>
                  <a:close/>
                </a:path>
              </a:pathLst>
            </a:custGeom>
            <a:grpFill/>
            <a:ln w="6350">
              <a:solidFill>
                <a:srgbClr val="FFFFFF"/>
              </a:solidFill>
              <a:prstDash val="solid"/>
              <a:round/>
              <a:headEnd/>
              <a:tailEnd/>
            </a:ln>
          </p:spPr>
          <p:txBody>
            <a:bodyPr/>
            <a:lstStyle/>
            <a:p>
              <a:endParaRPr lang="en-US" dirty="0"/>
            </a:p>
          </p:txBody>
        </p:sp>
        <p:sp>
          <p:nvSpPr>
            <p:cNvPr id="122" name="Freeform 430"/>
            <p:cNvSpPr>
              <a:spLocks/>
            </p:cNvSpPr>
            <p:nvPr/>
          </p:nvSpPr>
          <p:spPr bwMode="auto">
            <a:xfrm>
              <a:off x="8589963" y="2919413"/>
              <a:ext cx="520700" cy="525462"/>
            </a:xfrm>
            <a:custGeom>
              <a:avLst/>
              <a:gdLst>
                <a:gd name="T0" fmla="*/ 611 w 1169"/>
                <a:gd name="T1" fmla="*/ 162 h 1178"/>
                <a:gd name="T2" fmla="*/ 547 w 1169"/>
                <a:gd name="T3" fmla="*/ 212 h 1178"/>
                <a:gd name="T4" fmla="*/ 525 w 1169"/>
                <a:gd name="T5" fmla="*/ 254 h 1178"/>
                <a:gd name="T6" fmla="*/ 517 w 1169"/>
                <a:gd name="T7" fmla="*/ 310 h 1178"/>
                <a:gd name="T8" fmla="*/ 553 w 1169"/>
                <a:gd name="T9" fmla="*/ 394 h 1178"/>
                <a:gd name="T10" fmla="*/ 627 w 1169"/>
                <a:gd name="T11" fmla="*/ 444 h 1178"/>
                <a:gd name="T12" fmla="*/ 691 w 1169"/>
                <a:gd name="T13" fmla="*/ 554 h 1178"/>
                <a:gd name="T14" fmla="*/ 777 w 1169"/>
                <a:gd name="T15" fmla="*/ 640 h 1178"/>
                <a:gd name="T16" fmla="*/ 903 w 1169"/>
                <a:gd name="T17" fmla="*/ 648 h 1178"/>
                <a:gd name="T18" fmla="*/ 893 w 1169"/>
                <a:gd name="T19" fmla="*/ 702 h 1178"/>
                <a:gd name="T20" fmla="*/ 1031 w 1169"/>
                <a:gd name="T21" fmla="*/ 764 h 1178"/>
                <a:gd name="T22" fmla="*/ 1115 w 1169"/>
                <a:gd name="T23" fmla="*/ 812 h 1178"/>
                <a:gd name="T24" fmla="*/ 1167 w 1169"/>
                <a:gd name="T25" fmla="*/ 872 h 1178"/>
                <a:gd name="T26" fmla="*/ 1133 w 1169"/>
                <a:gd name="T27" fmla="*/ 900 h 1178"/>
                <a:gd name="T28" fmla="*/ 1065 w 1169"/>
                <a:gd name="T29" fmla="*/ 848 h 1178"/>
                <a:gd name="T30" fmla="*/ 1005 w 1169"/>
                <a:gd name="T31" fmla="*/ 834 h 1178"/>
                <a:gd name="T32" fmla="*/ 981 w 1169"/>
                <a:gd name="T33" fmla="*/ 904 h 1178"/>
                <a:gd name="T34" fmla="*/ 1003 w 1169"/>
                <a:gd name="T35" fmla="*/ 948 h 1178"/>
                <a:gd name="T36" fmla="*/ 1043 w 1169"/>
                <a:gd name="T37" fmla="*/ 1008 h 1178"/>
                <a:gd name="T38" fmla="*/ 989 w 1169"/>
                <a:gd name="T39" fmla="*/ 1060 h 1178"/>
                <a:gd name="T40" fmla="*/ 963 w 1169"/>
                <a:gd name="T41" fmla="*/ 1138 h 1178"/>
                <a:gd name="T42" fmla="*/ 911 w 1169"/>
                <a:gd name="T43" fmla="*/ 1178 h 1178"/>
                <a:gd name="T44" fmla="*/ 921 w 1169"/>
                <a:gd name="T45" fmla="*/ 1110 h 1178"/>
                <a:gd name="T46" fmla="*/ 951 w 1169"/>
                <a:gd name="T47" fmla="*/ 1062 h 1178"/>
                <a:gd name="T48" fmla="*/ 907 w 1169"/>
                <a:gd name="T49" fmla="*/ 960 h 1178"/>
                <a:gd name="T50" fmla="*/ 859 w 1169"/>
                <a:gd name="T51" fmla="*/ 908 h 1178"/>
                <a:gd name="T52" fmla="*/ 807 w 1169"/>
                <a:gd name="T53" fmla="*/ 850 h 1178"/>
                <a:gd name="T54" fmla="*/ 745 w 1169"/>
                <a:gd name="T55" fmla="*/ 836 h 1178"/>
                <a:gd name="T56" fmla="*/ 727 w 1169"/>
                <a:gd name="T57" fmla="*/ 806 h 1178"/>
                <a:gd name="T58" fmla="*/ 699 w 1169"/>
                <a:gd name="T59" fmla="*/ 808 h 1178"/>
                <a:gd name="T60" fmla="*/ 667 w 1169"/>
                <a:gd name="T61" fmla="*/ 756 h 1178"/>
                <a:gd name="T62" fmla="*/ 619 w 1169"/>
                <a:gd name="T63" fmla="*/ 764 h 1178"/>
                <a:gd name="T64" fmla="*/ 555 w 1169"/>
                <a:gd name="T65" fmla="*/ 712 h 1178"/>
                <a:gd name="T66" fmla="*/ 485 w 1169"/>
                <a:gd name="T67" fmla="*/ 658 h 1178"/>
                <a:gd name="T68" fmla="*/ 421 w 1169"/>
                <a:gd name="T69" fmla="*/ 620 h 1178"/>
                <a:gd name="T70" fmla="*/ 401 w 1169"/>
                <a:gd name="T71" fmla="*/ 572 h 1178"/>
                <a:gd name="T72" fmla="*/ 361 w 1169"/>
                <a:gd name="T73" fmla="*/ 512 h 1178"/>
                <a:gd name="T74" fmla="*/ 325 w 1169"/>
                <a:gd name="T75" fmla="*/ 410 h 1178"/>
                <a:gd name="T76" fmla="*/ 230 w 1169"/>
                <a:gd name="T77" fmla="*/ 364 h 1178"/>
                <a:gd name="T78" fmla="*/ 160 w 1169"/>
                <a:gd name="T79" fmla="*/ 382 h 1178"/>
                <a:gd name="T80" fmla="*/ 100 w 1169"/>
                <a:gd name="T81" fmla="*/ 428 h 1178"/>
                <a:gd name="T82" fmla="*/ 94 w 1169"/>
                <a:gd name="T83" fmla="*/ 394 h 1178"/>
                <a:gd name="T84" fmla="*/ 18 w 1169"/>
                <a:gd name="T85" fmla="*/ 350 h 1178"/>
                <a:gd name="T86" fmla="*/ 32 w 1169"/>
                <a:gd name="T87" fmla="*/ 290 h 1178"/>
                <a:gd name="T88" fmla="*/ 12 w 1169"/>
                <a:gd name="T89" fmla="*/ 250 h 1178"/>
                <a:gd name="T90" fmla="*/ 52 w 1169"/>
                <a:gd name="T91" fmla="*/ 220 h 1178"/>
                <a:gd name="T92" fmla="*/ 24 w 1169"/>
                <a:gd name="T93" fmla="*/ 158 h 1178"/>
                <a:gd name="T94" fmla="*/ 96 w 1169"/>
                <a:gd name="T95" fmla="*/ 146 h 1178"/>
                <a:gd name="T96" fmla="*/ 138 w 1169"/>
                <a:gd name="T97" fmla="*/ 108 h 1178"/>
                <a:gd name="T98" fmla="*/ 190 w 1169"/>
                <a:gd name="T99" fmla="*/ 132 h 1178"/>
                <a:gd name="T100" fmla="*/ 226 w 1169"/>
                <a:gd name="T101" fmla="*/ 166 h 1178"/>
                <a:gd name="T102" fmla="*/ 261 w 1169"/>
                <a:gd name="T103" fmla="*/ 84 h 1178"/>
                <a:gd name="T104" fmla="*/ 327 w 1169"/>
                <a:gd name="T105" fmla="*/ 112 h 1178"/>
                <a:gd name="T106" fmla="*/ 337 w 1169"/>
                <a:gd name="T107" fmla="*/ 76 h 1178"/>
                <a:gd name="T108" fmla="*/ 353 w 1169"/>
                <a:gd name="T109" fmla="*/ 36 h 1178"/>
                <a:gd name="T110" fmla="*/ 419 w 1169"/>
                <a:gd name="T111" fmla="*/ 18 h 1178"/>
                <a:gd name="T112" fmla="*/ 499 w 1169"/>
                <a:gd name="T113" fmla="*/ 24 h 1178"/>
                <a:gd name="T114" fmla="*/ 577 w 1169"/>
                <a:gd name="T115" fmla="*/ 64 h 1178"/>
                <a:gd name="T116" fmla="*/ 625 w 1169"/>
                <a:gd name="T117" fmla="*/ 132 h 1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9"/>
                <a:gd name="T178" fmla="*/ 0 h 1178"/>
                <a:gd name="T179" fmla="*/ 1169 w 1169"/>
                <a:gd name="T180" fmla="*/ 1178 h 1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9" h="1178">
                  <a:moveTo>
                    <a:pt x="637" y="158"/>
                  </a:moveTo>
                  <a:lnTo>
                    <a:pt x="635" y="166"/>
                  </a:lnTo>
                  <a:lnTo>
                    <a:pt x="623" y="182"/>
                  </a:lnTo>
                  <a:lnTo>
                    <a:pt x="613" y="176"/>
                  </a:lnTo>
                  <a:lnTo>
                    <a:pt x="611" y="162"/>
                  </a:lnTo>
                  <a:lnTo>
                    <a:pt x="593" y="170"/>
                  </a:lnTo>
                  <a:lnTo>
                    <a:pt x="595" y="184"/>
                  </a:lnTo>
                  <a:lnTo>
                    <a:pt x="573" y="192"/>
                  </a:lnTo>
                  <a:lnTo>
                    <a:pt x="563" y="206"/>
                  </a:lnTo>
                  <a:lnTo>
                    <a:pt x="547" y="212"/>
                  </a:lnTo>
                  <a:lnTo>
                    <a:pt x="535" y="206"/>
                  </a:lnTo>
                  <a:lnTo>
                    <a:pt x="517" y="210"/>
                  </a:lnTo>
                  <a:lnTo>
                    <a:pt x="519" y="226"/>
                  </a:lnTo>
                  <a:lnTo>
                    <a:pt x="509" y="236"/>
                  </a:lnTo>
                  <a:lnTo>
                    <a:pt x="525" y="254"/>
                  </a:lnTo>
                  <a:lnTo>
                    <a:pt x="527" y="266"/>
                  </a:lnTo>
                  <a:lnTo>
                    <a:pt x="543" y="276"/>
                  </a:lnTo>
                  <a:lnTo>
                    <a:pt x="535" y="296"/>
                  </a:lnTo>
                  <a:lnTo>
                    <a:pt x="521" y="298"/>
                  </a:lnTo>
                  <a:lnTo>
                    <a:pt x="517" y="310"/>
                  </a:lnTo>
                  <a:lnTo>
                    <a:pt x="529" y="330"/>
                  </a:lnTo>
                  <a:lnTo>
                    <a:pt x="519" y="338"/>
                  </a:lnTo>
                  <a:lnTo>
                    <a:pt x="529" y="362"/>
                  </a:lnTo>
                  <a:lnTo>
                    <a:pt x="541" y="382"/>
                  </a:lnTo>
                  <a:lnTo>
                    <a:pt x="553" y="394"/>
                  </a:lnTo>
                  <a:lnTo>
                    <a:pt x="565" y="404"/>
                  </a:lnTo>
                  <a:lnTo>
                    <a:pt x="577" y="406"/>
                  </a:lnTo>
                  <a:lnTo>
                    <a:pt x="593" y="418"/>
                  </a:lnTo>
                  <a:lnTo>
                    <a:pt x="611" y="436"/>
                  </a:lnTo>
                  <a:lnTo>
                    <a:pt x="627" y="444"/>
                  </a:lnTo>
                  <a:lnTo>
                    <a:pt x="647" y="448"/>
                  </a:lnTo>
                  <a:lnTo>
                    <a:pt x="655" y="458"/>
                  </a:lnTo>
                  <a:lnTo>
                    <a:pt x="665" y="484"/>
                  </a:lnTo>
                  <a:lnTo>
                    <a:pt x="679" y="518"/>
                  </a:lnTo>
                  <a:lnTo>
                    <a:pt x="691" y="554"/>
                  </a:lnTo>
                  <a:lnTo>
                    <a:pt x="715" y="592"/>
                  </a:lnTo>
                  <a:lnTo>
                    <a:pt x="743" y="612"/>
                  </a:lnTo>
                  <a:lnTo>
                    <a:pt x="759" y="630"/>
                  </a:lnTo>
                  <a:lnTo>
                    <a:pt x="773" y="628"/>
                  </a:lnTo>
                  <a:lnTo>
                    <a:pt x="777" y="640"/>
                  </a:lnTo>
                  <a:lnTo>
                    <a:pt x="799" y="648"/>
                  </a:lnTo>
                  <a:lnTo>
                    <a:pt x="815" y="660"/>
                  </a:lnTo>
                  <a:lnTo>
                    <a:pt x="851" y="658"/>
                  </a:lnTo>
                  <a:lnTo>
                    <a:pt x="883" y="654"/>
                  </a:lnTo>
                  <a:lnTo>
                    <a:pt x="903" y="648"/>
                  </a:lnTo>
                  <a:lnTo>
                    <a:pt x="913" y="654"/>
                  </a:lnTo>
                  <a:lnTo>
                    <a:pt x="917" y="670"/>
                  </a:lnTo>
                  <a:lnTo>
                    <a:pt x="903" y="682"/>
                  </a:lnTo>
                  <a:lnTo>
                    <a:pt x="891" y="690"/>
                  </a:lnTo>
                  <a:lnTo>
                    <a:pt x="893" y="702"/>
                  </a:lnTo>
                  <a:lnTo>
                    <a:pt x="907" y="718"/>
                  </a:lnTo>
                  <a:lnTo>
                    <a:pt x="949" y="734"/>
                  </a:lnTo>
                  <a:lnTo>
                    <a:pt x="975" y="746"/>
                  </a:lnTo>
                  <a:lnTo>
                    <a:pt x="1009" y="752"/>
                  </a:lnTo>
                  <a:lnTo>
                    <a:pt x="1031" y="764"/>
                  </a:lnTo>
                  <a:lnTo>
                    <a:pt x="1049" y="778"/>
                  </a:lnTo>
                  <a:lnTo>
                    <a:pt x="1077" y="788"/>
                  </a:lnTo>
                  <a:lnTo>
                    <a:pt x="1097" y="796"/>
                  </a:lnTo>
                  <a:lnTo>
                    <a:pt x="1111" y="800"/>
                  </a:lnTo>
                  <a:lnTo>
                    <a:pt x="1115" y="812"/>
                  </a:lnTo>
                  <a:lnTo>
                    <a:pt x="1133" y="822"/>
                  </a:lnTo>
                  <a:lnTo>
                    <a:pt x="1147" y="832"/>
                  </a:lnTo>
                  <a:lnTo>
                    <a:pt x="1163" y="848"/>
                  </a:lnTo>
                  <a:lnTo>
                    <a:pt x="1169" y="864"/>
                  </a:lnTo>
                  <a:lnTo>
                    <a:pt x="1167" y="872"/>
                  </a:lnTo>
                  <a:lnTo>
                    <a:pt x="1159" y="880"/>
                  </a:lnTo>
                  <a:lnTo>
                    <a:pt x="1159" y="894"/>
                  </a:lnTo>
                  <a:lnTo>
                    <a:pt x="1159" y="904"/>
                  </a:lnTo>
                  <a:lnTo>
                    <a:pt x="1145" y="902"/>
                  </a:lnTo>
                  <a:lnTo>
                    <a:pt x="1133" y="900"/>
                  </a:lnTo>
                  <a:lnTo>
                    <a:pt x="1119" y="888"/>
                  </a:lnTo>
                  <a:lnTo>
                    <a:pt x="1119" y="868"/>
                  </a:lnTo>
                  <a:lnTo>
                    <a:pt x="1105" y="852"/>
                  </a:lnTo>
                  <a:lnTo>
                    <a:pt x="1093" y="848"/>
                  </a:lnTo>
                  <a:lnTo>
                    <a:pt x="1065" y="848"/>
                  </a:lnTo>
                  <a:lnTo>
                    <a:pt x="1049" y="844"/>
                  </a:lnTo>
                  <a:lnTo>
                    <a:pt x="1037" y="838"/>
                  </a:lnTo>
                  <a:lnTo>
                    <a:pt x="1037" y="828"/>
                  </a:lnTo>
                  <a:lnTo>
                    <a:pt x="1017" y="824"/>
                  </a:lnTo>
                  <a:lnTo>
                    <a:pt x="1005" y="834"/>
                  </a:lnTo>
                  <a:lnTo>
                    <a:pt x="995" y="856"/>
                  </a:lnTo>
                  <a:lnTo>
                    <a:pt x="989" y="872"/>
                  </a:lnTo>
                  <a:lnTo>
                    <a:pt x="977" y="884"/>
                  </a:lnTo>
                  <a:lnTo>
                    <a:pt x="977" y="896"/>
                  </a:lnTo>
                  <a:lnTo>
                    <a:pt x="981" y="904"/>
                  </a:lnTo>
                  <a:lnTo>
                    <a:pt x="973" y="914"/>
                  </a:lnTo>
                  <a:lnTo>
                    <a:pt x="971" y="924"/>
                  </a:lnTo>
                  <a:lnTo>
                    <a:pt x="973" y="942"/>
                  </a:lnTo>
                  <a:lnTo>
                    <a:pt x="987" y="948"/>
                  </a:lnTo>
                  <a:lnTo>
                    <a:pt x="1003" y="948"/>
                  </a:lnTo>
                  <a:lnTo>
                    <a:pt x="1017" y="960"/>
                  </a:lnTo>
                  <a:lnTo>
                    <a:pt x="1029" y="964"/>
                  </a:lnTo>
                  <a:lnTo>
                    <a:pt x="1039" y="972"/>
                  </a:lnTo>
                  <a:lnTo>
                    <a:pt x="1041" y="992"/>
                  </a:lnTo>
                  <a:lnTo>
                    <a:pt x="1043" y="1008"/>
                  </a:lnTo>
                  <a:lnTo>
                    <a:pt x="1049" y="1020"/>
                  </a:lnTo>
                  <a:lnTo>
                    <a:pt x="1043" y="1036"/>
                  </a:lnTo>
                  <a:lnTo>
                    <a:pt x="1021" y="1034"/>
                  </a:lnTo>
                  <a:lnTo>
                    <a:pt x="1003" y="1046"/>
                  </a:lnTo>
                  <a:lnTo>
                    <a:pt x="989" y="1060"/>
                  </a:lnTo>
                  <a:lnTo>
                    <a:pt x="989" y="1074"/>
                  </a:lnTo>
                  <a:lnTo>
                    <a:pt x="993" y="1088"/>
                  </a:lnTo>
                  <a:lnTo>
                    <a:pt x="995" y="1108"/>
                  </a:lnTo>
                  <a:lnTo>
                    <a:pt x="977" y="1118"/>
                  </a:lnTo>
                  <a:lnTo>
                    <a:pt x="963" y="1138"/>
                  </a:lnTo>
                  <a:lnTo>
                    <a:pt x="953" y="1148"/>
                  </a:lnTo>
                  <a:lnTo>
                    <a:pt x="955" y="1162"/>
                  </a:lnTo>
                  <a:lnTo>
                    <a:pt x="945" y="1176"/>
                  </a:lnTo>
                  <a:lnTo>
                    <a:pt x="927" y="1178"/>
                  </a:lnTo>
                  <a:lnTo>
                    <a:pt x="911" y="1178"/>
                  </a:lnTo>
                  <a:lnTo>
                    <a:pt x="901" y="1164"/>
                  </a:lnTo>
                  <a:lnTo>
                    <a:pt x="903" y="1146"/>
                  </a:lnTo>
                  <a:lnTo>
                    <a:pt x="903" y="1136"/>
                  </a:lnTo>
                  <a:lnTo>
                    <a:pt x="917" y="1126"/>
                  </a:lnTo>
                  <a:lnTo>
                    <a:pt x="921" y="1110"/>
                  </a:lnTo>
                  <a:lnTo>
                    <a:pt x="927" y="1094"/>
                  </a:lnTo>
                  <a:lnTo>
                    <a:pt x="917" y="1086"/>
                  </a:lnTo>
                  <a:lnTo>
                    <a:pt x="919" y="1074"/>
                  </a:lnTo>
                  <a:lnTo>
                    <a:pt x="939" y="1070"/>
                  </a:lnTo>
                  <a:lnTo>
                    <a:pt x="951" y="1062"/>
                  </a:lnTo>
                  <a:lnTo>
                    <a:pt x="951" y="1042"/>
                  </a:lnTo>
                  <a:lnTo>
                    <a:pt x="933" y="1018"/>
                  </a:lnTo>
                  <a:lnTo>
                    <a:pt x="933" y="996"/>
                  </a:lnTo>
                  <a:lnTo>
                    <a:pt x="921" y="972"/>
                  </a:lnTo>
                  <a:lnTo>
                    <a:pt x="907" y="960"/>
                  </a:lnTo>
                  <a:lnTo>
                    <a:pt x="899" y="932"/>
                  </a:lnTo>
                  <a:lnTo>
                    <a:pt x="895" y="916"/>
                  </a:lnTo>
                  <a:lnTo>
                    <a:pt x="885" y="900"/>
                  </a:lnTo>
                  <a:lnTo>
                    <a:pt x="869" y="896"/>
                  </a:lnTo>
                  <a:lnTo>
                    <a:pt x="859" y="908"/>
                  </a:lnTo>
                  <a:lnTo>
                    <a:pt x="849" y="906"/>
                  </a:lnTo>
                  <a:lnTo>
                    <a:pt x="835" y="892"/>
                  </a:lnTo>
                  <a:lnTo>
                    <a:pt x="815" y="886"/>
                  </a:lnTo>
                  <a:lnTo>
                    <a:pt x="805" y="870"/>
                  </a:lnTo>
                  <a:lnTo>
                    <a:pt x="807" y="850"/>
                  </a:lnTo>
                  <a:lnTo>
                    <a:pt x="797" y="834"/>
                  </a:lnTo>
                  <a:lnTo>
                    <a:pt x="787" y="826"/>
                  </a:lnTo>
                  <a:lnTo>
                    <a:pt x="769" y="832"/>
                  </a:lnTo>
                  <a:lnTo>
                    <a:pt x="757" y="834"/>
                  </a:lnTo>
                  <a:lnTo>
                    <a:pt x="745" y="836"/>
                  </a:lnTo>
                  <a:lnTo>
                    <a:pt x="751" y="824"/>
                  </a:lnTo>
                  <a:lnTo>
                    <a:pt x="753" y="818"/>
                  </a:lnTo>
                  <a:lnTo>
                    <a:pt x="745" y="810"/>
                  </a:lnTo>
                  <a:lnTo>
                    <a:pt x="735" y="802"/>
                  </a:lnTo>
                  <a:lnTo>
                    <a:pt x="727" y="806"/>
                  </a:lnTo>
                  <a:lnTo>
                    <a:pt x="725" y="814"/>
                  </a:lnTo>
                  <a:lnTo>
                    <a:pt x="717" y="814"/>
                  </a:lnTo>
                  <a:lnTo>
                    <a:pt x="709" y="814"/>
                  </a:lnTo>
                  <a:lnTo>
                    <a:pt x="705" y="814"/>
                  </a:lnTo>
                  <a:lnTo>
                    <a:pt x="699" y="808"/>
                  </a:lnTo>
                  <a:lnTo>
                    <a:pt x="707" y="796"/>
                  </a:lnTo>
                  <a:lnTo>
                    <a:pt x="697" y="776"/>
                  </a:lnTo>
                  <a:lnTo>
                    <a:pt x="687" y="764"/>
                  </a:lnTo>
                  <a:lnTo>
                    <a:pt x="677" y="756"/>
                  </a:lnTo>
                  <a:lnTo>
                    <a:pt x="667" y="756"/>
                  </a:lnTo>
                  <a:lnTo>
                    <a:pt x="661" y="762"/>
                  </a:lnTo>
                  <a:lnTo>
                    <a:pt x="649" y="756"/>
                  </a:lnTo>
                  <a:lnTo>
                    <a:pt x="635" y="752"/>
                  </a:lnTo>
                  <a:lnTo>
                    <a:pt x="623" y="756"/>
                  </a:lnTo>
                  <a:lnTo>
                    <a:pt x="619" y="764"/>
                  </a:lnTo>
                  <a:lnTo>
                    <a:pt x="607" y="754"/>
                  </a:lnTo>
                  <a:lnTo>
                    <a:pt x="599" y="738"/>
                  </a:lnTo>
                  <a:lnTo>
                    <a:pt x="589" y="738"/>
                  </a:lnTo>
                  <a:lnTo>
                    <a:pt x="571" y="732"/>
                  </a:lnTo>
                  <a:lnTo>
                    <a:pt x="555" y="712"/>
                  </a:lnTo>
                  <a:lnTo>
                    <a:pt x="541" y="704"/>
                  </a:lnTo>
                  <a:lnTo>
                    <a:pt x="529" y="698"/>
                  </a:lnTo>
                  <a:lnTo>
                    <a:pt x="519" y="674"/>
                  </a:lnTo>
                  <a:lnTo>
                    <a:pt x="503" y="664"/>
                  </a:lnTo>
                  <a:lnTo>
                    <a:pt x="485" y="658"/>
                  </a:lnTo>
                  <a:lnTo>
                    <a:pt x="479" y="646"/>
                  </a:lnTo>
                  <a:lnTo>
                    <a:pt x="467" y="626"/>
                  </a:lnTo>
                  <a:lnTo>
                    <a:pt x="451" y="618"/>
                  </a:lnTo>
                  <a:lnTo>
                    <a:pt x="439" y="614"/>
                  </a:lnTo>
                  <a:lnTo>
                    <a:pt x="421" y="620"/>
                  </a:lnTo>
                  <a:lnTo>
                    <a:pt x="417" y="612"/>
                  </a:lnTo>
                  <a:lnTo>
                    <a:pt x="425" y="606"/>
                  </a:lnTo>
                  <a:lnTo>
                    <a:pt x="427" y="596"/>
                  </a:lnTo>
                  <a:lnTo>
                    <a:pt x="411" y="582"/>
                  </a:lnTo>
                  <a:lnTo>
                    <a:pt x="401" y="572"/>
                  </a:lnTo>
                  <a:lnTo>
                    <a:pt x="383" y="562"/>
                  </a:lnTo>
                  <a:lnTo>
                    <a:pt x="385" y="550"/>
                  </a:lnTo>
                  <a:lnTo>
                    <a:pt x="375" y="544"/>
                  </a:lnTo>
                  <a:lnTo>
                    <a:pt x="361" y="540"/>
                  </a:lnTo>
                  <a:lnTo>
                    <a:pt x="361" y="512"/>
                  </a:lnTo>
                  <a:lnTo>
                    <a:pt x="353" y="488"/>
                  </a:lnTo>
                  <a:lnTo>
                    <a:pt x="337" y="470"/>
                  </a:lnTo>
                  <a:lnTo>
                    <a:pt x="335" y="450"/>
                  </a:lnTo>
                  <a:lnTo>
                    <a:pt x="335" y="428"/>
                  </a:lnTo>
                  <a:lnTo>
                    <a:pt x="325" y="410"/>
                  </a:lnTo>
                  <a:lnTo>
                    <a:pt x="307" y="398"/>
                  </a:lnTo>
                  <a:lnTo>
                    <a:pt x="285" y="398"/>
                  </a:lnTo>
                  <a:lnTo>
                    <a:pt x="261" y="378"/>
                  </a:lnTo>
                  <a:lnTo>
                    <a:pt x="242" y="366"/>
                  </a:lnTo>
                  <a:lnTo>
                    <a:pt x="230" y="364"/>
                  </a:lnTo>
                  <a:lnTo>
                    <a:pt x="220" y="354"/>
                  </a:lnTo>
                  <a:lnTo>
                    <a:pt x="196" y="352"/>
                  </a:lnTo>
                  <a:lnTo>
                    <a:pt x="182" y="358"/>
                  </a:lnTo>
                  <a:lnTo>
                    <a:pt x="168" y="366"/>
                  </a:lnTo>
                  <a:lnTo>
                    <a:pt x="160" y="382"/>
                  </a:lnTo>
                  <a:lnTo>
                    <a:pt x="148" y="390"/>
                  </a:lnTo>
                  <a:lnTo>
                    <a:pt x="144" y="398"/>
                  </a:lnTo>
                  <a:lnTo>
                    <a:pt x="136" y="414"/>
                  </a:lnTo>
                  <a:lnTo>
                    <a:pt x="116" y="426"/>
                  </a:lnTo>
                  <a:lnTo>
                    <a:pt x="100" y="428"/>
                  </a:lnTo>
                  <a:lnTo>
                    <a:pt x="90" y="434"/>
                  </a:lnTo>
                  <a:lnTo>
                    <a:pt x="80" y="432"/>
                  </a:lnTo>
                  <a:lnTo>
                    <a:pt x="74" y="416"/>
                  </a:lnTo>
                  <a:lnTo>
                    <a:pt x="86" y="400"/>
                  </a:lnTo>
                  <a:lnTo>
                    <a:pt x="94" y="394"/>
                  </a:lnTo>
                  <a:lnTo>
                    <a:pt x="88" y="382"/>
                  </a:lnTo>
                  <a:lnTo>
                    <a:pt x="64" y="382"/>
                  </a:lnTo>
                  <a:lnTo>
                    <a:pt x="44" y="374"/>
                  </a:lnTo>
                  <a:lnTo>
                    <a:pt x="24" y="366"/>
                  </a:lnTo>
                  <a:lnTo>
                    <a:pt x="18" y="350"/>
                  </a:lnTo>
                  <a:lnTo>
                    <a:pt x="22" y="340"/>
                  </a:lnTo>
                  <a:lnTo>
                    <a:pt x="16" y="326"/>
                  </a:lnTo>
                  <a:lnTo>
                    <a:pt x="28" y="314"/>
                  </a:lnTo>
                  <a:lnTo>
                    <a:pt x="38" y="304"/>
                  </a:lnTo>
                  <a:lnTo>
                    <a:pt x="32" y="290"/>
                  </a:lnTo>
                  <a:lnTo>
                    <a:pt x="14" y="286"/>
                  </a:lnTo>
                  <a:lnTo>
                    <a:pt x="10" y="278"/>
                  </a:lnTo>
                  <a:lnTo>
                    <a:pt x="10" y="270"/>
                  </a:lnTo>
                  <a:lnTo>
                    <a:pt x="0" y="256"/>
                  </a:lnTo>
                  <a:lnTo>
                    <a:pt x="12" y="250"/>
                  </a:lnTo>
                  <a:lnTo>
                    <a:pt x="24" y="252"/>
                  </a:lnTo>
                  <a:lnTo>
                    <a:pt x="32" y="242"/>
                  </a:lnTo>
                  <a:lnTo>
                    <a:pt x="44" y="240"/>
                  </a:lnTo>
                  <a:lnTo>
                    <a:pt x="44" y="228"/>
                  </a:lnTo>
                  <a:lnTo>
                    <a:pt x="52" y="220"/>
                  </a:lnTo>
                  <a:lnTo>
                    <a:pt x="36" y="206"/>
                  </a:lnTo>
                  <a:lnTo>
                    <a:pt x="32" y="188"/>
                  </a:lnTo>
                  <a:lnTo>
                    <a:pt x="22" y="180"/>
                  </a:lnTo>
                  <a:lnTo>
                    <a:pt x="16" y="170"/>
                  </a:lnTo>
                  <a:lnTo>
                    <a:pt x="24" y="158"/>
                  </a:lnTo>
                  <a:lnTo>
                    <a:pt x="38" y="160"/>
                  </a:lnTo>
                  <a:lnTo>
                    <a:pt x="40" y="152"/>
                  </a:lnTo>
                  <a:lnTo>
                    <a:pt x="48" y="158"/>
                  </a:lnTo>
                  <a:lnTo>
                    <a:pt x="76" y="152"/>
                  </a:lnTo>
                  <a:lnTo>
                    <a:pt x="96" y="146"/>
                  </a:lnTo>
                  <a:lnTo>
                    <a:pt x="114" y="154"/>
                  </a:lnTo>
                  <a:lnTo>
                    <a:pt x="130" y="144"/>
                  </a:lnTo>
                  <a:lnTo>
                    <a:pt x="142" y="122"/>
                  </a:lnTo>
                  <a:lnTo>
                    <a:pt x="140" y="112"/>
                  </a:lnTo>
                  <a:lnTo>
                    <a:pt x="138" y="108"/>
                  </a:lnTo>
                  <a:lnTo>
                    <a:pt x="148" y="106"/>
                  </a:lnTo>
                  <a:lnTo>
                    <a:pt x="160" y="88"/>
                  </a:lnTo>
                  <a:lnTo>
                    <a:pt x="172" y="86"/>
                  </a:lnTo>
                  <a:lnTo>
                    <a:pt x="172" y="116"/>
                  </a:lnTo>
                  <a:lnTo>
                    <a:pt x="190" y="132"/>
                  </a:lnTo>
                  <a:lnTo>
                    <a:pt x="206" y="134"/>
                  </a:lnTo>
                  <a:lnTo>
                    <a:pt x="202" y="146"/>
                  </a:lnTo>
                  <a:lnTo>
                    <a:pt x="210" y="154"/>
                  </a:lnTo>
                  <a:lnTo>
                    <a:pt x="214" y="168"/>
                  </a:lnTo>
                  <a:lnTo>
                    <a:pt x="226" y="166"/>
                  </a:lnTo>
                  <a:lnTo>
                    <a:pt x="220" y="152"/>
                  </a:lnTo>
                  <a:lnTo>
                    <a:pt x="220" y="138"/>
                  </a:lnTo>
                  <a:lnTo>
                    <a:pt x="244" y="116"/>
                  </a:lnTo>
                  <a:lnTo>
                    <a:pt x="244" y="84"/>
                  </a:lnTo>
                  <a:lnTo>
                    <a:pt x="261" y="84"/>
                  </a:lnTo>
                  <a:lnTo>
                    <a:pt x="263" y="100"/>
                  </a:lnTo>
                  <a:lnTo>
                    <a:pt x="279" y="108"/>
                  </a:lnTo>
                  <a:lnTo>
                    <a:pt x="303" y="96"/>
                  </a:lnTo>
                  <a:lnTo>
                    <a:pt x="317" y="116"/>
                  </a:lnTo>
                  <a:lnTo>
                    <a:pt x="327" y="112"/>
                  </a:lnTo>
                  <a:lnTo>
                    <a:pt x="323" y="104"/>
                  </a:lnTo>
                  <a:lnTo>
                    <a:pt x="325" y="94"/>
                  </a:lnTo>
                  <a:lnTo>
                    <a:pt x="313" y="80"/>
                  </a:lnTo>
                  <a:lnTo>
                    <a:pt x="327" y="66"/>
                  </a:lnTo>
                  <a:lnTo>
                    <a:pt x="337" y="76"/>
                  </a:lnTo>
                  <a:lnTo>
                    <a:pt x="353" y="76"/>
                  </a:lnTo>
                  <a:lnTo>
                    <a:pt x="353" y="66"/>
                  </a:lnTo>
                  <a:lnTo>
                    <a:pt x="347" y="60"/>
                  </a:lnTo>
                  <a:lnTo>
                    <a:pt x="347" y="52"/>
                  </a:lnTo>
                  <a:lnTo>
                    <a:pt x="353" y="36"/>
                  </a:lnTo>
                  <a:lnTo>
                    <a:pt x="369" y="32"/>
                  </a:lnTo>
                  <a:lnTo>
                    <a:pt x="383" y="46"/>
                  </a:lnTo>
                  <a:lnTo>
                    <a:pt x="407" y="44"/>
                  </a:lnTo>
                  <a:lnTo>
                    <a:pt x="407" y="26"/>
                  </a:lnTo>
                  <a:lnTo>
                    <a:pt x="419" y="18"/>
                  </a:lnTo>
                  <a:lnTo>
                    <a:pt x="471" y="14"/>
                  </a:lnTo>
                  <a:lnTo>
                    <a:pt x="505" y="0"/>
                  </a:lnTo>
                  <a:lnTo>
                    <a:pt x="509" y="8"/>
                  </a:lnTo>
                  <a:lnTo>
                    <a:pt x="497" y="12"/>
                  </a:lnTo>
                  <a:lnTo>
                    <a:pt x="499" y="24"/>
                  </a:lnTo>
                  <a:lnTo>
                    <a:pt x="515" y="28"/>
                  </a:lnTo>
                  <a:lnTo>
                    <a:pt x="515" y="40"/>
                  </a:lnTo>
                  <a:lnTo>
                    <a:pt x="533" y="56"/>
                  </a:lnTo>
                  <a:lnTo>
                    <a:pt x="555" y="62"/>
                  </a:lnTo>
                  <a:lnTo>
                    <a:pt x="577" y="64"/>
                  </a:lnTo>
                  <a:lnTo>
                    <a:pt x="645" y="70"/>
                  </a:lnTo>
                  <a:lnTo>
                    <a:pt x="619" y="92"/>
                  </a:lnTo>
                  <a:lnTo>
                    <a:pt x="617" y="108"/>
                  </a:lnTo>
                  <a:lnTo>
                    <a:pt x="639" y="116"/>
                  </a:lnTo>
                  <a:lnTo>
                    <a:pt x="625" y="132"/>
                  </a:lnTo>
                  <a:lnTo>
                    <a:pt x="627" y="142"/>
                  </a:lnTo>
                  <a:lnTo>
                    <a:pt x="643" y="144"/>
                  </a:lnTo>
                  <a:lnTo>
                    <a:pt x="637" y="158"/>
                  </a:lnTo>
                  <a:close/>
                </a:path>
              </a:pathLst>
            </a:custGeom>
            <a:solidFill>
              <a:schemeClr val="tx2"/>
            </a:solidFill>
            <a:ln w="6350">
              <a:solidFill>
                <a:srgbClr val="FFFFFF"/>
              </a:solidFill>
              <a:prstDash val="solid"/>
              <a:round/>
              <a:headEnd/>
              <a:tailEnd/>
            </a:ln>
          </p:spPr>
          <p:txBody>
            <a:bodyPr/>
            <a:lstStyle/>
            <a:p>
              <a:endParaRPr lang="en-US" dirty="0"/>
            </a:p>
          </p:txBody>
        </p:sp>
        <p:sp>
          <p:nvSpPr>
            <p:cNvPr id="123" name="Freeform 431"/>
            <p:cNvSpPr>
              <a:spLocks/>
            </p:cNvSpPr>
            <p:nvPr/>
          </p:nvSpPr>
          <p:spPr bwMode="auto">
            <a:xfrm>
              <a:off x="8937625" y="3565525"/>
              <a:ext cx="12700" cy="9525"/>
            </a:xfrm>
            <a:custGeom>
              <a:avLst/>
              <a:gdLst>
                <a:gd name="T0" fmla="*/ 8 w 30"/>
                <a:gd name="T1" fmla="*/ 0 h 22"/>
                <a:gd name="T2" fmla="*/ 18 w 30"/>
                <a:gd name="T3" fmla="*/ 2 h 22"/>
                <a:gd name="T4" fmla="*/ 26 w 30"/>
                <a:gd name="T5" fmla="*/ 6 h 22"/>
                <a:gd name="T6" fmla="*/ 30 w 30"/>
                <a:gd name="T7" fmla="*/ 14 h 22"/>
                <a:gd name="T8" fmla="*/ 24 w 30"/>
                <a:gd name="T9" fmla="*/ 22 h 22"/>
                <a:gd name="T10" fmla="*/ 16 w 30"/>
                <a:gd name="T11" fmla="*/ 22 h 22"/>
                <a:gd name="T12" fmla="*/ 2 w 30"/>
                <a:gd name="T13" fmla="*/ 18 h 22"/>
                <a:gd name="T14" fmla="*/ 0 w 30"/>
                <a:gd name="T15" fmla="*/ 10 h 22"/>
                <a:gd name="T16" fmla="*/ 0 w 30"/>
                <a:gd name="T17" fmla="*/ 2 h 22"/>
                <a:gd name="T18" fmla="*/ 8 w 30"/>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2"/>
                <a:gd name="T32" fmla="*/ 30 w 3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2">
                  <a:moveTo>
                    <a:pt x="8" y="0"/>
                  </a:moveTo>
                  <a:lnTo>
                    <a:pt x="18" y="2"/>
                  </a:lnTo>
                  <a:lnTo>
                    <a:pt x="26" y="6"/>
                  </a:lnTo>
                  <a:lnTo>
                    <a:pt x="30" y="14"/>
                  </a:lnTo>
                  <a:lnTo>
                    <a:pt x="24" y="22"/>
                  </a:lnTo>
                  <a:lnTo>
                    <a:pt x="16" y="22"/>
                  </a:lnTo>
                  <a:lnTo>
                    <a:pt x="2" y="18"/>
                  </a:lnTo>
                  <a:lnTo>
                    <a:pt x="0" y="10"/>
                  </a:lnTo>
                  <a:lnTo>
                    <a:pt x="0" y="2"/>
                  </a:lnTo>
                  <a:lnTo>
                    <a:pt x="8" y="0"/>
                  </a:lnTo>
                  <a:close/>
                </a:path>
              </a:pathLst>
            </a:custGeom>
            <a:grpFill/>
            <a:ln w="6350">
              <a:solidFill>
                <a:srgbClr val="FFFFFF"/>
              </a:solidFill>
              <a:prstDash val="solid"/>
              <a:round/>
              <a:headEnd/>
              <a:tailEnd/>
            </a:ln>
          </p:spPr>
          <p:txBody>
            <a:bodyPr/>
            <a:lstStyle/>
            <a:p>
              <a:endParaRPr lang="en-US" dirty="0"/>
            </a:p>
          </p:txBody>
        </p:sp>
      </p:grpSp>
      <p:sp>
        <p:nvSpPr>
          <p:cNvPr id="146" name="TextBox 67"/>
          <p:cNvSpPr txBox="1">
            <a:spLocks/>
          </p:cNvSpPr>
          <p:nvPr/>
        </p:nvSpPr>
        <p:spPr>
          <a:xfrm>
            <a:off x="7862099" y="1271181"/>
            <a:ext cx="953222" cy="180745"/>
          </a:xfrm>
          <a:prstGeom prst="rect">
            <a:avLst/>
          </a:prstGeom>
          <a:noFill/>
        </p:spPr>
        <p:txBody>
          <a:bodyPr wrap="square" lIns="72000" tIns="0" rIns="0" bIns="0" rtlCol="0" anchor="ctr" anchorCtr="0">
            <a:noAutofit/>
          </a:bodyPr>
          <a:lstStyle/>
          <a:p>
            <a:pPr marL="92075" indent="-92075"/>
            <a:r>
              <a:rPr lang="en-GB" sz="800" dirty="0">
                <a:solidFill>
                  <a:prstClr val="black"/>
                </a:solidFill>
                <a:latin typeface="Calibri Light" pitchFamily="34" charset="0"/>
              </a:rPr>
              <a:t>Invested market </a:t>
            </a:r>
          </a:p>
          <a:p>
            <a:pPr marL="92075" indent="-92075"/>
            <a:r>
              <a:rPr lang="en-GB" sz="800" dirty="0">
                <a:solidFill>
                  <a:prstClr val="black"/>
                </a:solidFill>
                <a:latin typeface="Calibri Light" pitchFamily="34" charset="0"/>
              </a:rPr>
              <a:t>(Year of entry)</a:t>
            </a:r>
          </a:p>
        </p:txBody>
      </p:sp>
      <p:sp>
        <p:nvSpPr>
          <p:cNvPr id="147" name="TextBox 155"/>
          <p:cNvSpPr txBox="1">
            <a:spLocks/>
          </p:cNvSpPr>
          <p:nvPr/>
        </p:nvSpPr>
        <p:spPr>
          <a:xfrm>
            <a:off x="7721171" y="1315797"/>
            <a:ext cx="119541" cy="97504"/>
          </a:xfrm>
          <a:prstGeom prst="rect">
            <a:avLst/>
          </a:prstGeom>
          <a:solidFill>
            <a:schemeClr val="tx2"/>
          </a:solidFill>
        </p:spPr>
        <p:txBody>
          <a:bodyPr wrap="square" rtlCol="0">
            <a:spAutoFit/>
          </a:bodyPr>
          <a:lstStyle/>
          <a:p>
            <a:pPr>
              <a:defRPr/>
            </a:pPr>
            <a:endParaRPr lang="en-GB" kern="0" dirty="0">
              <a:solidFill>
                <a:prstClr val="black"/>
              </a:solidFill>
              <a:latin typeface="Calibri Light" pitchFamily="34" charset="0"/>
            </a:endParaRPr>
          </a:p>
        </p:txBody>
      </p:sp>
      <p:sp>
        <p:nvSpPr>
          <p:cNvPr id="148" name="TextBox 152"/>
          <p:cNvSpPr txBox="1">
            <a:spLocks/>
          </p:cNvSpPr>
          <p:nvPr/>
        </p:nvSpPr>
        <p:spPr>
          <a:xfrm>
            <a:off x="7864173" y="1074895"/>
            <a:ext cx="814518" cy="126275"/>
          </a:xfrm>
          <a:prstGeom prst="rect">
            <a:avLst/>
          </a:prstGeom>
          <a:noFill/>
        </p:spPr>
        <p:txBody>
          <a:bodyPr wrap="square" lIns="72000" tIns="0" rIns="0" bIns="0" rtlCol="0" anchor="ctr" anchorCtr="0">
            <a:noAutofit/>
          </a:bodyPr>
          <a:lstStyle/>
          <a:p>
            <a:pPr marL="92075" indent="-92075"/>
            <a:r>
              <a:rPr lang="en-GB" sz="800" dirty="0">
                <a:solidFill>
                  <a:prstClr val="black"/>
                </a:solidFill>
                <a:latin typeface="Calibri Light" pitchFamily="34" charset="0"/>
              </a:rPr>
              <a:t>Company HQ</a:t>
            </a:r>
          </a:p>
        </p:txBody>
      </p:sp>
      <p:sp>
        <p:nvSpPr>
          <p:cNvPr id="149" name="TextBox 153"/>
          <p:cNvSpPr txBox="1">
            <a:spLocks/>
          </p:cNvSpPr>
          <p:nvPr/>
        </p:nvSpPr>
        <p:spPr>
          <a:xfrm>
            <a:off x="7721171" y="1094239"/>
            <a:ext cx="121469" cy="97504"/>
          </a:xfrm>
          <a:prstGeom prst="rect">
            <a:avLst/>
          </a:prstGeom>
          <a:solidFill>
            <a:schemeClr val="accent1"/>
          </a:solidFill>
        </p:spPr>
        <p:txBody>
          <a:bodyPr wrap="square" rtlCol="0">
            <a:spAutoFit/>
          </a:bodyPr>
          <a:lstStyle/>
          <a:p>
            <a:pPr>
              <a:defRPr/>
            </a:pPr>
            <a:endParaRPr lang="en-GB" kern="0" dirty="0">
              <a:solidFill>
                <a:prstClr val="black"/>
              </a:solidFill>
              <a:latin typeface="Calibri Light" pitchFamily="34" charset="0"/>
            </a:endParaRPr>
          </a:p>
        </p:txBody>
      </p:sp>
      <p:sp>
        <p:nvSpPr>
          <p:cNvPr id="150" name="Rectangle 149"/>
          <p:cNvSpPr/>
          <p:nvPr/>
        </p:nvSpPr>
        <p:spPr>
          <a:xfrm>
            <a:off x="5030922" y="1927191"/>
            <a:ext cx="1769791" cy="2136510"/>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Rectangle 150"/>
          <p:cNvSpPr/>
          <p:nvPr/>
        </p:nvSpPr>
        <p:spPr>
          <a:xfrm>
            <a:off x="7815907" y="3832416"/>
            <a:ext cx="223512"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2000</a:t>
            </a:r>
          </a:p>
        </p:txBody>
      </p:sp>
      <p:sp>
        <p:nvSpPr>
          <p:cNvPr id="152" name="Rectangle 151"/>
          <p:cNvSpPr/>
          <p:nvPr/>
        </p:nvSpPr>
        <p:spPr>
          <a:xfrm>
            <a:off x="8312603" y="4516492"/>
            <a:ext cx="223512"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2007</a:t>
            </a:r>
          </a:p>
        </p:txBody>
      </p:sp>
      <p:sp>
        <p:nvSpPr>
          <p:cNvPr id="153" name="Rectangle 152"/>
          <p:cNvSpPr/>
          <p:nvPr/>
        </p:nvSpPr>
        <p:spPr>
          <a:xfrm>
            <a:off x="7560505" y="4164470"/>
            <a:ext cx="223512"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2011</a:t>
            </a:r>
          </a:p>
        </p:txBody>
      </p:sp>
      <p:sp>
        <p:nvSpPr>
          <p:cNvPr id="154" name="Rectangle 153"/>
          <p:cNvSpPr/>
          <p:nvPr/>
        </p:nvSpPr>
        <p:spPr>
          <a:xfrm>
            <a:off x="7216886" y="3943202"/>
            <a:ext cx="223512"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2014</a:t>
            </a:r>
          </a:p>
        </p:txBody>
      </p:sp>
      <p:sp>
        <p:nvSpPr>
          <p:cNvPr id="158" name="Rectangle 157"/>
          <p:cNvSpPr/>
          <p:nvPr/>
        </p:nvSpPr>
        <p:spPr>
          <a:xfrm>
            <a:off x="5204875" y="1547737"/>
            <a:ext cx="1537600" cy="246221"/>
          </a:xfrm>
          <a:prstGeom prst="rect">
            <a:avLst/>
          </a:prstGeom>
        </p:spPr>
        <p:txBody>
          <a:bodyPr wrap="none">
            <a:spAutoFit/>
          </a:bodyPr>
          <a:lstStyle/>
          <a:p>
            <a:r>
              <a:rPr lang="en-GB" sz="1000" b="1" dirty="0"/>
              <a:t>Revenue by country 2015</a:t>
            </a:r>
          </a:p>
        </p:txBody>
      </p:sp>
      <p:sp>
        <p:nvSpPr>
          <p:cNvPr id="159" name="Rectangle 158"/>
          <p:cNvSpPr/>
          <p:nvPr/>
        </p:nvSpPr>
        <p:spPr>
          <a:xfrm>
            <a:off x="7190708" y="4710286"/>
            <a:ext cx="223512"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2015</a:t>
            </a:r>
          </a:p>
        </p:txBody>
      </p:sp>
      <p:sp>
        <p:nvSpPr>
          <p:cNvPr id="163" name="Rectangle 162"/>
          <p:cNvSpPr/>
          <p:nvPr/>
        </p:nvSpPr>
        <p:spPr>
          <a:xfrm>
            <a:off x="8352442" y="4060435"/>
            <a:ext cx="223512" cy="185942"/>
          </a:xfrm>
          <a:prstGeom prst="rect">
            <a:avLst/>
          </a:prstGeom>
          <a:noFill/>
        </p:spPr>
        <p:txBody>
          <a:bodyPr wrap="none" anchor="ctr">
            <a:noAutofit/>
          </a:bodyPr>
          <a:lstStyle/>
          <a:p>
            <a:pPr algn="ctr">
              <a:spcBef>
                <a:spcPct val="20000"/>
              </a:spcBef>
              <a:buClr>
                <a:srgbClr val="FF6600"/>
              </a:buClr>
            </a:pPr>
            <a:r>
              <a:rPr lang="en-GB" sz="800" b="1" dirty="0"/>
              <a:t>2011</a:t>
            </a:r>
          </a:p>
        </p:txBody>
      </p:sp>
      <p:cxnSp>
        <p:nvCxnSpPr>
          <p:cNvPr id="164" name="Straight Connector 163"/>
          <p:cNvCxnSpPr>
            <a:stCxn id="52" idx="36"/>
            <a:endCxn id="163" idx="1"/>
          </p:cNvCxnSpPr>
          <p:nvPr/>
        </p:nvCxnSpPr>
        <p:spPr>
          <a:xfrm flipV="1">
            <a:off x="8194869" y="4153407"/>
            <a:ext cx="157574" cy="119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9793929" y="1669687"/>
            <a:ext cx="3389389" cy="4465218"/>
            <a:chOff x="10610090" y="1669687"/>
            <a:chExt cx="3671838" cy="4465218"/>
          </a:xfrm>
        </p:grpSpPr>
        <p:grpSp>
          <p:nvGrpSpPr>
            <p:cNvPr id="166" name="Group 165"/>
            <p:cNvGrpSpPr>
              <a:grpSpLocks noChangeAspect="1"/>
            </p:cNvGrpSpPr>
            <p:nvPr/>
          </p:nvGrpSpPr>
          <p:grpSpPr>
            <a:xfrm>
              <a:off x="10610090" y="1669687"/>
              <a:ext cx="3671838" cy="4465218"/>
              <a:chOff x="7834313" y="1412875"/>
              <a:chExt cx="1778000" cy="2162175"/>
            </a:xfrm>
            <a:solidFill>
              <a:schemeClr val="bg1">
                <a:lumMod val="85000"/>
              </a:schemeClr>
            </a:solidFill>
          </p:grpSpPr>
          <p:sp>
            <p:nvSpPr>
              <p:cNvPr id="175" name="Freeform 321"/>
              <p:cNvSpPr>
                <a:spLocks/>
              </p:cNvSpPr>
              <p:nvPr/>
            </p:nvSpPr>
            <p:spPr bwMode="auto">
              <a:xfrm>
                <a:off x="8870950" y="2462213"/>
                <a:ext cx="369888" cy="314325"/>
              </a:xfrm>
              <a:custGeom>
                <a:avLst/>
                <a:gdLst>
                  <a:gd name="T0" fmla="*/ 26 w 832"/>
                  <a:gd name="T1" fmla="*/ 160 h 709"/>
                  <a:gd name="T2" fmla="*/ 96 w 832"/>
                  <a:gd name="T3" fmla="*/ 104 h 709"/>
                  <a:gd name="T4" fmla="*/ 194 w 832"/>
                  <a:gd name="T5" fmla="*/ 44 h 709"/>
                  <a:gd name="T6" fmla="*/ 270 w 832"/>
                  <a:gd name="T7" fmla="*/ 4 h 709"/>
                  <a:gd name="T8" fmla="*/ 308 w 832"/>
                  <a:gd name="T9" fmla="*/ 14 h 709"/>
                  <a:gd name="T10" fmla="*/ 332 w 832"/>
                  <a:gd name="T11" fmla="*/ 56 h 709"/>
                  <a:gd name="T12" fmla="*/ 392 w 832"/>
                  <a:gd name="T13" fmla="*/ 46 h 709"/>
                  <a:gd name="T14" fmla="*/ 392 w 832"/>
                  <a:gd name="T15" fmla="*/ 48 h 709"/>
                  <a:gd name="T16" fmla="*/ 388 w 832"/>
                  <a:gd name="T17" fmla="*/ 64 h 709"/>
                  <a:gd name="T18" fmla="*/ 414 w 832"/>
                  <a:gd name="T19" fmla="*/ 38 h 709"/>
                  <a:gd name="T20" fmla="*/ 538 w 832"/>
                  <a:gd name="T21" fmla="*/ 36 h 709"/>
                  <a:gd name="T22" fmla="*/ 624 w 832"/>
                  <a:gd name="T23" fmla="*/ 18 h 709"/>
                  <a:gd name="T24" fmla="*/ 670 w 832"/>
                  <a:gd name="T25" fmla="*/ 16 h 709"/>
                  <a:gd name="T26" fmla="*/ 702 w 832"/>
                  <a:gd name="T27" fmla="*/ 58 h 709"/>
                  <a:gd name="T28" fmla="*/ 750 w 832"/>
                  <a:gd name="T29" fmla="*/ 150 h 709"/>
                  <a:gd name="T30" fmla="*/ 726 w 832"/>
                  <a:gd name="T31" fmla="*/ 237 h 709"/>
                  <a:gd name="T32" fmla="*/ 738 w 832"/>
                  <a:gd name="T33" fmla="*/ 277 h 709"/>
                  <a:gd name="T34" fmla="*/ 764 w 832"/>
                  <a:gd name="T35" fmla="*/ 331 h 709"/>
                  <a:gd name="T36" fmla="*/ 762 w 832"/>
                  <a:gd name="T37" fmla="*/ 359 h 709"/>
                  <a:gd name="T38" fmla="*/ 778 w 832"/>
                  <a:gd name="T39" fmla="*/ 389 h 709"/>
                  <a:gd name="T40" fmla="*/ 826 w 832"/>
                  <a:gd name="T41" fmla="*/ 437 h 709"/>
                  <a:gd name="T42" fmla="*/ 816 w 832"/>
                  <a:gd name="T43" fmla="*/ 453 h 709"/>
                  <a:gd name="T44" fmla="*/ 822 w 832"/>
                  <a:gd name="T45" fmla="*/ 501 h 709"/>
                  <a:gd name="T46" fmla="*/ 774 w 832"/>
                  <a:gd name="T47" fmla="*/ 555 h 709"/>
                  <a:gd name="T48" fmla="*/ 742 w 832"/>
                  <a:gd name="T49" fmla="*/ 635 h 709"/>
                  <a:gd name="T50" fmla="*/ 766 w 832"/>
                  <a:gd name="T51" fmla="*/ 681 h 709"/>
                  <a:gd name="T52" fmla="*/ 738 w 832"/>
                  <a:gd name="T53" fmla="*/ 689 h 709"/>
                  <a:gd name="T54" fmla="*/ 682 w 832"/>
                  <a:gd name="T55" fmla="*/ 661 h 709"/>
                  <a:gd name="T56" fmla="*/ 610 w 832"/>
                  <a:gd name="T57" fmla="*/ 661 h 709"/>
                  <a:gd name="T58" fmla="*/ 578 w 832"/>
                  <a:gd name="T59" fmla="*/ 669 h 709"/>
                  <a:gd name="T60" fmla="*/ 532 w 832"/>
                  <a:gd name="T61" fmla="*/ 703 h 709"/>
                  <a:gd name="T62" fmla="*/ 484 w 832"/>
                  <a:gd name="T63" fmla="*/ 677 h 709"/>
                  <a:gd name="T64" fmla="*/ 448 w 832"/>
                  <a:gd name="T65" fmla="*/ 689 h 709"/>
                  <a:gd name="T66" fmla="*/ 420 w 832"/>
                  <a:gd name="T67" fmla="*/ 677 h 709"/>
                  <a:gd name="T68" fmla="*/ 396 w 832"/>
                  <a:gd name="T69" fmla="*/ 643 h 709"/>
                  <a:gd name="T70" fmla="*/ 366 w 832"/>
                  <a:gd name="T71" fmla="*/ 623 h 709"/>
                  <a:gd name="T72" fmla="*/ 320 w 832"/>
                  <a:gd name="T73" fmla="*/ 613 h 709"/>
                  <a:gd name="T74" fmla="*/ 320 w 832"/>
                  <a:gd name="T75" fmla="*/ 601 h 709"/>
                  <a:gd name="T76" fmla="*/ 290 w 832"/>
                  <a:gd name="T77" fmla="*/ 593 h 709"/>
                  <a:gd name="T78" fmla="*/ 250 w 832"/>
                  <a:gd name="T79" fmla="*/ 577 h 709"/>
                  <a:gd name="T80" fmla="*/ 230 w 832"/>
                  <a:gd name="T81" fmla="*/ 621 h 709"/>
                  <a:gd name="T82" fmla="*/ 206 w 832"/>
                  <a:gd name="T83" fmla="*/ 593 h 709"/>
                  <a:gd name="T84" fmla="*/ 200 w 832"/>
                  <a:gd name="T85" fmla="*/ 551 h 709"/>
                  <a:gd name="T86" fmla="*/ 170 w 832"/>
                  <a:gd name="T87" fmla="*/ 553 h 709"/>
                  <a:gd name="T88" fmla="*/ 110 w 832"/>
                  <a:gd name="T89" fmla="*/ 531 h 709"/>
                  <a:gd name="T90" fmla="*/ 80 w 832"/>
                  <a:gd name="T91" fmla="*/ 515 h 709"/>
                  <a:gd name="T92" fmla="*/ 62 w 832"/>
                  <a:gd name="T93" fmla="*/ 455 h 709"/>
                  <a:gd name="T94" fmla="*/ 58 w 832"/>
                  <a:gd name="T95" fmla="*/ 403 h 709"/>
                  <a:gd name="T96" fmla="*/ 42 w 832"/>
                  <a:gd name="T97" fmla="*/ 355 h 709"/>
                  <a:gd name="T98" fmla="*/ 46 w 832"/>
                  <a:gd name="T99" fmla="*/ 321 h 709"/>
                  <a:gd name="T100" fmla="*/ 0 w 832"/>
                  <a:gd name="T101" fmla="*/ 273 h 709"/>
                  <a:gd name="T102" fmla="*/ 22 w 832"/>
                  <a:gd name="T103" fmla="*/ 225 h 7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2"/>
                  <a:gd name="T157" fmla="*/ 0 h 709"/>
                  <a:gd name="T158" fmla="*/ 832 w 832"/>
                  <a:gd name="T159" fmla="*/ 709 h 7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2" h="709">
                    <a:moveTo>
                      <a:pt x="0" y="152"/>
                    </a:moveTo>
                    <a:lnTo>
                      <a:pt x="10" y="158"/>
                    </a:lnTo>
                    <a:lnTo>
                      <a:pt x="26" y="160"/>
                    </a:lnTo>
                    <a:lnTo>
                      <a:pt x="14" y="142"/>
                    </a:lnTo>
                    <a:lnTo>
                      <a:pt x="46" y="124"/>
                    </a:lnTo>
                    <a:lnTo>
                      <a:pt x="96" y="104"/>
                    </a:lnTo>
                    <a:lnTo>
                      <a:pt x="144" y="86"/>
                    </a:lnTo>
                    <a:lnTo>
                      <a:pt x="166" y="52"/>
                    </a:lnTo>
                    <a:lnTo>
                      <a:pt x="194" y="44"/>
                    </a:lnTo>
                    <a:lnTo>
                      <a:pt x="222" y="20"/>
                    </a:lnTo>
                    <a:lnTo>
                      <a:pt x="244" y="14"/>
                    </a:lnTo>
                    <a:lnTo>
                      <a:pt x="270" y="4"/>
                    </a:lnTo>
                    <a:lnTo>
                      <a:pt x="298" y="0"/>
                    </a:lnTo>
                    <a:lnTo>
                      <a:pt x="306" y="6"/>
                    </a:lnTo>
                    <a:lnTo>
                      <a:pt x="308" y="14"/>
                    </a:lnTo>
                    <a:lnTo>
                      <a:pt x="318" y="28"/>
                    </a:lnTo>
                    <a:lnTo>
                      <a:pt x="322" y="44"/>
                    </a:lnTo>
                    <a:lnTo>
                      <a:pt x="332" y="56"/>
                    </a:lnTo>
                    <a:lnTo>
                      <a:pt x="352" y="60"/>
                    </a:lnTo>
                    <a:lnTo>
                      <a:pt x="376" y="56"/>
                    </a:lnTo>
                    <a:lnTo>
                      <a:pt x="392" y="46"/>
                    </a:lnTo>
                    <a:lnTo>
                      <a:pt x="398" y="36"/>
                    </a:lnTo>
                    <a:lnTo>
                      <a:pt x="400" y="38"/>
                    </a:lnTo>
                    <a:lnTo>
                      <a:pt x="392" y="48"/>
                    </a:lnTo>
                    <a:lnTo>
                      <a:pt x="384" y="54"/>
                    </a:lnTo>
                    <a:lnTo>
                      <a:pt x="380" y="60"/>
                    </a:lnTo>
                    <a:lnTo>
                      <a:pt x="388" y="64"/>
                    </a:lnTo>
                    <a:lnTo>
                      <a:pt x="398" y="54"/>
                    </a:lnTo>
                    <a:lnTo>
                      <a:pt x="406" y="44"/>
                    </a:lnTo>
                    <a:lnTo>
                      <a:pt x="414" y="38"/>
                    </a:lnTo>
                    <a:lnTo>
                      <a:pt x="436" y="36"/>
                    </a:lnTo>
                    <a:lnTo>
                      <a:pt x="484" y="36"/>
                    </a:lnTo>
                    <a:lnTo>
                      <a:pt x="538" y="36"/>
                    </a:lnTo>
                    <a:lnTo>
                      <a:pt x="570" y="30"/>
                    </a:lnTo>
                    <a:lnTo>
                      <a:pt x="598" y="24"/>
                    </a:lnTo>
                    <a:lnTo>
                      <a:pt x="624" y="18"/>
                    </a:lnTo>
                    <a:lnTo>
                      <a:pt x="640" y="6"/>
                    </a:lnTo>
                    <a:lnTo>
                      <a:pt x="650" y="4"/>
                    </a:lnTo>
                    <a:lnTo>
                      <a:pt x="670" y="16"/>
                    </a:lnTo>
                    <a:lnTo>
                      <a:pt x="682" y="18"/>
                    </a:lnTo>
                    <a:lnTo>
                      <a:pt x="696" y="34"/>
                    </a:lnTo>
                    <a:lnTo>
                      <a:pt x="702" y="58"/>
                    </a:lnTo>
                    <a:lnTo>
                      <a:pt x="716" y="86"/>
                    </a:lnTo>
                    <a:lnTo>
                      <a:pt x="732" y="120"/>
                    </a:lnTo>
                    <a:lnTo>
                      <a:pt x="750" y="150"/>
                    </a:lnTo>
                    <a:lnTo>
                      <a:pt x="766" y="205"/>
                    </a:lnTo>
                    <a:lnTo>
                      <a:pt x="740" y="227"/>
                    </a:lnTo>
                    <a:lnTo>
                      <a:pt x="726" y="237"/>
                    </a:lnTo>
                    <a:lnTo>
                      <a:pt x="720" y="261"/>
                    </a:lnTo>
                    <a:lnTo>
                      <a:pt x="720" y="277"/>
                    </a:lnTo>
                    <a:lnTo>
                      <a:pt x="738" y="277"/>
                    </a:lnTo>
                    <a:lnTo>
                      <a:pt x="754" y="287"/>
                    </a:lnTo>
                    <a:lnTo>
                      <a:pt x="762" y="299"/>
                    </a:lnTo>
                    <a:lnTo>
                      <a:pt x="764" y="331"/>
                    </a:lnTo>
                    <a:lnTo>
                      <a:pt x="758" y="335"/>
                    </a:lnTo>
                    <a:lnTo>
                      <a:pt x="758" y="345"/>
                    </a:lnTo>
                    <a:lnTo>
                      <a:pt x="762" y="359"/>
                    </a:lnTo>
                    <a:lnTo>
                      <a:pt x="770" y="359"/>
                    </a:lnTo>
                    <a:lnTo>
                      <a:pt x="778" y="375"/>
                    </a:lnTo>
                    <a:lnTo>
                      <a:pt x="778" y="389"/>
                    </a:lnTo>
                    <a:lnTo>
                      <a:pt x="798" y="405"/>
                    </a:lnTo>
                    <a:lnTo>
                      <a:pt x="798" y="413"/>
                    </a:lnTo>
                    <a:lnTo>
                      <a:pt x="826" y="437"/>
                    </a:lnTo>
                    <a:lnTo>
                      <a:pt x="826" y="443"/>
                    </a:lnTo>
                    <a:lnTo>
                      <a:pt x="816" y="445"/>
                    </a:lnTo>
                    <a:lnTo>
                      <a:pt x="816" y="453"/>
                    </a:lnTo>
                    <a:lnTo>
                      <a:pt x="830" y="465"/>
                    </a:lnTo>
                    <a:lnTo>
                      <a:pt x="832" y="485"/>
                    </a:lnTo>
                    <a:lnTo>
                      <a:pt x="822" y="501"/>
                    </a:lnTo>
                    <a:lnTo>
                      <a:pt x="806" y="505"/>
                    </a:lnTo>
                    <a:lnTo>
                      <a:pt x="794" y="525"/>
                    </a:lnTo>
                    <a:lnTo>
                      <a:pt x="774" y="555"/>
                    </a:lnTo>
                    <a:lnTo>
                      <a:pt x="756" y="589"/>
                    </a:lnTo>
                    <a:lnTo>
                      <a:pt x="740" y="621"/>
                    </a:lnTo>
                    <a:lnTo>
                      <a:pt x="742" y="635"/>
                    </a:lnTo>
                    <a:lnTo>
                      <a:pt x="750" y="653"/>
                    </a:lnTo>
                    <a:lnTo>
                      <a:pt x="754" y="673"/>
                    </a:lnTo>
                    <a:lnTo>
                      <a:pt x="766" y="681"/>
                    </a:lnTo>
                    <a:lnTo>
                      <a:pt x="764" y="689"/>
                    </a:lnTo>
                    <a:lnTo>
                      <a:pt x="748" y="689"/>
                    </a:lnTo>
                    <a:lnTo>
                      <a:pt x="738" y="689"/>
                    </a:lnTo>
                    <a:lnTo>
                      <a:pt x="724" y="681"/>
                    </a:lnTo>
                    <a:lnTo>
                      <a:pt x="702" y="681"/>
                    </a:lnTo>
                    <a:lnTo>
                      <a:pt x="682" y="661"/>
                    </a:lnTo>
                    <a:lnTo>
                      <a:pt x="656" y="653"/>
                    </a:lnTo>
                    <a:lnTo>
                      <a:pt x="642" y="661"/>
                    </a:lnTo>
                    <a:lnTo>
                      <a:pt x="610" y="661"/>
                    </a:lnTo>
                    <a:lnTo>
                      <a:pt x="610" y="675"/>
                    </a:lnTo>
                    <a:lnTo>
                      <a:pt x="592" y="681"/>
                    </a:lnTo>
                    <a:lnTo>
                      <a:pt x="578" y="669"/>
                    </a:lnTo>
                    <a:lnTo>
                      <a:pt x="552" y="675"/>
                    </a:lnTo>
                    <a:lnTo>
                      <a:pt x="532" y="689"/>
                    </a:lnTo>
                    <a:lnTo>
                      <a:pt x="532" y="703"/>
                    </a:lnTo>
                    <a:lnTo>
                      <a:pt x="506" y="709"/>
                    </a:lnTo>
                    <a:lnTo>
                      <a:pt x="506" y="685"/>
                    </a:lnTo>
                    <a:lnTo>
                      <a:pt x="484" y="677"/>
                    </a:lnTo>
                    <a:lnTo>
                      <a:pt x="472" y="659"/>
                    </a:lnTo>
                    <a:lnTo>
                      <a:pt x="454" y="673"/>
                    </a:lnTo>
                    <a:lnTo>
                      <a:pt x="448" y="689"/>
                    </a:lnTo>
                    <a:lnTo>
                      <a:pt x="436" y="689"/>
                    </a:lnTo>
                    <a:lnTo>
                      <a:pt x="434" y="677"/>
                    </a:lnTo>
                    <a:lnTo>
                      <a:pt x="420" y="677"/>
                    </a:lnTo>
                    <a:lnTo>
                      <a:pt x="418" y="659"/>
                    </a:lnTo>
                    <a:lnTo>
                      <a:pt x="406" y="657"/>
                    </a:lnTo>
                    <a:lnTo>
                      <a:pt x="396" y="643"/>
                    </a:lnTo>
                    <a:lnTo>
                      <a:pt x="396" y="635"/>
                    </a:lnTo>
                    <a:lnTo>
                      <a:pt x="384" y="627"/>
                    </a:lnTo>
                    <a:lnTo>
                      <a:pt x="366" y="623"/>
                    </a:lnTo>
                    <a:lnTo>
                      <a:pt x="346" y="617"/>
                    </a:lnTo>
                    <a:lnTo>
                      <a:pt x="328" y="627"/>
                    </a:lnTo>
                    <a:lnTo>
                      <a:pt x="320" y="613"/>
                    </a:lnTo>
                    <a:lnTo>
                      <a:pt x="312" y="611"/>
                    </a:lnTo>
                    <a:lnTo>
                      <a:pt x="312" y="605"/>
                    </a:lnTo>
                    <a:lnTo>
                      <a:pt x="320" y="601"/>
                    </a:lnTo>
                    <a:lnTo>
                      <a:pt x="320" y="585"/>
                    </a:lnTo>
                    <a:lnTo>
                      <a:pt x="310" y="593"/>
                    </a:lnTo>
                    <a:lnTo>
                      <a:pt x="290" y="593"/>
                    </a:lnTo>
                    <a:lnTo>
                      <a:pt x="280" y="587"/>
                    </a:lnTo>
                    <a:lnTo>
                      <a:pt x="260" y="575"/>
                    </a:lnTo>
                    <a:lnTo>
                      <a:pt x="250" y="577"/>
                    </a:lnTo>
                    <a:lnTo>
                      <a:pt x="250" y="587"/>
                    </a:lnTo>
                    <a:lnTo>
                      <a:pt x="260" y="597"/>
                    </a:lnTo>
                    <a:lnTo>
                      <a:pt x="230" y="621"/>
                    </a:lnTo>
                    <a:lnTo>
                      <a:pt x="220" y="611"/>
                    </a:lnTo>
                    <a:lnTo>
                      <a:pt x="218" y="603"/>
                    </a:lnTo>
                    <a:lnTo>
                      <a:pt x="206" y="593"/>
                    </a:lnTo>
                    <a:lnTo>
                      <a:pt x="190" y="583"/>
                    </a:lnTo>
                    <a:lnTo>
                      <a:pt x="208" y="561"/>
                    </a:lnTo>
                    <a:lnTo>
                      <a:pt x="200" y="551"/>
                    </a:lnTo>
                    <a:lnTo>
                      <a:pt x="188" y="553"/>
                    </a:lnTo>
                    <a:lnTo>
                      <a:pt x="174" y="557"/>
                    </a:lnTo>
                    <a:lnTo>
                      <a:pt x="170" y="553"/>
                    </a:lnTo>
                    <a:lnTo>
                      <a:pt x="156" y="547"/>
                    </a:lnTo>
                    <a:lnTo>
                      <a:pt x="124" y="541"/>
                    </a:lnTo>
                    <a:lnTo>
                      <a:pt x="110" y="531"/>
                    </a:lnTo>
                    <a:lnTo>
                      <a:pt x="110" y="521"/>
                    </a:lnTo>
                    <a:lnTo>
                      <a:pt x="102" y="515"/>
                    </a:lnTo>
                    <a:lnTo>
                      <a:pt x="80" y="515"/>
                    </a:lnTo>
                    <a:lnTo>
                      <a:pt x="88" y="483"/>
                    </a:lnTo>
                    <a:lnTo>
                      <a:pt x="76" y="461"/>
                    </a:lnTo>
                    <a:lnTo>
                      <a:pt x="62" y="455"/>
                    </a:lnTo>
                    <a:lnTo>
                      <a:pt x="60" y="433"/>
                    </a:lnTo>
                    <a:lnTo>
                      <a:pt x="48" y="417"/>
                    </a:lnTo>
                    <a:lnTo>
                      <a:pt x="58" y="403"/>
                    </a:lnTo>
                    <a:lnTo>
                      <a:pt x="54" y="373"/>
                    </a:lnTo>
                    <a:lnTo>
                      <a:pt x="52" y="361"/>
                    </a:lnTo>
                    <a:lnTo>
                      <a:pt x="42" y="355"/>
                    </a:lnTo>
                    <a:lnTo>
                      <a:pt x="40" y="341"/>
                    </a:lnTo>
                    <a:lnTo>
                      <a:pt x="46" y="333"/>
                    </a:lnTo>
                    <a:lnTo>
                      <a:pt x="46" y="321"/>
                    </a:lnTo>
                    <a:lnTo>
                      <a:pt x="24" y="305"/>
                    </a:lnTo>
                    <a:lnTo>
                      <a:pt x="6" y="287"/>
                    </a:lnTo>
                    <a:lnTo>
                      <a:pt x="0" y="273"/>
                    </a:lnTo>
                    <a:lnTo>
                      <a:pt x="18" y="259"/>
                    </a:lnTo>
                    <a:lnTo>
                      <a:pt x="18" y="247"/>
                    </a:lnTo>
                    <a:lnTo>
                      <a:pt x="22" y="225"/>
                    </a:lnTo>
                    <a:lnTo>
                      <a:pt x="4" y="169"/>
                    </a:lnTo>
                    <a:lnTo>
                      <a:pt x="0" y="152"/>
                    </a:lnTo>
                    <a:close/>
                  </a:path>
                </a:pathLst>
              </a:custGeom>
              <a:solidFill>
                <a:schemeClr val="accent1"/>
              </a:solidFill>
              <a:ln w="6350">
                <a:solidFill>
                  <a:srgbClr val="FFFFFF"/>
                </a:solidFill>
                <a:prstDash val="solid"/>
                <a:round/>
                <a:headEnd/>
                <a:tailEnd/>
              </a:ln>
            </p:spPr>
            <p:txBody>
              <a:bodyPr/>
              <a:lstStyle/>
              <a:p>
                <a:endParaRPr lang="en-US" dirty="0"/>
              </a:p>
            </p:txBody>
          </p:sp>
          <p:sp>
            <p:nvSpPr>
              <p:cNvPr id="176" name="Freeform 322"/>
              <p:cNvSpPr>
                <a:spLocks/>
              </p:cNvSpPr>
              <p:nvPr/>
            </p:nvSpPr>
            <p:spPr bwMode="auto">
              <a:xfrm>
                <a:off x="8577263" y="2471738"/>
                <a:ext cx="333375" cy="439737"/>
              </a:xfrm>
              <a:custGeom>
                <a:avLst/>
                <a:gdLst>
                  <a:gd name="T0" fmla="*/ 140 w 745"/>
                  <a:gd name="T1" fmla="*/ 847 h 987"/>
                  <a:gd name="T2" fmla="*/ 120 w 745"/>
                  <a:gd name="T3" fmla="*/ 745 h 987"/>
                  <a:gd name="T4" fmla="*/ 64 w 745"/>
                  <a:gd name="T5" fmla="*/ 739 h 987"/>
                  <a:gd name="T6" fmla="*/ 34 w 745"/>
                  <a:gd name="T7" fmla="*/ 675 h 987"/>
                  <a:gd name="T8" fmla="*/ 12 w 745"/>
                  <a:gd name="T9" fmla="*/ 633 h 987"/>
                  <a:gd name="T10" fmla="*/ 24 w 745"/>
                  <a:gd name="T11" fmla="*/ 549 h 987"/>
                  <a:gd name="T12" fmla="*/ 20 w 745"/>
                  <a:gd name="T13" fmla="*/ 483 h 987"/>
                  <a:gd name="T14" fmla="*/ 14 w 745"/>
                  <a:gd name="T15" fmla="*/ 391 h 987"/>
                  <a:gd name="T16" fmla="*/ 72 w 745"/>
                  <a:gd name="T17" fmla="*/ 365 h 987"/>
                  <a:gd name="T18" fmla="*/ 80 w 745"/>
                  <a:gd name="T19" fmla="*/ 291 h 987"/>
                  <a:gd name="T20" fmla="*/ 124 w 745"/>
                  <a:gd name="T21" fmla="*/ 211 h 987"/>
                  <a:gd name="T22" fmla="*/ 110 w 745"/>
                  <a:gd name="T23" fmla="*/ 177 h 987"/>
                  <a:gd name="T24" fmla="*/ 162 w 745"/>
                  <a:gd name="T25" fmla="*/ 157 h 987"/>
                  <a:gd name="T26" fmla="*/ 194 w 745"/>
                  <a:gd name="T27" fmla="*/ 197 h 987"/>
                  <a:gd name="T28" fmla="*/ 208 w 745"/>
                  <a:gd name="T29" fmla="*/ 173 h 987"/>
                  <a:gd name="T30" fmla="*/ 226 w 745"/>
                  <a:gd name="T31" fmla="*/ 138 h 987"/>
                  <a:gd name="T32" fmla="*/ 260 w 745"/>
                  <a:gd name="T33" fmla="*/ 142 h 987"/>
                  <a:gd name="T34" fmla="*/ 248 w 745"/>
                  <a:gd name="T35" fmla="*/ 124 h 987"/>
                  <a:gd name="T36" fmla="*/ 246 w 745"/>
                  <a:gd name="T37" fmla="*/ 100 h 987"/>
                  <a:gd name="T38" fmla="*/ 252 w 745"/>
                  <a:gd name="T39" fmla="*/ 68 h 987"/>
                  <a:gd name="T40" fmla="*/ 230 w 745"/>
                  <a:gd name="T41" fmla="*/ 8 h 987"/>
                  <a:gd name="T42" fmla="*/ 293 w 745"/>
                  <a:gd name="T43" fmla="*/ 16 h 987"/>
                  <a:gd name="T44" fmla="*/ 335 w 745"/>
                  <a:gd name="T45" fmla="*/ 32 h 987"/>
                  <a:gd name="T46" fmla="*/ 367 w 745"/>
                  <a:gd name="T47" fmla="*/ 66 h 987"/>
                  <a:gd name="T48" fmla="*/ 413 w 745"/>
                  <a:gd name="T49" fmla="*/ 56 h 987"/>
                  <a:gd name="T50" fmla="*/ 429 w 745"/>
                  <a:gd name="T51" fmla="*/ 70 h 987"/>
                  <a:gd name="T52" fmla="*/ 397 w 745"/>
                  <a:gd name="T53" fmla="*/ 120 h 987"/>
                  <a:gd name="T54" fmla="*/ 455 w 745"/>
                  <a:gd name="T55" fmla="*/ 108 h 987"/>
                  <a:gd name="T56" fmla="*/ 525 w 745"/>
                  <a:gd name="T57" fmla="*/ 58 h 987"/>
                  <a:gd name="T58" fmla="*/ 587 w 745"/>
                  <a:gd name="T59" fmla="*/ 86 h 987"/>
                  <a:gd name="T60" fmla="*/ 629 w 745"/>
                  <a:gd name="T61" fmla="*/ 110 h 987"/>
                  <a:gd name="T62" fmla="*/ 661 w 745"/>
                  <a:gd name="T63" fmla="*/ 145 h 987"/>
                  <a:gd name="T64" fmla="*/ 657 w 745"/>
                  <a:gd name="T65" fmla="*/ 249 h 987"/>
                  <a:gd name="T66" fmla="*/ 697 w 745"/>
                  <a:gd name="T67" fmla="*/ 317 h 987"/>
                  <a:gd name="T68" fmla="*/ 705 w 745"/>
                  <a:gd name="T69" fmla="*/ 393 h 987"/>
                  <a:gd name="T70" fmla="*/ 741 w 745"/>
                  <a:gd name="T71" fmla="*/ 475 h 987"/>
                  <a:gd name="T72" fmla="*/ 713 w 745"/>
                  <a:gd name="T73" fmla="*/ 511 h 987"/>
                  <a:gd name="T74" fmla="*/ 687 w 745"/>
                  <a:gd name="T75" fmla="*/ 513 h 987"/>
                  <a:gd name="T76" fmla="*/ 621 w 745"/>
                  <a:gd name="T77" fmla="*/ 551 h 987"/>
                  <a:gd name="T78" fmla="*/ 547 w 745"/>
                  <a:gd name="T79" fmla="*/ 581 h 987"/>
                  <a:gd name="T80" fmla="*/ 515 w 745"/>
                  <a:gd name="T81" fmla="*/ 605 h 987"/>
                  <a:gd name="T82" fmla="*/ 545 w 745"/>
                  <a:gd name="T83" fmla="*/ 655 h 987"/>
                  <a:gd name="T84" fmla="*/ 587 w 745"/>
                  <a:gd name="T85" fmla="*/ 719 h 987"/>
                  <a:gd name="T86" fmla="*/ 625 w 745"/>
                  <a:gd name="T87" fmla="*/ 757 h 987"/>
                  <a:gd name="T88" fmla="*/ 661 w 745"/>
                  <a:gd name="T89" fmla="*/ 811 h 987"/>
                  <a:gd name="T90" fmla="*/ 575 w 745"/>
                  <a:gd name="T91" fmla="*/ 873 h 987"/>
                  <a:gd name="T92" fmla="*/ 609 w 745"/>
                  <a:gd name="T93" fmla="*/ 933 h 987"/>
                  <a:gd name="T94" fmla="*/ 573 w 745"/>
                  <a:gd name="T95" fmla="*/ 929 h 987"/>
                  <a:gd name="T96" fmla="*/ 481 w 745"/>
                  <a:gd name="T97" fmla="*/ 945 h 987"/>
                  <a:gd name="T98" fmla="*/ 375 w 745"/>
                  <a:gd name="T99" fmla="*/ 973 h 987"/>
                  <a:gd name="T100" fmla="*/ 319 w 745"/>
                  <a:gd name="T101" fmla="*/ 949 h 987"/>
                  <a:gd name="T102" fmla="*/ 240 w 745"/>
                  <a:gd name="T103" fmla="*/ 939 h 987"/>
                  <a:gd name="T104" fmla="*/ 198 w 745"/>
                  <a:gd name="T105" fmla="*/ 949 h 987"/>
                  <a:gd name="T106" fmla="*/ 122 w 745"/>
                  <a:gd name="T107" fmla="*/ 939 h 9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5"/>
                  <a:gd name="T163" fmla="*/ 0 h 987"/>
                  <a:gd name="T164" fmla="*/ 745 w 745"/>
                  <a:gd name="T165" fmla="*/ 987 h 9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5" h="987">
                    <a:moveTo>
                      <a:pt x="122" y="939"/>
                    </a:moveTo>
                    <a:lnTo>
                      <a:pt x="120" y="911"/>
                    </a:lnTo>
                    <a:lnTo>
                      <a:pt x="130" y="893"/>
                    </a:lnTo>
                    <a:lnTo>
                      <a:pt x="124" y="879"/>
                    </a:lnTo>
                    <a:lnTo>
                      <a:pt x="140" y="847"/>
                    </a:lnTo>
                    <a:lnTo>
                      <a:pt x="146" y="813"/>
                    </a:lnTo>
                    <a:lnTo>
                      <a:pt x="184" y="769"/>
                    </a:lnTo>
                    <a:lnTo>
                      <a:pt x="160" y="757"/>
                    </a:lnTo>
                    <a:lnTo>
                      <a:pt x="132" y="757"/>
                    </a:lnTo>
                    <a:lnTo>
                      <a:pt x="120" y="745"/>
                    </a:lnTo>
                    <a:lnTo>
                      <a:pt x="100" y="749"/>
                    </a:lnTo>
                    <a:lnTo>
                      <a:pt x="82" y="745"/>
                    </a:lnTo>
                    <a:lnTo>
                      <a:pt x="82" y="737"/>
                    </a:lnTo>
                    <a:lnTo>
                      <a:pt x="68" y="733"/>
                    </a:lnTo>
                    <a:lnTo>
                      <a:pt x="64" y="739"/>
                    </a:lnTo>
                    <a:lnTo>
                      <a:pt x="46" y="719"/>
                    </a:lnTo>
                    <a:lnTo>
                      <a:pt x="44" y="703"/>
                    </a:lnTo>
                    <a:lnTo>
                      <a:pt x="28" y="695"/>
                    </a:lnTo>
                    <a:lnTo>
                      <a:pt x="28" y="683"/>
                    </a:lnTo>
                    <a:lnTo>
                      <a:pt x="34" y="675"/>
                    </a:lnTo>
                    <a:lnTo>
                      <a:pt x="44" y="665"/>
                    </a:lnTo>
                    <a:lnTo>
                      <a:pt x="42" y="657"/>
                    </a:lnTo>
                    <a:lnTo>
                      <a:pt x="32" y="653"/>
                    </a:lnTo>
                    <a:lnTo>
                      <a:pt x="22" y="645"/>
                    </a:lnTo>
                    <a:lnTo>
                      <a:pt x="12" y="633"/>
                    </a:lnTo>
                    <a:lnTo>
                      <a:pt x="14" y="609"/>
                    </a:lnTo>
                    <a:lnTo>
                      <a:pt x="34" y="591"/>
                    </a:lnTo>
                    <a:lnTo>
                      <a:pt x="36" y="569"/>
                    </a:lnTo>
                    <a:lnTo>
                      <a:pt x="20" y="563"/>
                    </a:lnTo>
                    <a:lnTo>
                      <a:pt x="24" y="549"/>
                    </a:lnTo>
                    <a:lnTo>
                      <a:pt x="8" y="529"/>
                    </a:lnTo>
                    <a:lnTo>
                      <a:pt x="12" y="513"/>
                    </a:lnTo>
                    <a:lnTo>
                      <a:pt x="4" y="503"/>
                    </a:lnTo>
                    <a:lnTo>
                      <a:pt x="0" y="495"/>
                    </a:lnTo>
                    <a:lnTo>
                      <a:pt x="20" y="483"/>
                    </a:lnTo>
                    <a:lnTo>
                      <a:pt x="16" y="471"/>
                    </a:lnTo>
                    <a:lnTo>
                      <a:pt x="28" y="457"/>
                    </a:lnTo>
                    <a:lnTo>
                      <a:pt x="28" y="431"/>
                    </a:lnTo>
                    <a:lnTo>
                      <a:pt x="18" y="419"/>
                    </a:lnTo>
                    <a:lnTo>
                      <a:pt x="14" y="391"/>
                    </a:lnTo>
                    <a:lnTo>
                      <a:pt x="26" y="387"/>
                    </a:lnTo>
                    <a:lnTo>
                      <a:pt x="58" y="389"/>
                    </a:lnTo>
                    <a:lnTo>
                      <a:pt x="76" y="387"/>
                    </a:lnTo>
                    <a:lnTo>
                      <a:pt x="82" y="379"/>
                    </a:lnTo>
                    <a:lnTo>
                      <a:pt x="72" y="365"/>
                    </a:lnTo>
                    <a:lnTo>
                      <a:pt x="84" y="361"/>
                    </a:lnTo>
                    <a:lnTo>
                      <a:pt x="96" y="343"/>
                    </a:lnTo>
                    <a:lnTo>
                      <a:pt x="100" y="323"/>
                    </a:lnTo>
                    <a:lnTo>
                      <a:pt x="74" y="313"/>
                    </a:lnTo>
                    <a:lnTo>
                      <a:pt x="80" y="291"/>
                    </a:lnTo>
                    <a:lnTo>
                      <a:pt x="102" y="291"/>
                    </a:lnTo>
                    <a:lnTo>
                      <a:pt x="104" y="269"/>
                    </a:lnTo>
                    <a:lnTo>
                      <a:pt x="116" y="253"/>
                    </a:lnTo>
                    <a:lnTo>
                      <a:pt x="116" y="217"/>
                    </a:lnTo>
                    <a:lnTo>
                      <a:pt x="124" y="211"/>
                    </a:lnTo>
                    <a:lnTo>
                      <a:pt x="120" y="205"/>
                    </a:lnTo>
                    <a:lnTo>
                      <a:pt x="114" y="205"/>
                    </a:lnTo>
                    <a:lnTo>
                      <a:pt x="106" y="201"/>
                    </a:lnTo>
                    <a:lnTo>
                      <a:pt x="106" y="189"/>
                    </a:lnTo>
                    <a:lnTo>
                      <a:pt x="110" y="177"/>
                    </a:lnTo>
                    <a:lnTo>
                      <a:pt x="116" y="167"/>
                    </a:lnTo>
                    <a:lnTo>
                      <a:pt x="124" y="159"/>
                    </a:lnTo>
                    <a:lnTo>
                      <a:pt x="132" y="159"/>
                    </a:lnTo>
                    <a:lnTo>
                      <a:pt x="150" y="159"/>
                    </a:lnTo>
                    <a:lnTo>
                      <a:pt x="162" y="157"/>
                    </a:lnTo>
                    <a:lnTo>
                      <a:pt x="182" y="159"/>
                    </a:lnTo>
                    <a:lnTo>
                      <a:pt x="186" y="167"/>
                    </a:lnTo>
                    <a:lnTo>
                      <a:pt x="190" y="179"/>
                    </a:lnTo>
                    <a:lnTo>
                      <a:pt x="184" y="191"/>
                    </a:lnTo>
                    <a:lnTo>
                      <a:pt x="194" y="197"/>
                    </a:lnTo>
                    <a:lnTo>
                      <a:pt x="202" y="193"/>
                    </a:lnTo>
                    <a:lnTo>
                      <a:pt x="202" y="183"/>
                    </a:lnTo>
                    <a:lnTo>
                      <a:pt x="198" y="177"/>
                    </a:lnTo>
                    <a:lnTo>
                      <a:pt x="202" y="171"/>
                    </a:lnTo>
                    <a:lnTo>
                      <a:pt x="208" y="173"/>
                    </a:lnTo>
                    <a:lnTo>
                      <a:pt x="214" y="181"/>
                    </a:lnTo>
                    <a:lnTo>
                      <a:pt x="224" y="183"/>
                    </a:lnTo>
                    <a:lnTo>
                      <a:pt x="220" y="163"/>
                    </a:lnTo>
                    <a:lnTo>
                      <a:pt x="220" y="153"/>
                    </a:lnTo>
                    <a:lnTo>
                      <a:pt x="226" y="138"/>
                    </a:lnTo>
                    <a:lnTo>
                      <a:pt x="232" y="134"/>
                    </a:lnTo>
                    <a:lnTo>
                      <a:pt x="240" y="140"/>
                    </a:lnTo>
                    <a:lnTo>
                      <a:pt x="246" y="145"/>
                    </a:lnTo>
                    <a:lnTo>
                      <a:pt x="256" y="147"/>
                    </a:lnTo>
                    <a:lnTo>
                      <a:pt x="260" y="142"/>
                    </a:lnTo>
                    <a:lnTo>
                      <a:pt x="262" y="140"/>
                    </a:lnTo>
                    <a:lnTo>
                      <a:pt x="262" y="138"/>
                    </a:lnTo>
                    <a:lnTo>
                      <a:pt x="258" y="134"/>
                    </a:lnTo>
                    <a:lnTo>
                      <a:pt x="254" y="130"/>
                    </a:lnTo>
                    <a:lnTo>
                      <a:pt x="248" y="124"/>
                    </a:lnTo>
                    <a:lnTo>
                      <a:pt x="248" y="118"/>
                    </a:lnTo>
                    <a:lnTo>
                      <a:pt x="254" y="116"/>
                    </a:lnTo>
                    <a:lnTo>
                      <a:pt x="258" y="114"/>
                    </a:lnTo>
                    <a:lnTo>
                      <a:pt x="258" y="104"/>
                    </a:lnTo>
                    <a:lnTo>
                      <a:pt x="246" y="100"/>
                    </a:lnTo>
                    <a:lnTo>
                      <a:pt x="246" y="86"/>
                    </a:lnTo>
                    <a:lnTo>
                      <a:pt x="228" y="82"/>
                    </a:lnTo>
                    <a:lnTo>
                      <a:pt x="230" y="72"/>
                    </a:lnTo>
                    <a:lnTo>
                      <a:pt x="236" y="66"/>
                    </a:lnTo>
                    <a:lnTo>
                      <a:pt x="252" y="68"/>
                    </a:lnTo>
                    <a:lnTo>
                      <a:pt x="256" y="54"/>
                    </a:lnTo>
                    <a:lnTo>
                      <a:pt x="250" y="40"/>
                    </a:lnTo>
                    <a:lnTo>
                      <a:pt x="240" y="28"/>
                    </a:lnTo>
                    <a:lnTo>
                      <a:pt x="232" y="18"/>
                    </a:lnTo>
                    <a:lnTo>
                      <a:pt x="230" y="8"/>
                    </a:lnTo>
                    <a:lnTo>
                      <a:pt x="232" y="0"/>
                    </a:lnTo>
                    <a:lnTo>
                      <a:pt x="254" y="2"/>
                    </a:lnTo>
                    <a:lnTo>
                      <a:pt x="268" y="8"/>
                    </a:lnTo>
                    <a:lnTo>
                      <a:pt x="278" y="16"/>
                    </a:lnTo>
                    <a:lnTo>
                      <a:pt x="293" y="16"/>
                    </a:lnTo>
                    <a:lnTo>
                      <a:pt x="301" y="2"/>
                    </a:lnTo>
                    <a:lnTo>
                      <a:pt x="313" y="14"/>
                    </a:lnTo>
                    <a:lnTo>
                      <a:pt x="327" y="16"/>
                    </a:lnTo>
                    <a:lnTo>
                      <a:pt x="333" y="20"/>
                    </a:lnTo>
                    <a:lnTo>
                      <a:pt x="335" y="32"/>
                    </a:lnTo>
                    <a:lnTo>
                      <a:pt x="337" y="52"/>
                    </a:lnTo>
                    <a:lnTo>
                      <a:pt x="335" y="58"/>
                    </a:lnTo>
                    <a:lnTo>
                      <a:pt x="347" y="60"/>
                    </a:lnTo>
                    <a:lnTo>
                      <a:pt x="353" y="68"/>
                    </a:lnTo>
                    <a:lnTo>
                      <a:pt x="367" y="66"/>
                    </a:lnTo>
                    <a:lnTo>
                      <a:pt x="385" y="80"/>
                    </a:lnTo>
                    <a:lnTo>
                      <a:pt x="403" y="74"/>
                    </a:lnTo>
                    <a:lnTo>
                      <a:pt x="417" y="66"/>
                    </a:lnTo>
                    <a:lnTo>
                      <a:pt x="413" y="62"/>
                    </a:lnTo>
                    <a:lnTo>
                      <a:pt x="413" y="56"/>
                    </a:lnTo>
                    <a:lnTo>
                      <a:pt x="419" y="52"/>
                    </a:lnTo>
                    <a:lnTo>
                      <a:pt x="425" y="54"/>
                    </a:lnTo>
                    <a:lnTo>
                      <a:pt x="431" y="58"/>
                    </a:lnTo>
                    <a:lnTo>
                      <a:pt x="431" y="66"/>
                    </a:lnTo>
                    <a:lnTo>
                      <a:pt x="429" y="70"/>
                    </a:lnTo>
                    <a:lnTo>
                      <a:pt x="419" y="68"/>
                    </a:lnTo>
                    <a:lnTo>
                      <a:pt x="415" y="94"/>
                    </a:lnTo>
                    <a:lnTo>
                      <a:pt x="405" y="106"/>
                    </a:lnTo>
                    <a:lnTo>
                      <a:pt x="393" y="110"/>
                    </a:lnTo>
                    <a:lnTo>
                      <a:pt x="397" y="120"/>
                    </a:lnTo>
                    <a:lnTo>
                      <a:pt x="405" y="126"/>
                    </a:lnTo>
                    <a:lnTo>
                      <a:pt x="423" y="122"/>
                    </a:lnTo>
                    <a:lnTo>
                      <a:pt x="433" y="128"/>
                    </a:lnTo>
                    <a:lnTo>
                      <a:pt x="447" y="128"/>
                    </a:lnTo>
                    <a:lnTo>
                      <a:pt x="455" y="108"/>
                    </a:lnTo>
                    <a:lnTo>
                      <a:pt x="465" y="98"/>
                    </a:lnTo>
                    <a:lnTo>
                      <a:pt x="491" y="96"/>
                    </a:lnTo>
                    <a:lnTo>
                      <a:pt x="511" y="82"/>
                    </a:lnTo>
                    <a:lnTo>
                      <a:pt x="519" y="68"/>
                    </a:lnTo>
                    <a:lnTo>
                      <a:pt x="525" y="58"/>
                    </a:lnTo>
                    <a:lnTo>
                      <a:pt x="543" y="60"/>
                    </a:lnTo>
                    <a:lnTo>
                      <a:pt x="559" y="66"/>
                    </a:lnTo>
                    <a:lnTo>
                      <a:pt x="569" y="70"/>
                    </a:lnTo>
                    <a:lnTo>
                      <a:pt x="573" y="80"/>
                    </a:lnTo>
                    <a:lnTo>
                      <a:pt x="587" y="86"/>
                    </a:lnTo>
                    <a:lnTo>
                      <a:pt x="589" y="94"/>
                    </a:lnTo>
                    <a:lnTo>
                      <a:pt x="599" y="102"/>
                    </a:lnTo>
                    <a:lnTo>
                      <a:pt x="619" y="90"/>
                    </a:lnTo>
                    <a:lnTo>
                      <a:pt x="625" y="96"/>
                    </a:lnTo>
                    <a:lnTo>
                      <a:pt x="629" y="110"/>
                    </a:lnTo>
                    <a:lnTo>
                      <a:pt x="629" y="118"/>
                    </a:lnTo>
                    <a:lnTo>
                      <a:pt x="643" y="118"/>
                    </a:lnTo>
                    <a:lnTo>
                      <a:pt x="651" y="116"/>
                    </a:lnTo>
                    <a:lnTo>
                      <a:pt x="657" y="128"/>
                    </a:lnTo>
                    <a:lnTo>
                      <a:pt x="661" y="145"/>
                    </a:lnTo>
                    <a:lnTo>
                      <a:pt x="667" y="163"/>
                    </a:lnTo>
                    <a:lnTo>
                      <a:pt x="679" y="201"/>
                    </a:lnTo>
                    <a:lnTo>
                      <a:pt x="675" y="225"/>
                    </a:lnTo>
                    <a:lnTo>
                      <a:pt x="675" y="235"/>
                    </a:lnTo>
                    <a:lnTo>
                      <a:pt x="657" y="249"/>
                    </a:lnTo>
                    <a:lnTo>
                      <a:pt x="663" y="263"/>
                    </a:lnTo>
                    <a:lnTo>
                      <a:pt x="681" y="281"/>
                    </a:lnTo>
                    <a:lnTo>
                      <a:pt x="703" y="297"/>
                    </a:lnTo>
                    <a:lnTo>
                      <a:pt x="703" y="309"/>
                    </a:lnTo>
                    <a:lnTo>
                      <a:pt x="697" y="317"/>
                    </a:lnTo>
                    <a:lnTo>
                      <a:pt x="699" y="331"/>
                    </a:lnTo>
                    <a:lnTo>
                      <a:pt x="709" y="337"/>
                    </a:lnTo>
                    <a:lnTo>
                      <a:pt x="711" y="359"/>
                    </a:lnTo>
                    <a:lnTo>
                      <a:pt x="715" y="379"/>
                    </a:lnTo>
                    <a:lnTo>
                      <a:pt x="705" y="393"/>
                    </a:lnTo>
                    <a:lnTo>
                      <a:pt x="717" y="409"/>
                    </a:lnTo>
                    <a:lnTo>
                      <a:pt x="719" y="431"/>
                    </a:lnTo>
                    <a:lnTo>
                      <a:pt x="733" y="437"/>
                    </a:lnTo>
                    <a:lnTo>
                      <a:pt x="745" y="459"/>
                    </a:lnTo>
                    <a:lnTo>
                      <a:pt x="741" y="475"/>
                    </a:lnTo>
                    <a:lnTo>
                      <a:pt x="737" y="489"/>
                    </a:lnTo>
                    <a:lnTo>
                      <a:pt x="735" y="503"/>
                    </a:lnTo>
                    <a:lnTo>
                      <a:pt x="727" y="517"/>
                    </a:lnTo>
                    <a:lnTo>
                      <a:pt x="719" y="519"/>
                    </a:lnTo>
                    <a:lnTo>
                      <a:pt x="713" y="511"/>
                    </a:lnTo>
                    <a:lnTo>
                      <a:pt x="707" y="497"/>
                    </a:lnTo>
                    <a:lnTo>
                      <a:pt x="701" y="491"/>
                    </a:lnTo>
                    <a:lnTo>
                      <a:pt x="683" y="495"/>
                    </a:lnTo>
                    <a:lnTo>
                      <a:pt x="693" y="507"/>
                    </a:lnTo>
                    <a:lnTo>
                      <a:pt x="687" y="513"/>
                    </a:lnTo>
                    <a:lnTo>
                      <a:pt x="673" y="523"/>
                    </a:lnTo>
                    <a:lnTo>
                      <a:pt x="657" y="525"/>
                    </a:lnTo>
                    <a:lnTo>
                      <a:pt x="651" y="535"/>
                    </a:lnTo>
                    <a:lnTo>
                      <a:pt x="633" y="535"/>
                    </a:lnTo>
                    <a:lnTo>
                      <a:pt x="621" y="551"/>
                    </a:lnTo>
                    <a:lnTo>
                      <a:pt x="605" y="551"/>
                    </a:lnTo>
                    <a:lnTo>
                      <a:pt x="593" y="565"/>
                    </a:lnTo>
                    <a:lnTo>
                      <a:pt x="581" y="577"/>
                    </a:lnTo>
                    <a:lnTo>
                      <a:pt x="563" y="575"/>
                    </a:lnTo>
                    <a:lnTo>
                      <a:pt x="547" y="581"/>
                    </a:lnTo>
                    <a:lnTo>
                      <a:pt x="537" y="591"/>
                    </a:lnTo>
                    <a:lnTo>
                      <a:pt x="529" y="609"/>
                    </a:lnTo>
                    <a:lnTo>
                      <a:pt x="521" y="595"/>
                    </a:lnTo>
                    <a:lnTo>
                      <a:pt x="511" y="595"/>
                    </a:lnTo>
                    <a:lnTo>
                      <a:pt x="515" y="605"/>
                    </a:lnTo>
                    <a:lnTo>
                      <a:pt x="517" y="619"/>
                    </a:lnTo>
                    <a:lnTo>
                      <a:pt x="521" y="625"/>
                    </a:lnTo>
                    <a:lnTo>
                      <a:pt x="529" y="633"/>
                    </a:lnTo>
                    <a:lnTo>
                      <a:pt x="543" y="639"/>
                    </a:lnTo>
                    <a:lnTo>
                      <a:pt x="545" y="655"/>
                    </a:lnTo>
                    <a:lnTo>
                      <a:pt x="539" y="667"/>
                    </a:lnTo>
                    <a:lnTo>
                      <a:pt x="549" y="677"/>
                    </a:lnTo>
                    <a:lnTo>
                      <a:pt x="553" y="693"/>
                    </a:lnTo>
                    <a:lnTo>
                      <a:pt x="573" y="719"/>
                    </a:lnTo>
                    <a:lnTo>
                      <a:pt x="587" y="719"/>
                    </a:lnTo>
                    <a:lnTo>
                      <a:pt x="603" y="735"/>
                    </a:lnTo>
                    <a:lnTo>
                      <a:pt x="609" y="745"/>
                    </a:lnTo>
                    <a:lnTo>
                      <a:pt x="615" y="747"/>
                    </a:lnTo>
                    <a:lnTo>
                      <a:pt x="625" y="753"/>
                    </a:lnTo>
                    <a:lnTo>
                      <a:pt x="625" y="757"/>
                    </a:lnTo>
                    <a:lnTo>
                      <a:pt x="625" y="761"/>
                    </a:lnTo>
                    <a:lnTo>
                      <a:pt x="643" y="763"/>
                    </a:lnTo>
                    <a:lnTo>
                      <a:pt x="657" y="773"/>
                    </a:lnTo>
                    <a:lnTo>
                      <a:pt x="663" y="785"/>
                    </a:lnTo>
                    <a:lnTo>
                      <a:pt x="661" y="811"/>
                    </a:lnTo>
                    <a:lnTo>
                      <a:pt x="631" y="811"/>
                    </a:lnTo>
                    <a:lnTo>
                      <a:pt x="633" y="835"/>
                    </a:lnTo>
                    <a:lnTo>
                      <a:pt x="625" y="847"/>
                    </a:lnTo>
                    <a:lnTo>
                      <a:pt x="605" y="849"/>
                    </a:lnTo>
                    <a:lnTo>
                      <a:pt x="575" y="873"/>
                    </a:lnTo>
                    <a:lnTo>
                      <a:pt x="599" y="907"/>
                    </a:lnTo>
                    <a:lnTo>
                      <a:pt x="595" y="919"/>
                    </a:lnTo>
                    <a:lnTo>
                      <a:pt x="595" y="925"/>
                    </a:lnTo>
                    <a:lnTo>
                      <a:pt x="603" y="925"/>
                    </a:lnTo>
                    <a:lnTo>
                      <a:pt x="609" y="933"/>
                    </a:lnTo>
                    <a:lnTo>
                      <a:pt x="607" y="943"/>
                    </a:lnTo>
                    <a:lnTo>
                      <a:pt x="597" y="957"/>
                    </a:lnTo>
                    <a:lnTo>
                      <a:pt x="583" y="947"/>
                    </a:lnTo>
                    <a:lnTo>
                      <a:pt x="583" y="937"/>
                    </a:lnTo>
                    <a:lnTo>
                      <a:pt x="573" y="929"/>
                    </a:lnTo>
                    <a:lnTo>
                      <a:pt x="555" y="939"/>
                    </a:lnTo>
                    <a:lnTo>
                      <a:pt x="551" y="929"/>
                    </a:lnTo>
                    <a:lnTo>
                      <a:pt x="529" y="929"/>
                    </a:lnTo>
                    <a:lnTo>
                      <a:pt x="527" y="943"/>
                    </a:lnTo>
                    <a:lnTo>
                      <a:pt x="481" y="945"/>
                    </a:lnTo>
                    <a:lnTo>
                      <a:pt x="461" y="959"/>
                    </a:lnTo>
                    <a:lnTo>
                      <a:pt x="433" y="973"/>
                    </a:lnTo>
                    <a:lnTo>
                      <a:pt x="413" y="953"/>
                    </a:lnTo>
                    <a:lnTo>
                      <a:pt x="377" y="951"/>
                    </a:lnTo>
                    <a:lnTo>
                      <a:pt x="375" y="973"/>
                    </a:lnTo>
                    <a:lnTo>
                      <a:pt x="357" y="987"/>
                    </a:lnTo>
                    <a:lnTo>
                      <a:pt x="353" y="979"/>
                    </a:lnTo>
                    <a:lnTo>
                      <a:pt x="345" y="975"/>
                    </a:lnTo>
                    <a:lnTo>
                      <a:pt x="343" y="963"/>
                    </a:lnTo>
                    <a:lnTo>
                      <a:pt x="319" y="949"/>
                    </a:lnTo>
                    <a:lnTo>
                      <a:pt x="309" y="963"/>
                    </a:lnTo>
                    <a:lnTo>
                      <a:pt x="289" y="957"/>
                    </a:lnTo>
                    <a:lnTo>
                      <a:pt x="274" y="943"/>
                    </a:lnTo>
                    <a:lnTo>
                      <a:pt x="258" y="933"/>
                    </a:lnTo>
                    <a:lnTo>
                      <a:pt x="240" y="939"/>
                    </a:lnTo>
                    <a:lnTo>
                      <a:pt x="228" y="927"/>
                    </a:lnTo>
                    <a:lnTo>
                      <a:pt x="212" y="919"/>
                    </a:lnTo>
                    <a:lnTo>
                      <a:pt x="198" y="929"/>
                    </a:lnTo>
                    <a:lnTo>
                      <a:pt x="212" y="943"/>
                    </a:lnTo>
                    <a:lnTo>
                      <a:pt x="198" y="949"/>
                    </a:lnTo>
                    <a:lnTo>
                      <a:pt x="182" y="939"/>
                    </a:lnTo>
                    <a:lnTo>
                      <a:pt x="164" y="953"/>
                    </a:lnTo>
                    <a:lnTo>
                      <a:pt x="146" y="939"/>
                    </a:lnTo>
                    <a:lnTo>
                      <a:pt x="136" y="951"/>
                    </a:lnTo>
                    <a:lnTo>
                      <a:pt x="122" y="939"/>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77" name="Freeform 323"/>
              <p:cNvSpPr>
                <a:spLocks/>
              </p:cNvSpPr>
              <p:nvPr/>
            </p:nvSpPr>
            <p:spPr bwMode="auto">
              <a:xfrm>
                <a:off x="8870950" y="2943225"/>
                <a:ext cx="238125" cy="215900"/>
              </a:xfrm>
              <a:custGeom>
                <a:avLst/>
                <a:gdLst>
                  <a:gd name="T0" fmla="*/ 30 w 530"/>
                  <a:gd name="T1" fmla="*/ 158 h 484"/>
                  <a:gd name="T2" fmla="*/ 90 w 530"/>
                  <a:gd name="T3" fmla="*/ 124 h 484"/>
                  <a:gd name="T4" fmla="*/ 160 w 530"/>
                  <a:gd name="T5" fmla="*/ 152 h 484"/>
                  <a:gd name="T6" fmla="*/ 178 w 530"/>
                  <a:gd name="T7" fmla="*/ 94 h 484"/>
                  <a:gd name="T8" fmla="*/ 210 w 530"/>
                  <a:gd name="T9" fmla="*/ 36 h 484"/>
                  <a:gd name="T10" fmla="*/ 238 w 530"/>
                  <a:gd name="T11" fmla="*/ 0 h 484"/>
                  <a:gd name="T12" fmla="*/ 282 w 530"/>
                  <a:gd name="T13" fmla="*/ 22 h 484"/>
                  <a:gd name="T14" fmla="*/ 338 w 530"/>
                  <a:gd name="T15" fmla="*/ 64 h 484"/>
                  <a:gd name="T16" fmla="*/ 400 w 530"/>
                  <a:gd name="T17" fmla="*/ 84 h 484"/>
                  <a:gd name="T18" fmla="*/ 470 w 530"/>
                  <a:gd name="T19" fmla="*/ 54 h 484"/>
                  <a:gd name="T20" fmla="*/ 488 w 530"/>
                  <a:gd name="T21" fmla="*/ 96 h 484"/>
                  <a:gd name="T22" fmla="*/ 530 w 530"/>
                  <a:gd name="T23" fmla="*/ 148 h 484"/>
                  <a:gd name="T24" fmla="*/ 514 w 530"/>
                  <a:gd name="T25" fmla="*/ 180 h 484"/>
                  <a:gd name="T26" fmla="*/ 472 w 530"/>
                  <a:gd name="T27" fmla="*/ 166 h 484"/>
                  <a:gd name="T28" fmla="*/ 422 w 530"/>
                  <a:gd name="T29" fmla="*/ 172 h 484"/>
                  <a:gd name="T30" fmla="*/ 392 w 530"/>
                  <a:gd name="T31" fmla="*/ 176 h 484"/>
                  <a:gd name="T32" fmla="*/ 326 w 530"/>
                  <a:gd name="T33" fmla="*/ 172 h 484"/>
                  <a:gd name="T34" fmla="*/ 296 w 530"/>
                  <a:gd name="T35" fmla="*/ 180 h 484"/>
                  <a:gd name="T36" fmla="*/ 258 w 530"/>
                  <a:gd name="T37" fmla="*/ 198 h 484"/>
                  <a:gd name="T38" fmla="*/ 210 w 530"/>
                  <a:gd name="T39" fmla="*/ 176 h 484"/>
                  <a:gd name="T40" fmla="*/ 240 w 530"/>
                  <a:gd name="T41" fmla="*/ 252 h 484"/>
                  <a:gd name="T42" fmla="*/ 288 w 530"/>
                  <a:gd name="T43" fmla="*/ 322 h 484"/>
                  <a:gd name="T44" fmla="*/ 338 w 530"/>
                  <a:gd name="T45" fmla="*/ 364 h 484"/>
                  <a:gd name="T46" fmla="*/ 376 w 530"/>
                  <a:gd name="T47" fmla="*/ 416 h 484"/>
                  <a:gd name="T48" fmla="*/ 416 w 530"/>
                  <a:gd name="T49" fmla="*/ 454 h 484"/>
                  <a:gd name="T50" fmla="*/ 458 w 530"/>
                  <a:gd name="T51" fmla="*/ 484 h 484"/>
                  <a:gd name="T52" fmla="*/ 400 w 530"/>
                  <a:gd name="T53" fmla="*/ 454 h 484"/>
                  <a:gd name="T54" fmla="*/ 344 w 530"/>
                  <a:gd name="T55" fmla="*/ 420 h 484"/>
                  <a:gd name="T56" fmla="*/ 302 w 530"/>
                  <a:gd name="T57" fmla="*/ 398 h 484"/>
                  <a:gd name="T58" fmla="*/ 258 w 530"/>
                  <a:gd name="T59" fmla="*/ 400 h 484"/>
                  <a:gd name="T60" fmla="*/ 238 w 530"/>
                  <a:gd name="T61" fmla="*/ 376 h 484"/>
                  <a:gd name="T62" fmla="*/ 202 w 530"/>
                  <a:gd name="T63" fmla="*/ 358 h 484"/>
                  <a:gd name="T64" fmla="*/ 162 w 530"/>
                  <a:gd name="T65" fmla="*/ 328 h 484"/>
                  <a:gd name="T66" fmla="*/ 182 w 530"/>
                  <a:gd name="T67" fmla="*/ 296 h 484"/>
                  <a:gd name="T68" fmla="*/ 142 w 530"/>
                  <a:gd name="T69" fmla="*/ 264 h 484"/>
                  <a:gd name="T70" fmla="*/ 126 w 530"/>
                  <a:gd name="T71" fmla="*/ 204 h 484"/>
                  <a:gd name="T72" fmla="*/ 86 w 530"/>
                  <a:gd name="T73" fmla="*/ 174 h 484"/>
                  <a:gd name="T74" fmla="*/ 64 w 530"/>
                  <a:gd name="T75" fmla="*/ 192 h 484"/>
                  <a:gd name="T76" fmla="*/ 50 w 530"/>
                  <a:gd name="T77" fmla="*/ 214 h 484"/>
                  <a:gd name="T78" fmla="*/ 38 w 530"/>
                  <a:gd name="T79" fmla="*/ 240 h 484"/>
                  <a:gd name="T80" fmla="*/ 8 w 530"/>
                  <a:gd name="T81" fmla="*/ 198 h 484"/>
                  <a:gd name="T82" fmla="*/ 2 w 530"/>
                  <a:gd name="T83" fmla="*/ 156 h 4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0"/>
                  <a:gd name="T127" fmla="*/ 0 h 484"/>
                  <a:gd name="T128" fmla="*/ 530 w 530"/>
                  <a:gd name="T129" fmla="*/ 484 h 4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0" h="484">
                    <a:moveTo>
                      <a:pt x="2" y="156"/>
                    </a:moveTo>
                    <a:lnTo>
                      <a:pt x="30" y="158"/>
                    </a:lnTo>
                    <a:lnTo>
                      <a:pt x="64" y="152"/>
                    </a:lnTo>
                    <a:lnTo>
                      <a:pt x="90" y="124"/>
                    </a:lnTo>
                    <a:lnTo>
                      <a:pt x="114" y="148"/>
                    </a:lnTo>
                    <a:lnTo>
                      <a:pt x="160" y="152"/>
                    </a:lnTo>
                    <a:lnTo>
                      <a:pt x="154" y="118"/>
                    </a:lnTo>
                    <a:lnTo>
                      <a:pt x="178" y="94"/>
                    </a:lnTo>
                    <a:lnTo>
                      <a:pt x="192" y="68"/>
                    </a:lnTo>
                    <a:lnTo>
                      <a:pt x="210" y="36"/>
                    </a:lnTo>
                    <a:lnTo>
                      <a:pt x="238" y="22"/>
                    </a:lnTo>
                    <a:lnTo>
                      <a:pt x="238" y="0"/>
                    </a:lnTo>
                    <a:lnTo>
                      <a:pt x="258" y="6"/>
                    </a:lnTo>
                    <a:lnTo>
                      <a:pt x="282" y="22"/>
                    </a:lnTo>
                    <a:lnTo>
                      <a:pt x="314" y="40"/>
                    </a:lnTo>
                    <a:lnTo>
                      <a:pt x="338" y="64"/>
                    </a:lnTo>
                    <a:lnTo>
                      <a:pt x="370" y="72"/>
                    </a:lnTo>
                    <a:lnTo>
                      <a:pt x="400" y="84"/>
                    </a:lnTo>
                    <a:lnTo>
                      <a:pt x="442" y="78"/>
                    </a:lnTo>
                    <a:lnTo>
                      <a:pt x="470" y="54"/>
                    </a:lnTo>
                    <a:lnTo>
                      <a:pt x="478" y="74"/>
                    </a:lnTo>
                    <a:lnTo>
                      <a:pt x="488" y="96"/>
                    </a:lnTo>
                    <a:lnTo>
                      <a:pt x="498" y="132"/>
                    </a:lnTo>
                    <a:lnTo>
                      <a:pt x="530" y="148"/>
                    </a:lnTo>
                    <a:lnTo>
                      <a:pt x="514" y="158"/>
                    </a:lnTo>
                    <a:lnTo>
                      <a:pt x="514" y="180"/>
                    </a:lnTo>
                    <a:lnTo>
                      <a:pt x="496" y="196"/>
                    </a:lnTo>
                    <a:lnTo>
                      <a:pt x="472" y="166"/>
                    </a:lnTo>
                    <a:lnTo>
                      <a:pt x="438" y="166"/>
                    </a:lnTo>
                    <a:lnTo>
                      <a:pt x="422" y="172"/>
                    </a:lnTo>
                    <a:lnTo>
                      <a:pt x="408" y="166"/>
                    </a:lnTo>
                    <a:lnTo>
                      <a:pt x="392" y="176"/>
                    </a:lnTo>
                    <a:lnTo>
                      <a:pt x="346" y="168"/>
                    </a:lnTo>
                    <a:lnTo>
                      <a:pt x="326" y="172"/>
                    </a:lnTo>
                    <a:lnTo>
                      <a:pt x="306" y="160"/>
                    </a:lnTo>
                    <a:lnTo>
                      <a:pt x="296" y="180"/>
                    </a:lnTo>
                    <a:lnTo>
                      <a:pt x="272" y="174"/>
                    </a:lnTo>
                    <a:lnTo>
                      <a:pt x="258" y="198"/>
                    </a:lnTo>
                    <a:lnTo>
                      <a:pt x="230" y="176"/>
                    </a:lnTo>
                    <a:lnTo>
                      <a:pt x="210" y="176"/>
                    </a:lnTo>
                    <a:lnTo>
                      <a:pt x="208" y="232"/>
                    </a:lnTo>
                    <a:lnTo>
                      <a:pt x="240" y="252"/>
                    </a:lnTo>
                    <a:lnTo>
                      <a:pt x="270" y="304"/>
                    </a:lnTo>
                    <a:lnTo>
                      <a:pt x="288" y="322"/>
                    </a:lnTo>
                    <a:lnTo>
                      <a:pt x="314" y="344"/>
                    </a:lnTo>
                    <a:lnTo>
                      <a:pt x="338" y="364"/>
                    </a:lnTo>
                    <a:lnTo>
                      <a:pt x="362" y="388"/>
                    </a:lnTo>
                    <a:lnTo>
                      <a:pt x="376" y="416"/>
                    </a:lnTo>
                    <a:lnTo>
                      <a:pt x="400" y="440"/>
                    </a:lnTo>
                    <a:lnTo>
                      <a:pt x="416" y="454"/>
                    </a:lnTo>
                    <a:lnTo>
                      <a:pt x="432" y="470"/>
                    </a:lnTo>
                    <a:lnTo>
                      <a:pt x="458" y="484"/>
                    </a:lnTo>
                    <a:lnTo>
                      <a:pt x="424" y="478"/>
                    </a:lnTo>
                    <a:lnTo>
                      <a:pt x="400" y="454"/>
                    </a:lnTo>
                    <a:lnTo>
                      <a:pt x="370" y="436"/>
                    </a:lnTo>
                    <a:lnTo>
                      <a:pt x="344" y="420"/>
                    </a:lnTo>
                    <a:lnTo>
                      <a:pt x="322" y="406"/>
                    </a:lnTo>
                    <a:lnTo>
                      <a:pt x="302" y="398"/>
                    </a:lnTo>
                    <a:lnTo>
                      <a:pt x="280" y="392"/>
                    </a:lnTo>
                    <a:lnTo>
                      <a:pt x="258" y="400"/>
                    </a:lnTo>
                    <a:lnTo>
                      <a:pt x="240" y="392"/>
                    </a:lnTo>
                    <a:lnTo>
                      <a:pt x="238" y="376"/>
                    </a:lnTo>
                    <a:lnTo>
                      <a:pt x="222" y="368"/>
                    </a:lnTo>
                    <a:lnTo>
                      <a:pt x="202" y="358"/>
                    </a:lnTo>
                    <a:lnTo>
                      <a:pt x="184" y="350"/>
                    </a:lnTo>
                    <a:lnTo>
                      <a:pt x="162" y="328"/>
                    </a:lnTo>
                    <a:lnTo>
                      <a:pt x="160" y="302"/>
                    </a:lnTo>
                    <a:lnTo>
                      <a:pt x="182" y="296"/>
                    </a:lnTo>
                    <a:lnTo>
                      <a:pt x="162" y="280"/>
                    </a:lnTo>
                    <a:lnTo>
                      <a:pt x="142" y="264"/>
                    </a:lnTo>
                    <a:lnTo>
                      <a:pt x="128" y="240"/>
                    </a:lnTo>
                    <a:lnTo>
                      <a:pt x="126" y="204"/>
                    </a:lnTo>
                    <a:lnTo>
                      <a:pt x="104" y="190"/>
                    </a:lnTo>
                    <a:lnTo>
                      <a:pt x="86" y="174"/>
                    </a:lnTo>
                    <a:lnTo>
                      <a:pt x="66" y="174"/>
                    </a:lnTo>
                    <a:lnTo>
                      <a:pt x="64" y="192"/>
                    </a:lnTo>
                    <a:lnTo>
                      <a:pt x="62" y="208"/>
                    </a:lnTo>
                    <a:lnTo>
                      <a:pt x="50" y="214"/>
                    </a:lnTo>
                    <a:lnTo>
                      <a:pt x="48" y="232"/>
                    </a:lnTo>
                    <a:lnTo>
                      <a:pt x="38" y="240"/>
                    </a:lnTo>
                    <a:lnTo>
                      <a:pt x="22" y="216"/>
                    </a:lnTo>
                    <a:lnTo>
                      <a:pt x="8" y="198"/>
                    </a:lnTo>
                    <a:lnTo>
                      <a:pt x="0" y="174"/>
                    </a:lnTo>
                    <a:lnTo>
                      <a:pt x="2" y="156"/>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78" name="Freeform 324"/>
              <p:cNvSpPr>
                <a:spLocks/>
              </p:cNvSpPr>
              <p:nvPr/>
            </p:nvSpPr>
            <p:spPr bwMode="auto">
              <a:xfrm>
                <a:off x="8963025" y="3013075"/>
                <a:ext cx="165100" cy="150813"/>
              </a:xfrm>
              <a:custGeom>
                <a:avLst/>
                <a:gdLst>
                  <a:gd name="T0" fmla="*/ 334 w 368"/>
                  <a:gd name="T1" fmla="*/ 24 h 338"/>
                  <a:gd name="T2" fmla="*/ 318 w 368"/>
                  <a:gd name="T3" fmla="*/ 66 h 338"/>
                  <a:gd name="T4" fmla="*/ 322 w 368"/>
                  <a:gd name="T5" fmla="*/ 104 h 338"/>
                  <a:gd name="T6" fmla="*/ 352 w 368"/>
                  <a:gd name="T7" fmla="*/ 120 h 338"/>
                  <a:gd name="T8" fmla="*/ 362 w 368"/>
                  <a:gd name="T9" fmla="*/ 142 h 338"/>
                  <a:gd name="T10" fmla="*/ 348 w 368"/>
                  <a:gd name="T11" fmla="*/ 156 h 338"/>
                  <a:gd name="T12" fmla="*/ 368 w 368"/>
                  <a:gd name="T13" fmla="*/ 180 h 338"/>
                  <a:gd name="T14" fmla="*/ 350 w 368"/>
                  <a:gd name="T15" fmla="*/ 188 h 338"/>
                  <a:gd name="T16" fmla="*/ 324 w 368"/>
                  <a:gd name="T17" fmla="*/ 198 h 338"/>
                  <a:gd name="T18" fmla="*/ 324 w 368"/>
                  <a:gd name="T19" fmla="*/ 220 h 338"/>
                  <a:gd name="T20" fmla="*/ 318 w 368"/>
                  <a:gd name="T21" fmla="*/ 226 h 338"/>
                  <a:gd name="T22" fmla="*/ 298 w 368"/>
                  <a:gd name="T23" fmla="*/ 240 h 338"/>
                  <a:gd name="T24" fmla="*/ 294 w 368"/>
                  <a:gd name="T25" fmla="*/ 272 h 338"/>
                  <a:gd name="T26" fmla="*/ 278 w 368"/>
                  <a:gd name="T27" fmla="*/ 290 h 338"/>
                  <a:gd name="T28" fmla="*/ 284 w 368"/>
                  <a:gd name="T29" fmla="*/ 300 h 338"/>
                  <a:gd name="T30" fmla="*/ 288 w 368"/>
                  <a:gd name="T31" fmla="*/ 338 h 338"/>
                  <a:gd name="T32" fmla="*/ 256 w 368"/>
                  <a:gd name="T33" fmla="*/ 332 h 338"/>
                  <a:gd name="T34" fmla="*/ 242 w 368"/>
                  <a:gd name="T35" fmla="*/ 318 h 338"/>
                  <a:gd name="T36" fmla="*/ 208 w 368"/>
                  <a:gd name="T37" fmla="*/ 294 h 338"/>
                  <a:gd name="T38" fmla="*/ 192 w 368"/>
                  <a:gd name="T39" fmla="*/ 280 h 338"/>
                  <a:gd name="T40" fmla="*/ 172 w 368"/>
                  <a:gd name="T41" fmla="*/ 260 h 338"/>
                  <a:gd name="T42" fmla="*/ 160 w 368"/>
                  <a:gd name="T43" fmla="*/ 240 h 338"/>
                  <a:gd name="T44" fmla="*/ 132 w 368"/>
                  <a:gd name="T45" fmla="*/ 204 h 338"/>
                  <a:gd name="T46" fmla="*/ 110 w 368"/>
                  <a:gd name="T47" fmla="*/ 186 h 338"/>
                  <a:gd name="T48" fmla="*/ 76 w 368"/>
                  <a:gd name="T49" fmla="*/ 158 h 338"/>
                  <a:gd name="T50" fmla="*/ 46 w 368"/>
                  <a:gd name="T51" fmla="*/ 118 h 338"/>
                  <a:gd name="T52" fmla="*/ 14 w 368"/>
                  <a:gd name="T53" fmla="*/ 82 h 338"/>
                  <a:gd name="T54" fmla="*/ 2 w 368"/>
                  <a:gd name="T55" fmla="*/ 54 h 338"/>
                  <a:gd name="T56" fmla="*/ 2 w 368"/>
                  <a:gd name="T57" fmla="*/ 16 h 338"/>
                  <a:gd name="T58" fmla="*/ 50 w 368"/>
                  <a:gd name="T59" fmla="*/ 38 h 338"/>
                  <a:gd name="T60" fmla="*/ 88 w 368"/>
                  <a:gd name="T61" fmla="*/ 20 h 338"/>
                  <a:gd name="T62" fmla="*/ 118 w 368"/>
                  <a:gd name="T63" fmla="*/ 12 h 338"/>
                  <a:gd name="T64" fmla="*/ 160 w 368"/>
                  <a:gd name="T65" fmla="*/ 12 h 338"/>
                  <a:gd name="T66" fmla="*/ 200 w 368"/>
                  <a:gd name="T67" fmla="*/ 6 h 338"/>
                  <a:gd name="T68" fmla="*/ 228 w 368"/>
                  <a:gd name="T69" fmla="*/ 6 h 338"/>
                  <a:gd name="T70" fmla="*/ 282 w 368"/>
                  <a:gd name="T71" fmla="*/ 26 h 338"/>
                  <a:gd name="T72" fmla="*/ 298 w 368"/>
                  <a:gd name="T73" fmla="*/ 26 h 3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8"/>
                  <a:gd name="T112" fmla="*/ 0 h 338"/>
                  <a:gd name="T113" fmla="*/ 368 w 368"/>
                  <a:gd name="T114" fmla="*/ 338 h 3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8" h="338">
                    <a:moveTo>
                      <a:pt x="306" y="20"/>
                    </a:moveTo>
                    <a:lnTo>
                      <a:pt x="334" y="24"/>
                    </a:lnTo>
                    <a:lnTo>
                      <a:pt x="330" y="44"/>
                    </a:lnTo>
                    <a:lnTo>
                      <a:pt x="318" y="66"/>
                    </a:lnTo>
                    <a:lnTo>
                      <a:pt x="314" y="74"/>
                    </a:lnTo>
                    <a:lnTo>
                      <a:pt x="322" y="104"/>
                    </a:lnTo>
                    <a:lnTo>
                      <a:pt x="338" y="108"/>
                    </a:lnTo>
                    <a:lnTo>
                      <a:pt x="352" y="120"/>
                    </a:lnTo>
                    <a:lnTo>
                      <a:pt x="366" y="132"/>
                    </a:lnTo>
                    <a:lnTo>
                      <a:pt x="362" y="142"/>
                    </a:lnTo>
                    <a:lnTo>
                      <a:pt x="338" y="142"/>
                    </a:lnTo>
                    <a:lnTo>
                      <a:pt x="348" y="156"/>
                    </a:lnTo>
                    <a:lnTo>
                      <a:pt x="358" y="168"/>
                    </a:lnTo>
                    <a:lnTo>
                      <a:pt x="368" y="180"/>
                    </a:lnTo>
                    <a:lnTo>
                      <a:pt x="362" y="192"/>
                    </a:lnTo>
                    <a:lnTo>
                      <a:pt x="350" y="188"/>
                    </a:lnTo>
                    <a:lnTo>
                      <a:pt x="340" y="196"/>
                    </a:lnTo>
                    <a:lnTo>
                      <a:pt x="324" y="198"/>
                    </a:lnTo>
                    <a:lnTo>
                      <a:pt x="314" y="208"/>
                    </a:lnTo>
                    <a:lnTo>
                      <a:pt x="324" y="220"/>
                    </a:lnTo>
                    <a:lnTo>
                      <a:pt x="326" y="234"/>
                    </a:lnTo>
                    <a:lnTo>
                      <a:pt x="318" y="226"/>
                    </a:lnTo>
                    <a:lnTo>
                      <a:pt x="306" y="230"/>
                    </a:lnTo>
                    <a:lnTo>
                      <a:pt x="298" y="240"/>
                    </a:lnTo>
                    <a:lnTo>
                      <a:pt x="294" y="254"/>
                    </a:lnTo>
                    <a:lnTo>
                      <a:pt x="294" y="272"/>
                    </a:lnTo>
                    <a:lnTo>
                      <a:pt x="282" y="274"/>
                    </a:lnTo>
                    <a:lnTo>
                      <a:pt x="278" y="290"/>
                    </a:lnTo>
                    <a:lnTo>
                      <a:pt x="280" y="294"/>
                    </a:lnTo>
                    <a:lnTo>
                      <a:pt x="284" y="300"/>
                    </a:lnTo>
                    <a:lnTo>
                      <a:pt x="294" y="318"/>
                    </a:lnTo>
                    <a:lnTo>
                      <a:pt x="288" y="338"/>
                    </a:lnTo>
                    <a:lnTo>
                      <a:pt x="274" y="334"/>
                    </a:lnTo>
                    <a:lnTo>
                      <a:pt x="256" y="332"/>
                    </a:lnTo>
                    <a:lnTo>
                      <a:pt x="250" y="324"/>
                    </a:lnTo>
                    <a:lnTo>
                      <a:pt x="242" y="318"/>
                    </a:lnTo>
                    <a:lnTo>
                      <a:pt x="224" y="310"/>
                    </a:lnTo>
                    <a:lnTo>
                      <a:pt x="208" y="294"/>
                    </a:lnTo>
                    <a:lnTo>
                      <a:pt x="202" y="288"/>
                    </a:lnTo>
                    <a:lnTo>
                      <a:pt x="192" y="280"/>
                    </a:lnTo>
                    <a:lnTo>
                      <a:pt x="182" y="270"/>
                    </a:lnTo>
                    <a:lnTo>
                      <a:pt x="172" y="260"/>
                    </a:lnTo>
                    <a:lnTo>
                      <a:pt x="168" y="256"/>
                    </a:lnTo>
                    <a:lnTo>
                      <a:pt x="160" y="240"/>
                    </a:lnTo>
                    <a:lnTo>
                      <a:pt x="154" y="228"/>
                    </a:lnTo>
                    <a:lnTo>
                      <a:pt x="132" y="204"/>
                    </a:lnTo>
                    <a:lnTo>
                      <a:pt x="126" y="198"/>
                    </a:lnTo>
                    <a:lnTo>
                      <a:pt x="110" y="186"/>
                    </a:lnTo>
                    <a:lnTo>
                      <a:pt x="92" y="172"/>
                    </a:lnTo>
                    <a:lnTo>
                      <a:pt x="76" y="158"/>
                    </a:lnTo>
                    <a:lnTo>
                      <a:pt x="62" y="144"/>
                    </a:lnTo>
                    <a:lnTo>
                      <a:pt x="46" y="118"/>
                    </a:lnTo>
                    <a:lnTo>
                      <a:pt x="32" y="92"/>
                    </a:lnTo>
                    <a:lnTo>
                      <a:pt x="14" y="82"/>
                    </a:lnTo>
                    <a:lnTo>
                      <a:pt x="0" y="72"/>
                    </a:lnTo>
                    <a:lnTo>
                      <a:pt x="2" y="54"/>
                    </a:lnTo>
                    <a:lnTo>
                      <a:pt x="2" y="32"/>
                    </a:lnTo>
                    <a:lnTo>
                      <a:pt x="2" y="16"/>
                    </a:lnTo>
                    <a:lnTo>
                      <a:pt x="22" y="16"/>
                    </a:lnTo>
                    <a:lnTo>
                      <a:pt x="50" y="38"/>
                    </a:lnTo>
                    <a:lnTo>
                      <a:pt x="64" y="14"/>
                    </a:lnTo>
                    <a:lnTo>
                      <a:pt x="88" y="20"/>
                    </a:lnTo>
                    <a:lnTo>
                      <a:pt x="98" y="0"/>
                    </a:lnTo>
                    <a:lnTo>
                      <a:pt x="118" y="12"/>
                    </a:lnTo>
                    <a:lnTo>
                      <a:pt x="138" y="8"/>
                    </a:lnTo>
                    <a:lnTo>
                      <a:pt x="160" y="12"/>
                    </a:lnTo>
                    <a:lnTo>
                      <a:pt x="184" y="16"/>
                    </a:lnTo>
                    <a:lnTo>
                      <a:pt x="200" y="6"/>
                    </a:lnTo>
                    <a:lnTo>
                      <a:pt x="214" y="12"/>
                    </a:lnTo>
                    <a:lnTo>
                      <a:pt x="228" y="6"/>
                    </a:lnTo>
                    <a:lnTo>
                      <a:pt x="264" y="6"/>
                    </a:lnTo>
                    <a:lnTo>
                      <a:pt x="282" y="26"/>
                    </a:lnTo>
                    <a:lnTo>
                      <a:pt x="288" y="36"/>
                    </a:lnTo>
                    <a:lnTo>
                      <a:pt x="298" y="26"/>
                    </a:lnTo>
                    <a:lnTo>
                      <a:pt x="306" y="20"/>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79" name="Freeform 325"/>
              <p:cNvSpPr>
                <a:spLocks/>
              </p:cNvSpPr>
              <p:nvPr/>
            </p:nvSpPr>
            <p:spPr bwMode="auto">
              <a:xfrm>
                <a:off x="9082088" y="2947988"/>
                <a:ext cx="195262" cy="250825"/>
              </a:xfrm>
              <a:custGeom>
                <a:avLst/>
                <a:gdLst>
                  <a:gd name="T0" fmla="*/ 28 w 440"/>
                  <a:gd name="T1" fmla="*/ 30 h 562"/>
                  <a:gd name="T2" fmla="*/ 88 w 440"/>
                  <a:gd name="T3" fmla="*/ 2 h 562"/>
                  <a:gd name="T4" fmla="*/ 158 w 440"/>
                  <a:gd name="T5" fmla="*/ 26 h 562"/>
                  <a:gd name="T6" fmla="*/ 186 w 440"/>
                  <a:gd name="T7" fmla="*/ 66 h 562"/>
                  <a:gd name="T8" fmla="*/ 228 w 440"/>
                  <a:gd name="T9" fmla="*/ 94 h 562"/>
                  <a:gd name="T10" fmla="*/ 260 w 440"/>
                  <a:gd name="T11" fmla="*/ 112 h 562"/>
                  <a:gd name="T12" fmla="*/ 268 w 440"/>
                  <a:gd name="T13" fmla="*/ 138 h 562"/>
                  <a:gd name="T14" fmla="*/ 260 w 440"/>
                  <a:gd name="T15" fmla="*/ 160 h 562"/>
                  <a:gd name="T16" fmla="*/ 316 w 440"/>
                  <a:gd name="T17" fmla="*/ 168 h 562"/>
                  <a:gd name="T18" fmla="*/ 338 w 440"/>
                  <a:gd name="T19" fmla="*/ 170 h 562"/>
                  <a:gd name="T20" fmla="*/ 368 w 440"/>
                  <a:gd name="T21" fmla="*/ 156 h 562"/>
                  <a:gd name="T22" fmla="*/ 370 w 440"/>
                  <a:gd name="T23" fmla="*/ 172 h 562"/>
                  <a:gd name="T24" fmla="*/ 388 w 440"/>
                  <a:gd name="T25" fmla="*/ 204 h 562"/>
                  <a:gd name="T26" fmla="*/ 370 w 440"/>
                  <a:gd name="T27" fmla="*/ 242 h 562"/>
                  <a:gd name="T28" fmla="*/ 390 w 440"/>
                  <a:gd name="T29" fmla="*/ 302 h 562"/>
                  <a:gd name="T30" fmla="*/ 440 w 440"/>
                  <a:gd name="T31" fmla="*/ 338 h 562"/>
                  <a:gd name="T32" fmla="*/ 420 w 440"/>
                  <a:gd name="T33" fmla="*/ 380 h 562"/>
                  <a:gd name="T34" fmla="*/ 404 w 440"/>
                  <a:gd name="T35" fmla="*/ 428 h 562"/>
                  <a:gd name="T36" fmla="*/ 400 w 440"/>
                  <a:gd name="T37" fmla="*/ 462 h 562"/>
                  <a:gd name="T38" fmla="*/ 358 w 440"/>
                  <a:gd name="T39" fmla="*/ 466 h 562"/>
                  <a:gd name="T40" fmla="*/ 306 w 440"/>
                  <a:gd name="T41" fmla="*/ 490 h 562"/>
                  <a:gd name="T42" fmla="*/ 272 w 440"/>
                  <a:gd name="T43" fmla="*/ 504 h 562"/>
                  <a:gd name="T44" fmla="*/ 240 w 440"/>
                  <a:gd name="T45" fmla="*/ 544 h 562"/>
                  <a:gd name="T46" fmla="*/ 224 w 440"/>
                  <a:gd name="T47" fmla="*/ 496 h 562"/>
                  <a:gd name="T48" fmla="*/ 190 w 440"/>
                  <a:gd name="T49" fmla="*/ 470 h 562"/>
                  <a:gd name="T50" fmla="*/ 146 w 440"/>
                  <a:gd name="T51" fmla="*/ 470 h 562"/>
                  <a:gd name="T52" fmla="*/ 114 w 440"/>
                  <a:gd name="T53" fmla="*/ 510 h 562"/>
                  <a:gd name="T54" fmla="*/ 116 w 440"/>
                  <a:gd name="T55" fmla="*/ 562 h 562"/>
                  <a:gd name="T56" fmla="*/ 72 w 440"/>
                  <a:gd name="T57" fmla="*/ 514 h 562"/>
                  <a:gd name="T58" fmla="*/ 48 w 440"/>
                  <a:gd name="T59" fmla="*/ 494 h 562"/>
                  <a:gd name="T60" fmla="*/ 26 w 440"/>
                  <a:gd name="T61" fmla="*/ 486 h 562"/>
                  <a:gd name="T62" fmla="*/ 22 w 440"/>
                  <a:gd name="T63" fmla="*/ 448 h 562"/>
                  <a:gd name="T64" fmla="*/ 32 w 440"/>
                  <a:gd name="T65" fmla="*/ 420 h 562"/>
                  <a:gd name="T66" fmla="*/ 44 w 440"/>
                  <a:gd name="T67" fmla="*/ 378 h 562"/>
                  <a:gd name="T68" fmla="*/ 62 w 440"/>
                  <a:gd name="T69" fmla="*/ 368 h 562"/>
                  <a:gd name="T70" fmla="*/ 78 w 440"/>
                  <a:gd name="T71" fmla="*/ 344 h 562"/>
                  <a:gd name="T72" fmla="*/ 106 w 440"/>
                  <a:gd name="T73" fmla="*/ 326 h 562"/>
                  <a:gd name="T74" fmla="*/ 100 w 440"/>
                  <a:gd name="T75" fmla="*/ 290 h 562"/>
                  <a:gd name="T76" fmla="*/ 82 w 440"/>
                  <a:gd name="T77" fmla="*/ 262 h 562"/>
                  <a:gd name="T78" fmla="*/ 54 w 440"/>
                  <a:gd name="T79" fmla="*/ 232 h 562"/>
                  <a:gd name="T80" fmla="*/ 68 w 440"/>
                  <a:gd name="T81" fmla="*/ 192 h 562"/>
                  <a:gd name="T82" fmla="*/ 44 w 440"/>
                  <a:gd name="T83" fmla="*/ 146 h 562"/>
                  <a:gd name="T84" fmla="*/ 18 w 440"/>
                  <a:gd name="T85" fmla="*/ 84 h 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0"/>
                  <a:gd name="T130" fmla="*/ 0 h 562"/>
                  <a:gd name="T131" fmla="*/ 440 w 440"/>
                  <a:gd name="T132" fmla="*/ 562 h 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0" h="562">
                    <a:moveTo>
                      <a:pt x="0" y="42"/>
                    </a:moveTo>
                    <a:lnTo>
                      <a:pt x="16" y="40"/>
                    </a:lnTo>
                    <a:lnTo>
                      <a:pt x="28" y="30"/>
                    </a:lnTo>
                    <a:lnTo>
                      <a:pt x="46" y="30"/>
                    </a:lnTo>
                    <a:lnTo>
                      <a:pt x="68" y="2"/>
                    </a:lnTo>
                    <a:lnTo>
                      <a:pt x="88" y="2"/>
                    </a:lnTo>
                    <a:lnTo>
                      <a:pt x="128" y="0"/>
                    </a:lnTo>
                    <a:lnTo>
                      <a:pt x="142" y="14"/>
                    </a:lnTo>
                    <a:lnTo>
                      <a:pt x="158" y="26"/>
                    </a:lnTo>
                    <a:lnTo>
                      <a:pt x="172" y="42"/>
                    </a:lnTo>
                    <a:lnTo>
                      <a:pt x="184" y="46"/>
                    </a:lnTo>
                    <a:lnTo>
                      <a:pt x="186" y="66"/>
                    </a:lnTo>
                    <a:lnTo>
                      <a:pt x="194" y="80"/>
                    </a:lnTo>
                    <a:lnTo>
                      <a:pt x="210" y="94"/>
                    </a:lnTo>
                    <a:lnTo>
                      <a:pt x="228" y="94"/>
                    </a:lnTo>
                    <a:lnTo>
                      <a:pt x="236" y="102"/>
                    </a:lnTo>
                    <a:lnTo>
                      <a:pt x="250" y="100"/>
                    </a:lnTo>
                    <a:lnTo>
                      <a:pt x="260" y="112"/>
                    </a:lnTo>
                    <a:lnTo>
                      <a:pt x="258" y="124"/>
                    </a:lnTo>
                    <a:lnTo>
                      <a:pt x="256" y="130"/>
                    </a:lnTo>
                    <a:lnTo>
                      <a:pt x="268" y="138"/>
                    </a:lnTo>
                    <a:lnTo>
                      <a:pt x="262" y="146"/>
                    </a:lnTo>
                    <a:lnTo>
                      <a:pt x="248" y="156"/>
                    </a:lnTo>
                    <a:lnTo>
                      <a:pt x="260" y="160"/>
                    </a:lnTo>
                    <a:lnTo>
                      <a:pt x="276" y="158"/>
                    </a:lnTo>
                    <a:lnTo>
                      <a:pt x="284" y="166"/>
                    </a:lnTo>
                    <a:lnTo>
                      <a:pt x="316" y="168"/>
                    </a:lnTo>
                    <a:lnTo>
                      <a:pt x="326" y="184"/>
                    </a:lnTo>
                    <a:lnTo>
                      <a:pt x="336" y="182"/>
                    </a:lnTo>
                    <a:lnTo>
                      <a:pt x="338" y="170"/>
                    </a:lnTo>
                    <a:lnTo>
                      <a:pt x="346" y="156"/>
                    </a:lnTo>
                    <a:lnTo>
                      <a:pt x="356" y="152"/>
                    </a:lnTo>
                    <a:lnTo>
                      <a:pt x="368" y="156"/>
                    </a:lnTo>
                    <a:lnTo>
                      <a:pt x="390" y="164"/>
                    </a:lnTo>
                    <a:lnTo>
                      <a:pt x="386" y="172"/>
                    </a:lnTo>
                    <a:lnTo>
                      <a:pt x="370" y="172"/>
                    </a:lnTo>
                    <a:lnTo>
                      <a:pt x="362" y="184"/>
                    </a:lnTo>
                    <a:lnTo>
                      <a:pt x="370" y="198"/>
                    </a:lnTo>
                    <a:lnTo>
                      <a:pt x="388" y="204"/>
                    </a:lnTo>
                    <a:lnTo>
                      <a:pt x="386" y="214"/>
                    </a:lnTo>
                    <a:lnTo>
                      <a:pt x="382" y="230"/>
                    </a:lnTo>
                    <a:lnTo>
                      <a:pt x="370" y="242"/>
                    </a:lnTo>
                    <a:lnTo>
                      <a:pt x="370" y="270"/>
                    </a:lnTo>
                    <a:lnTo>
                      <a:pt x="382" y="288"/>
                    </a:lnTo>
                    <a:lnTo>
                      <a:pt x="390" y="302"/>
                    </a:lnTo>
                    <a:lnTo>
                      <a:pt x="408" y="316"/>
                    </a:lnTo>
                    <a:lnTo>
                      <a:pt x="428" y="328"/>
                    </a:lnTo>
                    <a:lnTo>
                      <a:pt x="440" y="338"/>
                    </a:lnTo>
                    <a:lnTo>
                      <a:pt x="434" y="356"/>
                    </a:lnTo>
                    <a:lnTo>
                      <a:pt x="422" y="366"/>
                    </a:lnTo>
                    <a:lnTo>
                      <a:pt x="420" y="380"/>
                    </a:lnTo>
                    <a:lnTo>
                      <a:pt x="408" y="384"/>
                    </a:lnTo>
                    <a:lnTo>
                      <a:pt x="398" y="396"/>
                    </a:lnTo>
                    <a:lnTo>
                      <a:pt x="404" y="428"/>
                    </a:lnTo>
                    <a:lnTo>
                      <a:pt x="412" y="434"/>
                    </a:lnTo>
                    <a:lnTo>
                      <a:pt x="408" y="452"/>
                    </a:lnTo>
                    <a:lnTo>
                      <a:pt x="400" y="462"/>
                    </a:lnTo>
                    <a:lnTo>
                      <a:pt x="392" y="456"/>
                    </a:lnTo>
                    <a:lnTo>
                      <a:pt x="378" y="464"/>
                    </a:lnTo>
                    <a:lnTo>
                      <a:pt x="358" y="466"/>
                    </a:lnTo>
                    <a:lnTo>
                      <a:pt x="340" y="480"/>
                    </a:lnTo>
                    <a:lnTo>
                      <a:pt x="314" y="486"/>
                    </a:lnTo>
                    <a:lnTo>
                      <a:pt x="306" y="490"/>
                    </a:lnTo>
                    <a:lnTo>
                      <a:pt x="304" y="506"/>
                    </a:lnTo>
                    <a:lnTo>
                      <a:pt x="286" y="494"/>
                    </a:lnTo>
                    <a:lnTo>
                      <a:pt x="272" y="504"/>
                    </a:lnTo>
                    <a:lnTo>
                      <a:pt x="254" y="518"/>
                    </a:lnTo>
                    <a:lnTo>
                      <a:pt x="256" y="540"/>
                    </a:lnTo>
                    <a:lnTo>
                      <a:pt x="240" y="544"/>
                    </a:lnTo>
                    <a:lnTo>
                      <a:pt x="238" y="526"/>
                    </a:lnTo>
                    <a:lnTo>
                      <a:pt x="228" y="504"/>
                    </a:lnTo>
                    <a:lnTo>
                      <a:pt x="224" y="496"/>
                    </a:lnTo>
                    <a:lnTo>
                      <a:pt x="204" y="488"/>
                    </a:lnTo>
                    <a:lnTo>
                      <a:pt x="194" y="484"/>
                    </a:lnTo>
                    <a:lnTo>
                      <a:pt x="190" y="470"/>
                    </a:lnTo>
                    <a:lnTo>
                      <a:pt x="176" y="464"/>
                    </a:lnTo>
                    <a:lnTo>
                      <a:pt x="154" y="480"/>
                    </a:lnTo>
                    <a:lnTo>
                      <a:pt x="146" y="470"/>
                    </a:lnTo>
                    <a:lnTo>
                      <a:pt x="150" y="460"/>
                    </a:lnTo>
                    <a:lnTo>
                      <a:pt x="138" y="460"/>
                    </a:lnTo>
                    <a:lnTo>
                      <a:pt x="114" y="510"/>
                    </a:lnTo>
                    <a:lnTo>
                      <a:pt x="108" y="520"/>
                    </a:lnTo>
                    <a:lnTo>
                      <a:pt x="118" y="530"/>
                    </a:lnTo>
                    <a:lnTo>
                      <a:pt x="116" y="562"/>
                    </a:lnTo>
                    <a:lnTo>
                      <a:pt x="100" y="554"/>
                    </a:lnTo>
                    <a:lnTo>
                      <a:pt x="100" y="544"/>
                    </a:lnTo>
                    <a:lnTo>
                      <a:pt x="72" y="514"/>
                    </a:lnTo>
                    <a:lnTo>
                      <a:pt x="58" y="514"/>
                    </a:lnTo>
                    <a:lnTo>
                      <a:pt x="46" y="506"/>
                    </a:lnTo>
                    <a:lnTo>
                      <a:pt x="48" y="494"/>
                    </a:lnTo>
                    <a:lnTo>
                      <a:pt x="32" y="498"/>
                    </a:lnTo>
                    <a:lnTo>
                      <a:pt x="22" y="492"/>
                    </a:lnTo>
                    <a:lnTo>
                      <a:pt x="26" y="486"/>
                    </a:lnTo>
                    <a:lnTo>
                      <a:pt x="30" y="474"/>
                    </a:lnTo>
                    <a:lnTo>
                      <a:pt x="32" y="466"/>
                    </a:lnTo>
                    <a:lnTo>
                      <a:pt x="22" y="448"/>
                    </a:lnTo>
                    <a:lnTo>
                      <a:pt x="16" y="438"/>
                    </a:lnTo>
                    <a:lnTo>
                      <a:pt x="20" y="422"/>
                    </a:lnTo>
                    <a:lnTo>
                      <a:pt x="32" y="420"/>
                    </a:lnTo>
                    <a:lnTo>
                      <a:pt x="32" y="402"/>
                    </a:lnTo>
                    <a:lnTo>
                      <a:pt x="36" y="388"/>
                    </a:lnTo>
                    <a:lnTo>
                      <a:pt x="44" y="378"/>
                    </a:lnTo>
                    <a:lnTo>
                      <a:pt x="56" y="374"/>
                    </a:lnTo>
                    <a:lnTo>
                      <a:pt x="64" y="382"/>
                    </a:lnTo>
                    <a:lnTo>
                      <a:pt x="62" y="368"/>
                    </a:lnTo>
                    <a:lnTo>
                      <a:pt x="52" y="356"/>
                    </a:lnTo>
                    <a:lnTo>
                      <a:pt x="62" y="346"/>
                    </a:lnTo>
                    <a:lnTo>
                      <a:pt x="78" y="344"/>
                    </a:lnTo>
                    <a:lnTo>
                      <a:pt x="88" y="336"/>
                    </a:lnTo>
                    <a:lnTo>
                      <a:pt x="100" y="340"/>
                    </a:lnTo>
                    <a:lnTo>
                      <a:pt x="106" y="326"/>
                    </a:lnTo>
                    <a:lnTo>
                      <a:pt x="86" y="304"/>
                    </a:lnTo>
                    <a:lnTo>
                      <a:pt x="76" y="290"/>
                    </a:lnTo>
                    <a:lnTo>
                      <a:pt x="100" y="290"/>
                    </a:lnTo>
                    <a:lnTo>
                      <a:pt x="104" y="280"/>
                    </a:lnTo>
                    <a:lnTo>
                      <a:pt x="90" y="268"/>
                    </a:lnTo>
                    <a:lnTo>
                      <a:pt x="82" y="262"/>
                    </a:lnTo>
                    <a:lnTo>
                      <a:pt x="76" y="256"/>
                    </a:lnTo>
                    <a:lnTo>
                      <a:pt x="60" y="252"/>
                    </a:lnTo>
                    <a:lnTo>
                      <a:pt x="54" y="232"/>
                    </a:lnTo>
                    <a:lnTo>
                      <a:pt x="52" y="222"/>
                    </a:lnTo>
                    <a:lnTo>
                      <a:pt x="56" y="214"/>
                    </a:lnTo>
                    <a:lnTo>
                      <a:pt x="68" y="192"/>
                    </a:lnTo>
                    <a:lnTo>
                      <a:pt x="72" y="172"/>
                    </a:lnTo>
                    <a:lnTo>
                      <a:pt x="44" y="168"/>
                    </a:lnTo>
                    <a:lnTo>
                      <a:pt x="44" y="146"/>
                    </a:lnTo>
                    <a:lnTo>
                      <a:pt x="60" y="136"/>
                    </a:lnTo>
                    <a:lnTo>
                      <a:pt x="28" y="120"/>
                    </a:lnTo>
                    <a:lnTo>
                      <a:pt x="18" y="84"/>
                    </a:lnTo>
                    <a:lnTo>
                      <a:pt x="0" y="42"/>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80" name="Freeform 326"/>
              <p:cNvSpPr>
                <a:spLocks/>
              </p:cNvSpPr>
              <p:nvPr/>
            </p:nvSpPr>
            <p:spPr bwMode="auto">
              <a:xfrm>
                <a:off x="9185275" y="3151188"/>
                <a:ext cx="109538" cy="95250"/>
              </a:xfrm>
              <a:custGeom>
                <a:avLst/>
                <a:gdLst>
                  <a:gd name="T0" fmla="*/ 168 w 246"/>
                  <a:gd name="T1" fmla="*/ 6 h 216"/>
                  <a:gd name="T2" fmla="*/ 186 w 246"/>
                  <a:gd name="T3" fmla="*/ 24 h 216"/>
                  <a:gd name="T4" fmla="*/ 208 w 246"/>
                  <a:gd name="T5" fmla="*/ 30 h 216"/>
                  <a:gd name="T6" fmla="*/ 218 w 246"/>
                  <a:gd name="T7" fmla="*/ 36 h 216"/>
                  <a:gd name="T8" fmla="*/ 236 w 246"/>
                  <a:gd name="T9" fmla="*/ 54 h 216"/>
                  <a:gd name="T10" fmla="*/ 244 w 246"/>
                  <a:gd name="T11" fmla="*/ 74 h 216"/>
                  <a:gd name="T12" fmla="*/ 242 w 246"/>
                  <a:gd name="T13" fmla="*/ 94 h 216"/>
                  <a:gd name="T14" fmla="*/ 246 w 246"/>
                  <a:gd name="T15" fmla="*/ 120 h 216"/>
                  <a:gd name="T16" fmla="*/ 230 w 246"/>
                  <a:gd name="T17" fmla="*/ 122 h 216"/>
                  <a:gd name="T18" fmla="*/ 230 w 246"/>
                  <a:gd name="T19" fmla="*/ 144 h 216"/>
                  <a:gd name="T20" fmla="*/ 208 w 246"/>
                  <a:gd name="T21" fmla="*/ 154 h 216"/>
                  <a:gd name="T22" fmla="*/ 188 w 246"/>
                  <a:gd name="T23" fmla="*/ 154 h 216"/>
                  <a:gd name="T24" fmla="*/ 172 w 246"/>
                  <a:gd name="T25" fmla="*/ 160 h 216"/>
                  <a:gd name="T26" fmla="*/ 160 w 246"/>
                  <a:gd name="T27" fmla="*/ 160 h 216"/>
                  <a:gd name="T28" fmla="*/ 138 w 246"/>
                  <a:gd name="T29" fmla="*/ 190 h 216"/>
                  <a:gd name="T30" fmla="*/ 126 w 246"/>
                  <a:gd name="T31" fmla="*/ 204 h 216"/>
                  <a:gd name="T32" fmla="*/ 108 w 246"/>
                  <a:gd name="T33" fmla="*/ 200 h 216"/>
                  <a:gd name="T34" fmla="*/ 94 w 246"/>
                  <a:gd name="T35" fmla="*/ 208 h 216"/>
                  <a:gd name="T36" fmla="*/ 66 w 246"/>
                  <a:gd name="T37" fmla="*/ 216 h 216"/>
                  <a:gd name="T38" fmla="*/ 64 w 246"/>
                  <a:gd name="T39" fmla="*/ 206 h 216"/>
                  <a:gd name="T40" fmla="*/ 54 w 246"/>
                  <a:gd name="T41" fmla="*/ 206 h 216"/>
                  <a:gd name="T42" fmla="*/ 50 w 246"/>
                  <a:gd name="T43" fmla="*/ 212 h 216"/>
                  <a:gd name="T44" fmla="*/ 38 w 246"/>
                  <a:gd name="T45" fmla="*/ 210 h 216"/>
                  <a:gd name="T46" fmla="*/ 34 w 246"/>
                  <a:gd name="T47" fmla="*/ 196 h 216"/>
                  <a:gd name="T48" fmla="*/ 12 w 246"/>
                  <a:gd name="T49" fmla="*/ 170 h 216"/>
                  <a:gd name="T50" fmla="*/ 14 w 246"/>
                  <a:gd name="T51" fmla="*/ 152 h 216"/>
                  <a:gd name="T52" fmla="*/ 0 w 246"/>
                  <a:gd name="T53" fmla="*/ 132 h 216"/>
                  <a:gd name="T54" fmla="*/ 8 w 246"/>
                  <a:gd name="T55" fmla="*/ 128 h 216"/>
                  <a:gd name="T56" fmla="*/ 8 w 246"/>
                  <a:gd name="T57" fmla="*/ 118 h 216"/>
                  <a:gd name="T58" fmla="*/ 8 w 246"/>
                  <a:gd name="T59" fmla="*/ 88 h 216"/>
                  <a:gd name="T60" fmla="*/ 24 w 246"/>
                  <a:gd name="T61" fmla="*/ 84 h 216"/>
                  <a:gd name="T62" fmla="*/ 22 w 246"/>
                  <a:gd name="T63" fmla="*/ 62 h 216"/>
                  <a:gd name="T64" fmla="*/ 54 w 246"/>
                  <a:gd name="T65" fmla="*/ 40 h 216"/>
                  <a:gd name="T66" fmla="*/ 72 w 246"/>
                  <a:gd name="T67" fmla="*/ 50 h 216"/>
                  <a:gd name="T68" fmla="*/ 74 w 246"/>
                  <a:gd name="T69" fmla="*/ 34 h 216"/>
                  <a:gd name="T70" fmla="*/ 84 w 246"/>
                  <a:gd name="T71" fmla="*/ 30 h 216"/>
                  <a:gd name="T72" fmla="*/ 108 w 246"/>
                  <a:gd name="T73" fmla="*/ 24 h 216"/>
                  <a:gd name="T74" fmla="*/ 126 w 246"/>
                  <a:gd name="T75" fmla="*/ 10 h 216"/>
                  <a:gd name="T76" fmla="*/ 146 w 246"/>
                  <a:gd name="T77" fmla="*/ 8 h 216"/>
                  <a:gd name="T78" fmla="*/ 160 w 246"/>
                  <a:gd name="T79" fmla="*/ 0 h 216"/>
                  <a:gd name="T80" fmla="*/ 168 w 246"/>
                  <a:gd name="T81" fmla="*/ 6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216"/>
                  <a:gd name="T125" fmla="*/ 246 w 246"/>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216">
                    <a:moveTo>
                      <a:pt x="168" y="6"/>
                    </a:moveTo>
                    <a:lnTo>
                      <a:pt x="186" y="24"/>
                    </a:lnTo>
                    <a:lnTo>
                      <a:pt x="208" y="30"/>
                    </a:lnTo>
                    <a:lnTo>
                      <a:pt x="218" y="36"/>
                    </a:lnTo>
                    <a:lnTo>
                      <a:pt x="236" y="54"/>
                    </a:lnTo>
                    <a:lnTo>
                      <a:pt x="244" y="74"/>
                    </a:lnTo>
                    <a:lnTo>
                      <a:pt x="242" y="94"/>
                    </a:lnTo>
                    <a:lnTo>
                      <a:pt x="246" y="120"/>
                    </a:lnTo>
                    <a:lnTo>
                      <a:pt x="230" y="122"/>
                    </a:lnTo>
                    <a:lnTo>
                      <a:pt x="230" y="144"/>
                    </a:lnTo>
                    <a:lnTo>
                      <a:pt x="208" y="154"/>
                    </a:lnTo>
                    <a:lnTo>
                      <a:pt x="188" y="154"/>
                    </a:lnTo>
                    <a:lnTo>
                      <a:pt x="172" y="160"/>
                    </a:lnTo>
                    <a:lnTo>
                      <a:pt x="160" y="160"/>
                    </a:lnTo>
                    <a:lnTo>
                      <a:pt x="138" y="190"/>
                    </a:lnTo>
                    <a:lnTo>
                      <a:pt x="126" y="204"/>
                    </a:lnTo>
                    <a:lnTo>
                      <a:pt x="108" y="200"/>
                    </a:lnTo>
                    <a:lnTo>
                      <a:pt x="94" y="208"/>
                    </a:lnTo>
                    <a:lnTo>
                      <a:pt x="66" y="216"/>
                    </a:lnTo>
                    <a:lnTo>
                      <a:pt x="64" y="206"/>
                    </a:lnTo>
                    <a:lnTo>
                      <a:pt x="54" y="206"/>
                    </a:lnTo>
                    <a:lnTo>
                      <a:pt x="50" y="212"/>
                    </a:lnTo>
                    <a:lnTo>
                      <a:pt x="38" y="210"/>
                    </a:lnTo>
                    <a:lnTo>
                      <a:pt x="34" y="196"/>
                    </a:lnTo>
                    <a:lnTo>
                      <a:pt x="12" y="170"/>
                    </a:lnTo>
                    <a:lnTo>
                      <a:pt x="14" y="152"/>
                    </a:lnTo>
                    <a:lnTo>
                      <a:pt x="0" y="132"/>
                    </a:lnTo>
                    <a:lnTo>
                      <a:pt x="8" y="128"/>
                    </a:lnTo>
                    <a:lnTo>
                      <a:pt x="8" y="118"/>
                    </a:lnTo>
                    <a:lnTo>
                      <a:pt x="8" y="88"/>
                    </a:lnTo>
                    <a:lnTo>
                      <a:pt x="24" y="84"/>
                    </a:lnTo>
                    <a:lnTo>
                      <a:pt x="22" y="62"/>
                    </a:lnTo>
                    <a:lnTo>
                      <a:pt x="54" y="40"/>
                    </a:lnTo>
                    <a:lnTo>
                      <a:pt x="72" y="50"/>
                    </a:lnTo>
                    <a:lnTo>
                      <a:pt x="74" y="34"/>
                    </a:lnTo>
                    <a:lnTo>
                      <a:pt x="84" y="30"/>
                    </a:lnTo>
                    <a:lnTo>
                      <a:pt x="108" y="24"/>
                    </a:lnTo>
                    <a:lnTo>
                      <a:pt x="126" y="10"/>
                    </a:lnTo>
                    <a:lnTo>
                      <a:pt x="146" y="8"/>
                    </a:lnTo>
                    <a:lnTo>
                      <a:pt x="160" y="0"/>
                    </a:lnTo>
                    <a:lnTo>
                      <a:pt x="168" y="6"/>
                    </a:lnTo>
                    <a:close/>
                  </a:path>
                </a:pathLst>
              </a:custGeom>
              <a:solidFill>
                <a:schemeClr val="accent1"/>
              </a:solidFill>
              <a:ln w="6350">
                <a:solidFill>
                  <a:srgbClr val="FFFFFF"/>
                </a:solidFill>
                <a:prstDash val="solid"/>
                <a:round/>
                <a:headEnd/>
                <a:tailEnd/>
              </a:ln>
            </p:spPr>
            <p:txBody>
              <a:bodyPr/>
              <a:lstStyle/>
              <a:p>
                <a:endParaRPr lang="en-US" dirty="0"/>
              </a:p>
            </p:txBody>
          </p:sp>
          <p:sp>
            <p:nvSpPr>
              <p:cNvPr id="181" name="Freeform 327"/>
              <p:cNvSpPr>
                <a:spLocks/>
              </p:cNvSpPr>
              <p:nvPr/>
            </p:nvSpPr>
            <p:spPr bwMode="auto">
              <a:xfrm>
                <a:off x="9129713" y="3152775"/>
                <a:ext cx="90487" cy="168275"/>
              </a:xfrm>
              <a:custGeom>
                <a:avLst/>
                <a:gdLst>
                  <a:gd name="T0" fmla="*/ 8 w 202"/>
                  <a:gd name="T1" fmla="*/ 102 h 376"/>
                  <a:gd name="T2" fmla="*/ 10 w 202"/>
                  <a:gd name="T3" fmla="*/ 70 h 376"/>
                  <a:gd name="T4" fmla="*/ 0 w 202"/>
                  <a:gd name="T5" fmla="*/ 60 h 376"/>
                  <a:gd name="T6" fmla="*/ 6 w 202"/>
                  <a:gd name="T7" fmla="*/ 50 h 376"/>
                  <a:gd name="T8" fmla="*/ 30 w 202"/>
                  <a:gd name="T9" fmla="*/ 0 h 376"/>
                  <a:gd name="T10" fmla="*/ 42 w 202"/>
                  <a:gd name="T11" fmla="*/ 0 h 376"/>
                  <a:gd name="T12" fmla="*/ 38 w 202"/>
                  <a:gd name="T13" fmla="*/ 10 h 376"/>
                  <a:gd name="T14" fmla="*/ 46 w 202"/>
                  <a:gd name="T15" fmla="*/ 20 h 376"/>
                  <a:gd name="T16" fmla="*/ 68 w 202"/>
                  <a:gd name="T17" fmla="*/ 4 h 376"/>
                  <a:gd name="T18" fmla="*/ 82 w 202"/>
                  <a:gd name="T19" fmla="*/ 10 h 376"/>
                  <a:gd name="T20" fmla="*/ 86 w 202"/>
                  <a:gd name="T21" fmla="*/ 24 h 376"/>
                  <a:gd name="T22" fmla="*/ 116 w 202"/>
                  <a:gd name="T23" fmla="*/ 36 h 376"/>
                  <a:gd name="T24" fmla="*/ 130 w 202"/>
                  <a:gd name="T25" fmla="*/ 66 h 376"/>
                  <a:gd name="T26" fmla="*/ 132 w 202"/>
                  <a:gd name="T27" fmla="*/ 84 h 376"/>
                  <a:gd name="T28" fmla="*/ 132 w 202"/>
                  <a:gd name="T29" fmla="*/ 106 h 376"/>
                  <a:gd name="T30" fmla="*/ 132 w 202"/>
                  <a:gd name="T31" fmla="*/ 124 h 376"/>
                  <a:gd name="T32" fmla="*/ 124 w 202"/>
                  <a:gd name="T33" fmla="*/ 128 h 376"/>
                  <a:gd name="T34" fmla="*/ 138 w 202"/>
                  <a:gd name="T35" fmla="*/ 148 h 376"/>
                  <a:gd name="T36" fmla="*/ 136 w 202"/>
                  <a:gd name="T37" fmla="*/ 166 h 376"/>
                  <a:gd name="T38" fmla="*/ 158 w 202"/>
                  <a:gd name="T39" fmla="*/ 192 h 376"/>
                  <a:gd name="T40" fmla="*/ 162 w 202"/>
                  <a:gd name="T41" fmla="*/ 206 h 376"/>
                  <a:gd name="T42" fmla="*/ 174 w 202"/>
                  <a:gd name="T43" fmla="*/ 208 h 376"/>
                  <a:gd name="T44" fmla="*/ 178 w 202"/>
                  <a:gd name="T45" fmla="*/ 202 h 376"/>
                  <a:gd name="T46" fmla="*/ 188 w 202"/>
                  <a:gd name="T47" fmla="*/ 202 h 376"/>
                  <a:gd name="T48" fmla="*/ 190 w 202"/>
                  <a:gd name="T49" fmla="*/ 212 h 376"/>
                  <a:gd name="T50" fmla="*/ 192 w 202"/>
                  <a:gd name="T51" fmla="*/ 226 h 376"/>
                  <a:gd name="T52" fmla="*/ 202 w 202"/>
                  <a:gd name="T53" fmla="*/ 234 h 376"/>
                  <a:gd name="T54" fmla="*/ 194 w 202"/>
                  <a:gd name="T55" fmla="*/ 260 h 376"/>
                  <a:gd name="T56" fmla="*/ 182 w 202"/>
                  <a:gd name="T57" fmla="*/ 262 h 376"/>
                  <a:gd name="T58" fmla="*/ 174 w 202"/>
                  <a:gd name="T59" fmla="*/ 288 h 376"/>
                  <a:gd name="T60" fmla="*/ 174 w 202"/>
                  <a:gd name="T61" fmla="*/ 308 h 376"/>
                  <a:gd name="T62" fmla="*/ 168 w 202"/>
                  <a:gd name="T63" fmla="*/ 316 h 376"/>
                  <a:gd name="T64" fmla="*/ 154 w 202"/>
                  <a:gd name="T65" fmla="*/ 316 h 376"/>
                  <a:gd name="T66" fmla="*/ 142 w 202"/>
                  <a:gd name="T67" fmla="*/ 334 h 376"/>
                  <a:gd name="T68" fmla="*/ 152 w 202"/>
                  <a:gd name="T69" fmla="*/ 348 h 376"/>
                  <a:gd name="T70" fmla="*/ 152 w 202"/>
                  <a:gd name="T71" fmla="*/ 358 h 376"/>
                  <a:gd name="T72" fmla="*/ 144 w 202"/>
                  <a:gd name="T73" fmla="*/ 358 h 376"/>
                  <a:gd name="T74" fmla="*/ 144 w 202"/>
                  <a:gd name="T75" fmla="*/ 368 h 376"/>
                  <a:gd name="T76" fmla="*/ 130 w 202"/>
                  <a:gd name="T77" fmla="*/ 376 h 376"/>
                  <a:gd name="T78" fmla="*/ 114 w 202"/>
                  <a:gd name="T79" fmla="*/ 374 h 376"/>
                  <a:gd name="T80" fmla="*/ 114 w 202"/>
                  <a:gd name="T81" fmla="*/ 356 h 376"/>
                  <a:gd name="T82" fmla="*/ 90 w 202"/>
                  <a:gd name="T83" fmla="*/ 330 h 376"/>
                  <a:gd name="T84" fmla="*/ 54 w 202"/>
                  <a:gd name="T85" fmla="*/ 318 h 376"/>
                  <a:gd name="T86" fmla="*/ 32 w 202"/>
                  <a:gd name="T87" fmla="*/ 292 h 376"/>
                  <a:gd name="T88" fmla="*/ 48 w 202"/>
                  <a:gd name="T89" fmla="*/ 294 h 376"/>
                  <a:gd name="T90" fmla="*/ 48 w 202"/>
                  <a:gd name="T91" fmla="*/ 282 h 376"/>
                  <a:gd name="T92" fmla="*/ 44 w 202"/>
                  <a:gd name="T93" fmla="*/ 272 h 376"/>
                  <a:gd name="T94" fmla="*/ 28 w 202"/>
                  <a:gd name="T95" fmla="*/ 262 h 376"/>
                  <a:gd name="T96" fmla="*/ 34 w 202"/>
                  <a:gd name="T97" fmla="*/ 230 h 376"/>
                  <a:gd name="T98" fmla="*/ 42 w 202"/>
                  <a:gd name="T99" fmla="*/ 226 h 376"/>
                  <a:gd name="T100" fmla="*/ 44 w 202"/>
                  <a:gd name="T101" fmla="*/ 220 h 376"/>
                  <a:gd name="T102" fmla="*/ 34 w 202"/>
                  <a:gd name="T103" fmla="*/ 204 h 376"/>
                  <a:gd name="T104" fmla="*/ 38 w 202"/>
                  <a:gd name="T105" fmla="*/ 186 h 376"/>
                  <a:gd name="T106" fmla="*/ 24 w 202"/>
                  <a:gd name="T107" fmla="*/ 160 h 376"/>
                  <a:gd name="T108" fmla="*/ 34 w 202"/>
                  <a:gd name="T109" fmla="*/ 150 h 376"/>
                  <a:gd name="T110" fmla="*/ 32 w 202"/>
                  <a:gd name="T111" fmla="*/ 140 h 376"/>
                  <a:gd name="T112" fmla="*/ 40 w 202"/>
                  <a:gd name="T113" fmla="*/ 136 h 376"/>
                  <a:gd name="T114" fmla="*/ 36 w 202"/>
                  <a:gd name="T115" fmla="*/ 126 h 376"/>
                  <a:gd name="T116" fmla="*/ 34 w 202"/>
                  <a:gd name="T117" fmla="*/ 106 h 376"/>
                  <a:gd name="T118" fmla="*/ 24 w 202"/>
                  <a:gd name="T119" fmla="*/ 102 h 376"/>
                  <a:gd name="T120" fmla="*/ 8 w 202"/>
                  <a:gd name="T121" fmla="*/ 102 h 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2"/>
                  <a:gd name="T184" fmla="*/ 0 h 376"/>
                  <a:gd name="T185" fmla="*/ 202 w 202"/>
                  <a:gd name="T186" fmla="*/ 376 h 3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2" h="376">
                    <a:moveTo>
                      <a:pt x="8" y="102"/>
                    </a:moveTo>
                    <a:lnTo>
                      <a:pt x="10" y="70"/>
                    </a:lnTo>
                    <a:lnTo>
                      <a:pt x="0" y="60"/>
                    </a:lnTo>
                    <a:lnTo>
                      <a:pt x="6" y="50"/>
                    </a:lnTo>
                    <a:lnTo>
                      <a:pt x="30" y="0"/>
                    </a:lnTo>
                    <a:lnTo>
                      <a:pt x="42" y="0"/>
                    </a:lnTo>
                    <a:lnTo>
                      <a:pt x="38" y="10"/>
                    </a:lnTo>
                    <a:lnTo>
                      <a:pt x="46" y="20"/>
                    </a:lnTo>
                    <a:lnTo>
                      <a:pt x="68" y="4"/>
                    </a:lnTo>
                    <a:lnTo>
                      <a:pt x="82" y="10"/>
                    </a:lnTo>
                    <a:lnTo>
                      <a:pt x="86" y="24"/>
                    </a:lnTo>
                    <a:lnTo>
                      <a:pt x="116" y="36"/>
                    </a:lnTo>
                    <a:lnTo>
                      <a:pt x="130" y="66"/>
                    </a:lnTo>
                    <a:lnTo>
                      <a:pt x="132" y="84"/>
                    </a:lnTo>
                    <a:lnTo>
                      <a:pt x="132" y="106"/>
                    </a:lnTo>
                    <a:lnTo>
                      <a:pt x="132" y="124"/>
                    </a:lnTo>
                    <a:lnTo>
                      <a:pt x="124" y="128"/>
                    </a:lnTo>
                    <a:lnTo>
                      <a:pt x="138" y="148"/>
                    </a:lnTo>
                    <a:lnTo>
                      <a:pt x="136" y="166"/>
                    </a:lnTo>
                    <a:lnTo>
                      <a:pt x="158" y="192"/>
                    </a:lnTo>
                    <a:lnTo>
                      <a:pt x="162" y="206"/>
                    </a:lnTo>
                    <a:lnTo>
                      <a:pt x="174" y="208"/>
                    </a:lnTo>
                    <a:lnTo>
                      <a:pt x="178" y="202"/>
                    </a:lnTo>
                    <a:lnTo>
                      <a:pt x="188" y="202"/>
                    </a:lnTo>
                    <a:lnTo>
                      <a:pt x="190" y="212"/>
                    </a:lnTo>
                    <a:lnTo>
                      <a:pt x="192" y="226"/>
                    </a:lnTo>
                    <a:lnTo>
                      <a:pt x="202" y="234"/>
                    </a:lnTo>
                    <a:lnTo>
                      <a:pt x="194" y="260"/>
                    </a:lnTo>
                    <a:lnTo>
                      <a:pt x="182" y="262"/>
                    </a:lnTo>
                    <a:lnTo>
                      <a:pt x="174" y="288"/>
                    </a:lnTo>
                    <a:lnTo>
                      <a:pt x="174" y="308"/>
                    </a:lnTo>
                    <a:lnTo>
                      <a:pt x="168" y="316"/>
                    </a:lnTo>
                    <a:lnTo>
                      <a:pt x="154" y="316"/>
                    </a:lnTo>
                    <a:lnTo>
                      <a:pt x="142" y="334"/>
                    </a:lnTo>
                    <a:lnTo>
                      <a:pt x="152" y="348"/>
                    </a:lnTo>
                    <a:lnTo>
                      <a:pt x="152" y="358"/>
                    </a:lnTo>
                    <a:lnTo>
                      <a:pt x="144" y="358"/>
                    </a:lnTo>
                    <a:lnTo>
                      <a:pt x="144" y="368"/>
                    </a:lnTo>
                    <a:lnTo>
                      <a:pt x="130" y="376"/>
                    </a:lnTo>
                    <a:lnTo>
                      <a:pt x="114" y="374"/>
                    </a:lnTo>
                    <a:lnTo>
                      <a:pt x="114" y="356"/>
                    </a:lnTo>
                    <a:lnTo>
                      <a:pt x="90" y="330"/>
                    </a:lnTo>
                    <a:lnTo>
                      <a:pt x="54" y="318"/>
                    </a:lnTo>
                    <a:lnTo>
                      <a:pt x="32" y="292"/>
                    </a:lnTo>
                    <a:lnTo>
                      <a:pt x="48" y="294"/>
                    </a:lnTo>
                    <a:lnTo>
                      <a:pt x="48" y="282"/>
                    </a:lnTo>
                    <a:lnTo>
                      <a:pt x="44" y="272"/>
                    </a:lnTo>
                    <a:lnTo>
                      <a:pt x="28" y="262"/>
                    </a:lnTo>
                    <a:lnTo>
                      <a:pt x="34" y="230"/>
                    </a:lnTo>
                    <a:lnTo>
                      <a:pt x="42" y="226"/>
                    </a:lnTo>
                    <a:lnTo>
                      <a:pt x="44" y="220"/>
                    </a:lnTo>
                    <a:lnTo>
                      <a:pt x="34" y="204"/>
                    </a:lnTo>
                    <a:lnTo>
                      <a:pt x="38" y="186"/>
                    </a:lnTo>
                    <a:lnTo>
                      <a:pt x="24" y="160"/>
                    </a:lnTo>
                    <a:lnTo>
                      <a:pt x="34" y="150"/>
                    </a:lnTo>
                    <a:lnTo>
                      <a:pt x="32" y="140"/>
                    </a:lnTo>
                    <a:lnTo>
                      <a:pt x="40" y="136"/>
                    </a:lnTo>
                    <a:lnTo>
                      <a:pt x="36" y="126"/>
                    </a:lnTo>
                    <a:lnTo>
                      <a:pt x="34" y="106"/>
                    </a:lnTo>
                    <a:lnTo>
                      <a:pt x="24" y="102"/>
                    </a:lnTo>
                    <a:lnTo>
                      <a:pt x="8" y="102"/>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82" name="Freeform 328"/>
              <p:cNvSpPr>
                <a:spLocks/>
              </p:cNvSpPr>
              <p:nvPr/>
            </p:nvSpPr>
            <p:spPr bwMode="auto">
              <a:xfrm>
                <a:off x="9245600" y="3008313"/>
                <a:ext cx="258763" cy="196850"/>
              </a:xfrm>
              <a:custGeom>
                <a:avLst/>
                <a:gdLst>
                  <a:gd name="T0" fmla="*/ 36 w 580"/>
                  <a:gd name="T1" fmla="*/ 84 h 440"/>
                  <a:gd name="T2" fmla="*/ 54 w 580"/>
                  <a:gd name="T3" fmla="*/ 94 h 440"/>
                  <a:gd name="T4" fmla="*/ 42 w 580"/>
                  <a:gd name="T5" fmla="*/ 118 h 440"/>
                  <a:gd name="T6" fmla="*/ 86 w 580"/>
                  <a:gd name="T7" fmla="*/ 110 h 440"/>
                  <a:gd name="T8" fmla="*/ 168 w 580"/>
                  <a:gd name="T9" fmla="*/ 120 h 440"/>
                  <a:gd name="T10" fmla="*/ 234 w 580"/>
                  <a:gd name="T11" fmla="*/ 102 h 440"/>
                  <a:gd name="T12" fmla="*/ 280 w 580"/>
                  <a:gd name="T13" fmla="*/ 102 h 440"/>
                  <a:gd name="T14" fmla="*/ 334 w 580"/>
                  <a:gd name="T15" fmla="*/ 54 h 440"/>
                  <a:gd name="T16" fmla="*/ 382 w 580"/>
                  <a:gd name="T17" fmla="*/ 24 h 440"/>
                  <a:gd name="T18" fmla="*/ 444 w 580"/>
                  <a:gd name="T19" fmla="*/ 0 h 440"/>
                  <a:gd name="T20" fmla="*/ 478 w 580"/>
                  <a:gd name="T21" fmla="*/ 0 h 440"/>
                  <a:gd name="T22" fmla="*/ 506 w 580"/>
                  <a:gd name="T23" fmla="*/ 0 h 440"/>
                  <a:gd name="T24" fmla="*/ 570 w 580"/>
                  <a:gd name="T25" fmla="*/ 20 h 440"/>
                  <a:gd name="T26" fmla="*/ 580 w 580"/>
                  <a:gd name="T27" fmla="*/ 38 h 440"/>
                  <a:gd name="T28" fmla="*/ 576 w 580"/>
                  <a:gd name="T29" fmla="*/ 60 h 440"/>
                  <a:gd name="T30" fmla="*/ 554 w 580"/>
                  <a:gd name="T31" fmla="*/ 68 h 440"/>
                  <a:gd name="T32" fmla="*/ 538 w 580"/>
                  <a:gd name="T33" fmla="*/ 80 h 440"/>
                  <a:gd name="T34" fmla="*/ 530 w 580"/>
                  <a:gd name="T35" fmla="*/ 108 h 440"/>
                  <a:gd name="T36" fmla="*/ 534 w 580"/>
                  <a:gd name="T37" fmla="*/ 136 h 440"/>
                  <a:gd name="T38" fmla="*/ 540 w 580"/>
                  <a:gd name="T39" fmla="*/ 160 h 440"/>
                  <a:gd name="T40" fmla="*/ 528 w 580"/>
                  <a:gd name="T41" fmla="*/ 170 h 440"/>
                  <a:gd name="T42" fmla="*/ 522 w 580"/>
                  <a:gd name="T43" fmla="*/ 188 h 440"/>
                  <a:gd name="T44" fmla="*/ 510 w 580"/>
                  <a:gd name="T45" fmla="*/ 200 h 440"/>
                  <a:gd name="T46" fmla="*/ 524 w 580"/>
                  <a:gd name="T47" fmla="*/ 206 h 440"/>
                  <a:gd name="T48" fmla="*/ 548 w 580"/>
                  <a:gd name="T49" fmla="*/ 230 h 440"/>
                  <a:gd name="T50" fmla="*/ 574 w 580"/>
                  <a:gd name="T51" fmla="*/ 250 h 440"/>
                  <a:gd name="T52" fmla="*/ 560 w 580"/>
                  <a:gd name="T53" fmla="*/ 262 h 440"/>
                  <a:gd name="T54" fmla="*/ 538 w 580"/>
                  <a:gd name="T55" fmla="*/ 268 h 440"/>
                  <a:gd name="T56" fmla="*/ 504 w 580"/>
                  <a:gd name="T57" fmla="*/ 254 h 440"/>
                  <a:gd name="T58" fmla="*/ 482 w 580"/>
                  <a:gd name="T59" fmla="*/ 262 h 440"/>
                  <a:gd name="T60" fmla="*/ 456 w 580"/>
                  <a:gd name="T61" fmla="*/ 284 h 440"/>
                  <a:gd name="T62" fmla="*/ 442 w 580"/>
                  <a:gd name="T63" fmla="*/ 292 h 440"/>
                  <a:gd name="T64" fmla="*/ 438 w 580"/>
                  <a:gd name="T65" fmla="*/ 306 h 440"/>
                  <a:gd name="T66" fmla="*/ 422 w 580"/>
                  <a:gd name="T67" fmla="*/ 316 h 440"/>
                  <a:gd name="T68" fmla="*/ 408 w 580"/>
                  <a:gd name="T69" fmla="*/ 324 h 440"/>
                  <a:gd name="T70" fmla="*/ 416 w 580"/>
                  <a:gd name="T71" fmla="*/ 350 h 440"/>
                  <a:gd name="T72" fmla="*/ 398 w 580"/>
                  <a:gd name="T73" fmla="*/ 384 h 440"/>
                  <a:gd name="T74" fmla="*/ 336 w 580"/>
                  <a:gd name="T75" fmla="*/ 410 h 440"/>
                  <a:gd name="T76" fmla="*/ 290 w 580"/>
                  <a:gd name="T77" fmla="*/ 396 h 440"/>
                  <a:gd name="T78" fmla="*/ 252 w 580"/>
                  <a:gd name="T79" fmla="*/ 382 h 440"/>
                  <a:gd name="T80" fmla="*/ 224 w 580"/>
                  <a:gd name="T81" fmla="*/ 388 h 440"/>
                  <a:gd name="T82" fmla="*/ 174 w 580"/>
                  <a:gd name="T83" fmla="*/ 424 h 440"/>
                  <a:gd name="T84" fmla="*/ 132 w 580"/>
                  <a:gd name="T85" fmla="*/ 438 h 440"/>
                  <a:gd name="T86" fmla="*/ 104 w 580"/>
                  <a:gd name="T87" fmla="*/ 414 h 440"/>
                  <a:gd name="T88" fmla="*/ 106 w 580"/>
                  <a:gd name="T89" fmla="*/ 394 h 440"/>
                  <a:gd name="T90" fmla="*/ 80 w 580"/>
                  <a:gd name="T91" fmla="*/ 356 h 440"/>
                  <a:gd name="T92" fmla="*/ 48 w 580"/>
                  <a:gd name="T93" fmla="*/ 344 h 440"/>
                  <a:gd name="T94" fmla="*/ 38 w 580"/>
                  <a:gd name="T95" fmla="*/ 316 h 440"/>
                  <a:gd name="T96" fmla="*/ 34 w 580"/>
                  <a:gd name="T97" fmla="*/ 292 h 440"/>
                  <a:gd name="T98" fmla="*/ 38 w 580"/>
                  <a:gd name="T99" fmla="*/ 248 h 440"/>
                  <a:gd name="T100" fmla="*/ 52 w 580"/>
                  <a:gd name="T101" fmla="*/ 230 h 440"/>
                  <a:gd name="T102" fmla="*/ 70 w 580"/>
                  <a:gd name="T103" fmla="*/ 202 h 440"/>
                  <a:gd name="T104" fmla="*/ 38 w 580"/>
                  <a:gd name="T105" fmla="*/ 180 h 440"/>
                  <a:gd name="T106" fmla="*/ 10 w 580"/>
                  <a:gd name="T107" fmla="*/ 150 h 440"/>
                  <a:gd name="T108" fmla="*/ 0 w 580"/>
                  <a:gd name="T109" fmla="*/ 106 h 440"/>
                  <a:gd name="T110" fmla="*/ 18 w 580"/>
                  <a:gd name="T111" fmla="*/ 68 h 4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0"/>
                  <a:gd name="T169" fmla="*/ 0 h 440"/>
                  <a:gd name="T170" fmla="*/ 580 w 580"/>
                  <a:gd name="T171" fmla="*/ 440 h 4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0" h="440">
                    <a:moveTo>
                      <a:pt x="18" y="68"/>
                    </a:moveTo>
                    <a:lnTo>
                      <a:pt x="36" y="84"/>
                    </a:lnTo>
                    <a:lnTo>
                      <a:pt x="50" y="84"/>
                    </a:lnTo>
                    <a:lnTo>
                      <a:pt x="54" y="94"/>
                    </a:lnTo>
                    <a:lnTo>
                      <a:pt x="38" y="108"/>
                    </a:lnTo>
                    <a:lnTo>
                      <a:pt x="42" y="118"/>
                    </a:lnTo>
                    <a:lnTo>
                      <a:pt x="58" y="122"/>
                    </a:lnTo>
                    <a:lnTo>
                      <a:pt x="86" y="110"/>
                    </a:lnTo>
                    <a:lnTo>
                      <a:pt x="140" y="110"/>
                    </a:lnTo>
                    <a:lnTo>
                      <a:pt x="168" y="120"/>
                    </a:lnTo>
                    <a:lnTo>
                      <a:pt x="200" y="100"/>
                    </a:lnTo>
                    <a:lnTo>
                      <a:pt x="234" y="102"/>
                    </a:lnTo>
                    <a:lnTo>
                      <a:pt x="266" y="96"/>
                    </a:lnTo>
                    <a:lnTo>
                      <a:pt x="280" y="102"/>
                    </a:lnTo>
                    <a:lnTo>
                      <a:pt x="310" y="88"/>
                    </a:lnTo>
                    <a:lnTo>
                      <a:pt x="334" y="54"/>
                    </a:lnTo>
                    <a:lnTo>
                      <a:pt x="352" y="32"/>
                    </a:lnTo>
                    <a:lnTo>
                      <a:pt x="382" y="24"/>
                    </a:lnTo>
                    <a:lnTo>
                      <a:pt x="414" y="2"/>
                    </a:lnTo>
                    <a:lnTo>
                      <a:pt x="444" y="0"/>
                    </a:lnTo>
                    <a:lnTo>
                      <a:pt x="458" y="8"/>
                    </a:lnTo>
                    <a:lnTo>
                      <a:pt x="478" y="0"/>
                    </a:lnTo>
                    <a:lnTo>
                      <a:pt x="488" y="8"/>
                    </a:lnTo>
                    <a:lnTo>
                      <a:pt x="506" y="0"/>
                    </a:lnTo>
                    <a:lnTo>
                      <a:pt x="522" y="20"/>
                    </a:lnTo>
                    <a:lnTo>
                      <a:pt x="570" y="20"/>
                    </a:lnTo>
                    <a:lnTo>
                      <a:pt x="574" y="30"/>
                    </a:lnTo>
                    <a:lnTo>
                      <a:pt x="580" y="38"/>
                    </a:lnTo>
                    <a:lnTo>
                      <a:pt x="580" y="50"/>
                    </a:lnTo>
                    <a:lnTo>
                      <a:pt x="576" y="60"/>
                    </a:lnTo>
                    <a:lnTo>
                      <a:pt x="564" y="66"/>
                    </a:lnTo>
                    <a:lnTo>
                      <a:pt x="554" y="68"/>
                    </a:lnTo>
                    <a:lnTo>
                      <a:pt x="546" y="70"/>
                    </a:lnTo>
                    <a:lnTo>
                      <a:pt x="538" y="80"/>
                    </a:lnTo>
                    <a:lnTo>
                      <a:pt x="534" y="90"/>
                    </a:lnTo>
                    <a:lnTo>
                      <a:pt x="530" y="108"/>
                    </a:lnTo>
                    <a:lnTo>
                      <a:pt x="534" y="120"/>
                    </a:lnTo>
                    <a:lnTo>
                      <a:pt x="534" y="136"/>
                    </a:lnTo>
                    <a:lnTo>
                      <a:pt x="538" y="154"/>
                    </a:lnTo>
                    <a:lnTo>
                      <a:pt x="540" y="160"/>
                    </a:lnTo>
                    <a:lnTo>
                      <a:pt x="540" y="164"/>
                    </a:lnTo>
                    <a:lnTo>
                      <a:pt x="528" y="170"/>
                    </a:lnTo>
                    <a:lnTo>
                      <a:pt x="520" y="180"/>
                    </a:lnTo>
                    <a:lnTo>
                      <a:pt x="522" y="188"/>
                    </a:lnTo>
                    <a:lnTo>
                      <a:pt x="510" y="194"/>
                    </a:lnTo>
                    <a:lnTo>
                      <a:pt x="510" y="200"/>
                    </a:lnTo>
                    <a:lnTo>
                      <a:pt x="514" y="206"/>
                    </a:lnTo>
                    <a:lnTo>
                      <a:pt x="524" y="206"/>
                    </a:lnTo>
                    <a:lnTo>
                      <a:pt x="540" y="216"/>
                    </a:lnTo>
                    <a:lnTo>
                      <a:pt x="548" y="230"/>
                    </a:lnTo>
                    <a:lnTo>
                      <a:pt x="564" y="238"/>
                    </a:lnTo>
                    <a:lnTo>
                      <a:pt x="574" y="250"/>
                    </a:lnTo>
                    <a:lnTo>
                      <a:pt x="560" y="254"/>
                    </a:lnTo>
                    <a:lnTo>
                      <a:pt x="560" y="262"/>
                    </a:lnTo>
                    <a:lnTo>
                      <a:pt x="540" y="264"/>
                    </a:lnTo>
                    <a:lnTo>
                      <a:pt x="538" y="268"/>
                    </a:lnTo>
                    <a:lnTo>
                      <a:pt x="524" y="268"/>
                    </a:lnTo>
                    <a:lnTo>
                      <a:pt x="504" y="254"/>
                    </a:lnTo>
                    <a:lnTo>
                      <a:pt x="500" y="262"/>
                    </a:lnTo>
                    <a:lnTo>
                      <a:pt x="482" y="262"/>
                    </a:lnTo>
                    <a:lnTo>
                      <a:pt x="476" y="274"/>
                    </a:lnTo>
                    <a:lnTo>
                      <a:pt x="456" y="284"/>
                    </a:lnTo>
                    <a:lnTo>
                      <a:pt x="448" y="286"/>
                    </a:lnTo>
                    <a:lnTo>
                      <a:pt x="442" y="292"/>
                    </a:lnTo>
                    <a:lnTo>
                      <a:pt x="442" y="302"/>
                    </a:lnTo>
                    <a:lnTo>
                      <a:pt x="438" y="306"/>
                    </a:lnTo>
                    <a:lnTo>
                      <a:pt x="430" y="310"/>
                    </a:lnTo>
                    <a:lnTo>
                      <a:pt x="422" y="316"/>
                    </a:lnTo>
                    <a:lnTo>
                      <a:pt x="424" y="328"/>
                    </a:lnTo>
                    <a:lnTo>
                      <a:pt x="408" y="324"/>
                    </a:lnTo>
                    <a:lnTo>
                      <a:pt x="398" y="334"/>
                    </a:lnTo>
                    <a:lnTo>
                      <a:pt x="416" y="350"/>
                    </a:lnTo>
                    <a:lnTo>
                      <a:pt x="420" y="370"/>
                    </a:lnTo>
                    <a:lnTo>
                      <a:pt x="398" y="384"/>
                    </a:lnTo>
                    <a:lnTo>
                      <a:pt x="368" y="390"/>
                    </a:lnTo>
                    <a:lnTo>
                      <a:pt x="336" y="410"/>
                    </a:lnTo>
                    <a:lnTo>
                      <a:pt x="316" y="396"/>
                    </a:lnTo>
                    <a:lnTo>
                      <a:pt x="290" y="396"/>
                    </a:lnTo>
                    <a:lnTo>
                      <a:pt x="288" y="406"/>
                    </a:lnTo>
                    <a:lnTo>
                      <a:pt x="252" y="382"/>
                    </a:lnTo>
                    <a:lnTo>
                      <a:pt x="244" y="390"/>
                    </a:lnTo>
                    <a:lnTo>
                      <a:pt x="224" y="388"/>
                    </a:lnTo>
                    <a:lnTo>
                      <a:pt x="210" y="404"/>
                    </a:lnTo>
                    <a:lnTo>
                      <a:pt x="174" y="424"/>
                    </a:lnTo>
                    <a:lnTo>
                      <a:pt x="142" y="428"/>
                    </a:lnTo>
                    <a:lnTo>
                      <a:pt x="132" y="438"/>
                    </a:lnTo>
                    <a:lnTo>
                      <a:pt x="108" y="440"/>
                    </a:lnTo>
                    <a:lnTo>
                      <a:pt x="104" y="414"/>
                    </a:lnTo>
                    <a:lnTo>
                      <a:pt x="104" y="400"/>
                    </a:lnTo>
                    <a:lnTo>
                      <a:pt x="106" y="394"/>
                    </a:lnTo>
                    <a:lnTo>
                      <a:pt x="98" y="374"/>
                    </a:lnTo>
                    <a:lnTo>
                      <a:pt x="80" y="356"/>
                    </a:lnTo>
                    <a:lnTo>
                      <a:pt x="70" y="350"/>
                    </a:lnTo>
                    <a:lnTo>
                      <a:pt x="48" y="344"/>
                    </a:lnTo>
                    <a:lnTo>
                      <a:pt x="30" y="326"/>
                    </a:lnTo>
                    <a:lnTo>
                      <a:pt x="38" y="316"/>
                    </a:lnTo>
                    <a:lnTo>
                      <a:pt x="42" y="298"/>
                    </a:lnTo>
                    <a:lnTo>
                      <a:pt x="34" y="292"/>
                    </a:lnTo>
                    <a:lnTo>
                      <a:pt x="28" y="260"/>
                    </a:lnTo>
                    <a:lnTo>
                      <a:pt x="38" y="248"/>
                    </a:lnTo>
                    <a:lnTo>
                      <a:pt x="50" y="244"/>
                    </a:lnTo>
                    <a:lnTo>
                      <a:pt x="52" y="230"/>
                    </a:lnTo>
                    <a:lnTo>
                      <a:pt x="64" y="220"/>
                    </a:lnTo>
                    <a:lnTo>
                      <a:pt x="70" y="202"/>
                    </a:lnTo>
                    <a:lnTo>
                      <a:pt x="56" y="192"/>
                    </a:lnTo>
                    <a:lnTo>
                      <a:pt x="38" y="180"/>
                    </a:lnTo>
                    <a:lnTo>
                      <a:pt x="20" y="166"/>
                    </a:lnTo>
                    <a:lnTo>
                      <a:pt x="10" y="150"/>
                    </a:lnTo>
                    <a:lnTo>
                      <a:pt x="0" y="134"/>
                    </a:lnTo>
                    <a:lnTo>
                      <a:pt x="0" y="106"/>
                    </a:lnTo>
                    <a:lnTo>
                      <a:pt x="12" y="94"/>
                    </a:lnTo>
                    <a:lnTo>
                      <a:pt x="18" y="68"/>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83" name="Freeform 329"/>
              <p:cNvSpPr>
                <a:spLocks/>
              </p:cNvSpPr>
              <p:nvPr/>
            </p:nvSpPr>
            <p:spPr bwMode="auto">
              <a:xfrm>
                <a:off x="9361488" y="2762250"/>
                <a:ext cx="160337" cy="160338"/>
              </a:xfrm>
              <a:custGeom>
                <a:avLst/>
                <a:gdLst>
                  <a:gd name="T0" fmla="*/ 224 w 358"/>
                  <a:gd name="T1" fmla="*/ 360 h 360"/>
                  <a:gd name="T2" fmla="*/ 212 w 358"/>
                  <a:gd name="T3" fmla="*/ 354 h 360"/>
                  <a:gd name="T4" fmla="*/ 210 w 358"/>
                  <a:gd name="T5" fmla="*/ 338 h 360"/>
                  <a:gd name="T6" fmla="*/ 202 w 358"/>
                  <a:gd name="T7" fmla="*/ 318 h 360"/>
                  <a:gd name="T8" fmla="*/ 192 w 358"/>
                  <a:gd name="T9" fmla="*/ 296 h 360"/>
                  <a:gd name="T10" fmla="*/ 192 w 358"/>
                  <a:gd name="T11" fmla="*/ 258 h 360"/>
                  <a:gd name="T12" fmla="*/ 200 w 358"/>
                  <a:gd name="T13" fmla="*/ 240 h 360"/>
                  <a:gd name="T14" fmla="*/ 166 w 358"/>
                  <a:gd name="T15" fmla="*/ 178 h 360"/>
                  <a:gd name="T16" fmla="*/ 136 w 358"/>
                  <a:gd name="T17" fmla="*/ 164 h 360"/>
                  <a:gd name="T18" fmla="*/ 134 w 358"/>
                  <a:gd name="T19" fmla="*/ 150 h 360"/>
                  <a:gd name="T20" fmla="*/ 108 w 358"/>
                  <a:gd name="T21" fmla="*/ 142 h 360"/>
                  <a:gd name="T22" fmla="*/ 104 w 358"/>
                  <a:gd name="T23" fmla="*/ 126 h 360"/>
                  <a:gd name="T24" fmla="*/ 74 w 358"/>
                  <a:gd name="T25" fmla="*/ 104 h 360"/>
                  <a:gd name="T26" fmla="*/ 64 w 358"/>
                  <a:gd name="T27" fmla="*/ 84 h 360"/>
                  <a:gd name="T28" fmla="*/ 34 w 358"/>
                  <a:gd name="T29" fmla="*/ 48 h 360"/>
                  <a:gd name="T30" fmla="*/ 0 w 358"/>
                  <a:gd name="T31" fmla="*/ 46 h 360"/>
                  <a:gd name="T32" fmla="*/ 2 w 358"/>
                  <a:gd name="T33" fmla="*/ 36 h 360"/>
                  <a:gd name="T34" fmla="*/ 18 w 358"/>
                  <a:gd name="T35" fmla="*/ 36 h 360"/>
                  <a:gd name="T36" fmla="*/ 16 w 358"/>
                  <a:gd name="T37" fmla="*/ 24 h 360"/>
                  <a:gd name="T38" fmla="*/ 46 w 358"/>
                  <a:gd name="T39" fmla="*/ 20 h 360"/>
                  <a:gd name="T40" fmla="*/ 72 w 358"/>
                  <a:gd name="T41" fmla="*/ 0 h 360"/>
                  <a:gd name="T42" fmla="*/ 96 w 358"/>
                  <a:gd name="T43" fmla="*/ 0 h 360"/>
                  <a:gd name="T44" fmla="*/ 132 w 358"/>
                  <a:gd name="T45" fmla="*/ 20 h 360"/>
                  <a:gd name="T46" fmla="*/ 148 w 358"/>
                  <a:gd name="T47" fmla="*/ 12 h 360"/>
                  <a:gd name="T48" fmla="*/ 158 w 358"/>
                  <a:gd name="T49" fmla="*/ 28 h 360"/>
                  <a:gd name="T50" fmla="*/ 166 w 358"/>
                  <a:gd name="T51" fmla="*/ 18 h 360"/>
                  <a:gd name="T52" fmla="*/ 190 w 358"/>
                  <a:gd name="T53" fmla="*/ 18 h 360"/>
                  <a:gd name="T54" fmla="*/ 206 w 358"/>
                  <a:gd name="T55" fmla="*/ 38 h 360"/>
                  <a:gd name="T56" fmla="*/ 220 w 358"/>
                  <a:gd name="T57" fmla="*/ 26 h 360"/>
                  <a:gd name="T58" fmla="*/ 232 w 358"/>
                  <a:gd name="T59" fmla="*/ 44 h 360"/>
                  <a:gd name="T60" fmla="*/ 238 w 358"/>
                  <a:gd name="T61" fmla="*/ 94 h 360"/>
                  <a:gd name="T62" fmla="*/ 256 w 358"/>
                  <a:gd name="T63" fmla="*/ 124 h 360"/>
                  <a:gd name="T64" fmla="*/ 282 w 358"/>
                  <a:gd name="T65" fmla="*/ 140 h 360"/>
                  <a:gd name="T66" fmla="*/ 308 w 358"/>
                  <a:gd name="T67" fmla="*/ 152 h 360"/>
                  <a:gd name="T68" fmla="*/ 328 w 358"/>
                  <a:gd name="T69" fmla="*/ 154 h 360"/>
                  <a:gd name="T70" fmla="*/ 338 w 358"/>
                  <a:gd name="T71" fmla="*/ 178 h 360"/>
                  <a:gd name="T72" fmla="*/ 336 w 358"/>
                  <a:gd name="T73" fmla="*/ 188 h 360"/>
                  <a:gd name="T74" fmla="*/ 358 w 358"/>
                  <a:gd name="T75" fmla="*/ 200 h 360"/>
                  <a:gd name="T76" fmla="*/ 356 w 358"/>
                  <a:gd name="T77" fmla="*/ 204 h 360"/>
                  <a:gd name="T78" fmla="*/ 344 w 358"/>
                  <a:gd name="T79" fmla="*/ 204 h 360"/>
                  <a:gd name="T80" fmla="*/ 334 w 358"/>
                  <a:gd name="T81" fmla="*/ 214 h 360"/>
                  <a:gd name="T82" fmla="*/ 324 w 358"/>
                  <a:gd name="T83" fmla="*/ 202 h 360"/>
                  <a:gd name="T84" fmla="*/ 318 w 358"/>
                  <a:gd name="T85" fmla="*/ 212 h 360"/>
                  <a:gd name="T86" fmla="*/ 304 w 358"/>
                  <a:gd name="T87" fmla="*/ 206 h 360"/>
                  <a:gd name="T88" fmla="*/ 282 w 358"/>
                  <a:gd name="T89" fmla="*/ 220 h 360"/>
                  <a:gd name="T90" fmla="*/ 272 w 358"/>
                  <a:gd name="T91" fmla="*/ 204 h 360"/>
                  <a:gd name="T92" fmla="*/ 250 w 358"/>
                  <a:gd name="T93" fmla="*/ 224 h 360"/>
                  <a:gd name="T94" fmla="*/ 270 w 358"/>
                  <a:gd name="T95" fmla="*/ 250 h 360"/>
                  <a:gd name="T96" fmla="*/ 268 w 358"/>
                  <a:gd name="T97" fmla="*/ 262 h 360"/>
                  <a:gd name="T98" fmla="*/ 270 w 358"/>
                  <a:gd name="T99" fmla="*/ 276 h 360"/>
                  <a:gd name="T100" fmla="*/ 256 w 358"/>
                  <a:gd name="T101" fmla="*/ 286 h 360"/>
                  <a:gd name="T102" fmla="*/ 260 w 358"/>
                  <a:gd name="T103" fmla="*/ 304 h 360"/>
                  <a:gd name="T104" fmla="*/ 244 w 358"/>
                  <a:gd name="T105" fmla="*/ 324 h 360"/>
                  <a:gd name="T106" fmla="*/ 248 w 358"/>
                  <a:gd name="T107" fmla="*/ 350 h 360"/>
                  <a:gd name="T108" fmla="*/ 228 w 358"/>
                  <a:gd name="T109" fmla="*/ 350 h 360"/>
                  <a:gd name="T110" fmla="*/ 224 w 358"/>
                  <a:gd name="T111" fmla="*/ 360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8"/>
                  <a:gd name="T169" fmla="*/ 0 h 360"/>
                  <a:gd name="T170" fmla="*/ 358 w 358"/>
                  <a:gd name="T171" fmla="*/ 360 h 3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8" h="360">
                    <a:moveTo>
                      <a:pt x="224" y="360"/>
                    </a:moveTo>
                    <a:lnTo>
                      <a:pt x="212" y="354"/>
                    </a:lnTo>
                    <a:lnTo>
                      <a:pt x="210" y="338"/>
                    </a:lnTo>
                    <a:lnTo>
                      <a:pt x="202" y="318"/>
                    </a:lnTo>
                    <a:lnTo>
                      <a:pt x="192" y="296"/>
                    </a:lnTo>
                    <a:lnTo>
                      <a:pt x="192" y="258"/>
                    </a:lnTo>
                    <a:lnTo>
                      <a:pt x="200" y="240"/>
                    </a:lnTo>
                    <a:lnTo>
                      <a:pt x="166" y="178"/>
                    </a:lnTo>
                    <a:lnTo>
                      <a:pt x="136" y="164"/>
                    </a:lnTo>
                    <a:lnTo>
                      <a:pt x="134" y="150"/>
                    </a:lnTo>
                    <a:lnTo>
                      <a:pt x="108" y="142"/>
                    </a:lnTo>
                    <a:lnTo>
                      <a:pt x="104" y="126"/>
                    </a:lnTo>
                    <a:lnTo>
                      <a:pt x="74" y="104"/>
                    </a:lnTo>
                    <a:lnTo>
                      <a:pt x="64" y="84"/>
                    </a:lnTo>
                    <a:lnTo>
                      <a:pt x="34" y="48"/>
                    </a:lnTo>
                    <a:lnTo>
                      <a:pt x="0" y="46"/>
                    </a:lnTo>
                    <a:lnTo>
                      <a:pt x="2" y="36"/>
                    </a:lnTo>
                    <a:lnTo>
                      <a:pt x="18" y="36"/>
                    </a:lnTo>
                    <a:lnTo>
                      <a:pt x="16" y="24"/>
                    </a:lnTo>
                    <a:lnTo>
                      <a:pt x="46" y="20"/>
                    </a:lnTo>
                    <a:lnTo>
                      <a:pt x="72" y="0"/>
                    </a:lnTo>
                    <a:lnTo>
                      <a:pt x="96" y="0"/>
                    </a:lnTo>
                    <a:lnTo>
                      <a:pt x="132" y="20"/>
                    </a:lnTo>
                    <a:lnTo>
                      <a:pt x="148" y="12"/>
                    </a:lnTo>
                    <a:lnTo>
                      <a:pt x="158" y="28"/>
                    </a:lnTo>
                    <a:lnTo>
                      <a:pt x="166" y="18"/>
                    </a:lnTo>
                    <a:lnTo>
                      <a:pt x="190" y="18"/>
                    </a:lnTo>
                    <a:lnTo>
                      <a:pt x="206" y="38"/>
                    </a:lnTo>
                    <a:lnTo>
                      <a:pt x="220" y="26"/>
                    </a:lnTo>
                    <a:lnTo>
                      <a:pt x="232" y="44"/>
                    </a:lnTo>
                    <a:lnTo>
                      <a:pt x="238" y="94"/>
                    </a:lnTo>
                    <a:lnTo>
                      <a:pt x="256" y="124"/>
                    </a:lnTo>
                    <a:lnTo>
                      <a:pt x="282" y="140"/>
                    </a:lnTo>
                    <a:lnTo>
                      <a:pt x="308" y="152"/>
                    </a:lnTo>
                    <a:lnTo>
                      <a:pt x="328" y="154"/>
                    </a:lnTo>
                    <a:lnTo>
                      <a:pt x="338" y="178"/>
                    </a:lnTo>
                    <a:lnTo>
                      <a:pt x="336" y="188"/>
                    </a:lnTo>
                    <a:lnTo>
                      <a:pt x="358" y="200"/>
                    </a:lnTo>
                    <a:lnTo>
                      <a:pt x="356" y="204"/>
                    </a:lnTo>
                    <a:lnTo>
                      <a:pt x="344" y="204"/>
                    </a:lnTo>
                    <a:lnTo>
                      <a:pt x="334" y="214"/>
                    </a:lnTo>
                    <a:lnTo>
                      <a:pt x="324" y="202"/>
                    </a:lnTo>
                    <a:lnTo>
                      <a:pt x="318" y="212"/>
                    </a:lnTo>
                    <a:lnTo>
                      <a:pt x="304" y="206"/>
                    </a:lnTo>
                    <a:lnTo>
                      <a:pt x="282" y="220"/>
                    </a:lnTo>
                    <a:lnTo>
                      <a:pt x="272" y="204"/>
                    </a:lnTo>
                    <a:lnTo>
                      <a:pt x="250" y="224"/>
                    </a:lnTo>
                    <a:lnTo>
                      <a:pt x="270" y="250"/>
                    </a:lnTo>
                    <a:lnTo>
                      <a:pt x="268" y="262"/>
                    </a:lnTo>
                    <a:lnTo>
                      <a:pt x="270" y="276"/>
                    </a:lnTo>
                    <a:lnTo>
                      <a:pt x="256" y="286"/>
                    </a:lnTo>
                    <a:lnTo>
                      <a:pt x="260" y="304"/>
                    </a:lnTo>
                    <a:lnTo>
                      <a:pt x="244" y="324"/>
                    </a:lnTo>
                    <a:lnTo>
                      <a:pt x="248" y="350"/>
                    </a:lnTo>
                    <a:lnTo>
                      <a:pt x="228" y="350"/>
                    </a:lnTo>
                    <a:lnTo>
                      <a:pt x="224" y="360"/>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84" name="Freeform 330"/>
              <p:cNvSpPr>
                <a:spLocks/>
              </p:cNvSpPr>
              <p:nvPr/>
            </p:nvSpPr>
            <p:spPr bwMode="auto">
              <a:xfrm>
                <a:off x="9137650" y="2781300"/>
                <a:ext cx="388938" cy="282575"/>
              </a:xfrm>
              <a:custGeom>
                <a:avLst/>
                <a:gdLst>
                  <a:gd name="T0" fmla="*/ 38 w 870"/>
                  <a:gd name="T1" fmla="*/ 366 h 630"/>
                  <a:gd name="T2" fmla="*/ 72 w 870"/>
                  <a:gd name="T3" fmla="*/ 346 h 630"/>
                  <a:gd name="T4" fmla="*/ 86 w 870"/>
                  <a:gd name="T5" fmla="*/ 294 h 630"/>
                  <a:gd name="T6" fmla="*/ 102 w 870"/>
                  <a:gd name="T7" fmla="*/ 266 h 630"/>
                  <a:gd name="T8" fmla="*/ 134 w 870"/>
                  <a:gd name="T9" fmla="*/ 188 h 630"/>
                  <a:gd name="T10" fmla="*/ 142 w 870"/>
                  <a:gd name="T11" fmla="*/ 156 h 630"/>
                  <a:gd name="T12" fmla="*/ 162 w 870"/>
                  <a:gd name="T13" fmla="*/ 130 h 630"/>
                  <a:gd name="T14" fmla="*/ 196 w 870"/>
                  <a:gd name="T15" fmla="*/ 100 h 630"/>
                  <a:gd name="T16" fmla="*/ 212 w 870"/>
                  <a:gd name="T17" fmla="*/ 80 h 630"/>
                  <a:gd name="T18" fmla="*/ 234 w 870"/>
                  <a:gd name="T19" fmla="*/ 88 h 630"/>
                  <a:gd name="T20" fmla="*/ 318 w 870"/>
                  <a:gd name="T21" fmla="*/ 76 h 630"/>
                  <a:gd name="T22" fmla="*/ 372 w 870"/>
                  <a:gd name="T23" fmla="*/ 102 h 630"/>
                  <a:gd name="T24" fmla="*/ 396 w 870"/>
                  <a:gd name="T25" fmla="*/ 68 h 630"/>
                  <a:gd name="T26" fmla="*/ 480 w 870"/>
                  <a:gd name="T27" fmla="*/ 14 h 630"/>
                  <a:gd name="T28" fmla="*/ 536 w 870"/>
                  <a:gd name="T29" fmla="*/ 2 h 630"/>
                  <a:gd name="T30" fmla="*/ 576 w 870"/>
                  <a:gd name="T31" fmla="*/ 58 h 630"/>
                  <a:gd name="T32" fmla="*/ 610 w 870"/>
                  <a:gd name="T33" fmla="*/ 96 h 630"/>
                  <a:gd name="T34" fmla="*/ 638 w 870"/>
                  <a:gd name="T35" fmla="*/ 118 h 630"/>
                  <a:gd name="T36" fmla="*/ 704 w 870"/>
                  <a:gd name="T37" fmla="*/ 194 h 630"/>
                  <a:gd name="T38" fmla="*/ 694 w 870"/>
                  <a:gd name="T39" fmla="*/ 232 h 630"/>
                  <a:gd name="T40" fmla="*/ 712 w 870"/>
                  <a:gd name="T41" fmla="*/ 292 h 630"/>
                  <a:gd name="T42" fmla="*/ 726 w 870"/>
                  <a:gd name="T43" fmla="*/ 314 h 630"/>
                  <a:gd name="T44" fmla="*/ 776 w 870"/>
                  <a:gd name="T45" fmla="*/ 334 h 630"/>
                  <a:gd name="T46" fmla="*/ 822 w 870"/>
                  <a:gd name="T47" fmla="*/ 294 h 630"/>
                  <a:gd name="T48" fmla="*/ 860 w 870"/>
                  <a:gd name="T49" fmla="*/ 312 h 630"/>
                  <a:gd name="T50" fmla="*/ 834 w 870"/>
                  <a:gd name="T51" fmla="*/ 382 h 630"/>
                  <a:gd name="T52" fmla="*/ 816 w 870"/>
                  <a:gd name="T53" fmla="*/ 358 h 630"/>
                  <a:gd name="T54" fmla="*/ 812 w 870"/>
                  <a:gd name="T55" fmla="*/ 384 h 630"/>
                  <a:gd name="T56" fmla="*/ 808 w 870"/>
                  <a:gd name="T57" fmla="*/ 406 h 630"/>
                  <a:gd name="T58" fmla="*/ 814 w 870"/>
                  <a:gd name="T59" fmla="*/ 416 h 630"/>
                  <a:gd name="T60" fmla="*/ 800 w 870"/>
                  <a:gd name="T61" fmla="*/ 452 h 630"/>
                  <a:gd name="T62" fmla="*/ 814 w 870"/>
                  <a:gd name="T63" fmla="*/ 502 h 630"/>
                  <a:gd name="T64" fmla="*/ 764 w 870"/>
                  <a:gd name="T65" fmla="*/ 528 h 630"/>
                  <a:gd name="T66" fmla="*/ 730 w 870"/>
                  <a:gd name="T67" fmla="*/ 516 h 630"/>
                  <a:gd name="T68" fmla="*/ 700 w 870"/>
                  <a:gd name="T69" fmla="*/ 516 h 630"/>
                  <a:gd name="T70" fmla="*/ 656 w 870"/>
                  <a:gd name="T71" fmla="*/ 510 h 630"/>
                  <a:gd name="T72" fmla="*/ 594 w 870"/>
                  <a:gd name="T73" fmla="*/ 540 h 630"/>
                  <a:gd name="T74" fmla="*/ 552 w 870"/>
                  <a:gd name="T75" fmla="*/ 596 h 630"/>
                  <a:gd name="T76" fmla="*/ 508 w 870"/>
                  <a:gd name="T77" fmla="*/ 604 h 630"/>
                  <a:gd name="T78" fmla="*/ 442 w 870"/>
                  <a:gd name="T79" fmla="*/ 608 h 630"/>
                  <a:gd name="T80" fmla="*/ 382 w 870"/>
                  <a:gd name="T81" fmla="*/ 618 h 630"/>
                  <a:gd name="T82" fmla="*/ 300 w 870"/>
                  <a:gd name="T83" fmla="*/ 630 h 630"/>
                  <a:gd name="T84" fmla="*/ 280 w 870"/>
                  <a:gd name="T85" fmla="*/ 616 h 630"/>
                  <a:gd name="T86" fmla="*/ 292 w 870"/>
                  <a:gd name="T87" fmla="*/ 592 h 630"/>
                  <a:gd name="T88" fmla="*/ 262 w 870"/>
                  <a:gd name="T89" fmla="*/ 580 h 630"/>
                  <a:gd name="T90" fmla="*/ 242 w 870"/>
                  <a:gd name="T91" fmla="*/ 570 h 630"/>
                  <a:gd name="T92" fmla="*/ 242 w 870"/>
                  <a:gd name="T93" fmla="*/ 544 h 630"/>
                  <a:gd name="T94" fmla="*/ 262 w 870"/>
                  <a:gd name="T95" fmla="*/ 536 h 630"/>
                  <a:gd name="T96" fmla="*/ 228 w 870"/>
                  <a:gd name="T97" fmla="*/ 524 h 630"/>
                  <a:gd name="T98" fmla="*/ 210 w 870"/>
                  <a:gd name="T99" fmla="*/ 542 h 630"/>
                  <a:gd name="T100" fmla="*/ 198 w 870"/>
                  <a:gd name="T101" fmla="*/ 556 h 630"/>
                  <a:gd name="T102" fmla="*/ 156 w 870"/>
                  <a:gd name="T103" fmla="*/ 538 h 630"/>
                  <a:gd name="T104" fmla="*/ 132 w 870"/>
                  <a:gd name="T105" fmla="*/ 532 h 630"/>
                  <a:gd name="T106" fmla="*/ 134 w 870"/>
                  <a:gd name="T107" fmla="*/ 518 h 630"/>
                  <a:gd name="T108" fmla="*/ 128 w 870"/>
                  <a:gd name="T109" fmla="*/ 504 h 630"/>
                  <a:gd name="T110" fmla="*/ 132 w 870"/>
                  <a:gd name="T111" fmla="*/ 484 h 630"/>
                  <a:gd name="T112" fmla="*/ 108 w 870"/>
                  <a:gd name="T113" fmla="*/ 474 h 630"/>
                  <a:gd name="T114" fmla="*/ 82 w 870"/>
                  <a:gd name="T115" fmla="*/ 466 h 630"/>
                  <a:gd name="T116" fmla="*/ 58 w 870"/>
                  <a:gd name="T117" fmla="*/ 438 h 630"/>
                  <a:gd name="T118" fmla="*/ 44 w 870"/>
                  <a:gd name="T119" fmla="*/ 414 h 630"/>
                  <a:gd name="T120" fmla="*/ 14 w 870"/>
                  <a:gd name="T121" fmla="*/ 386 h 6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0"/>
                  <a:gd name="T184" fmla="*/ 0 h 630"/>
                  <a:gd name="T185" fmla="*/ 870 w 870"/>
                  <a:gd name="T186" fmla="*/ 630 h 6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0" h="630">
                    <a:moveTo>
                      <a:pt x="0" y="372"/>
                    </a:moveTo>
                    <a:lnTo>
                      <a:pt x="38" y="366"/>
                    </a:lnTo>
                    <a:lnTo>
                      <a:pt x="46" y="350"/>
                    </a:lnTo>
                    <a:lnTo>
                      <a:pt x="72" y="346"/>
                    </a:lnTo>
                    <a:lnTo>
                      <a:pt x="88" y="318"/>
                    </a:lnTo>
                    <a:lnTo>
                      <a:pt x="86" y="294"/>
                    </a:lnTo>
                    <a:lnTo>
                      <a:pt x="100" y="288"/>
                    </a:lnTo>
                    <a:lnTo>
                      <a:pt x="102" y="266"/>
                    </a:lnTo>
                    <a:lnTo>
                      <a:pt x="124" y="200"/>
                    </a:lnTo>
                    <a:lnTo>
                      <a:pt x="134" y="188"/>
                    </a:lnTo>
                    <a:lnTo>
                      <a:pt x="126" y="170"/>
                    </a:lnTo>
                    <a:lnTo>
                      <a:pt x="142" y="156"/>
                    </a:lnTo>
                    <a:lnTo>
                      <a:pt x="144" y="142"/>
                    </a:lnTo>
                    <a:lnTo>
                      <a:pt x="162" y="130"/>
                    </a:lnTo>
                    <a:lnTo>
                      <a:pt x="174" y="130"/>
                    </a:lnTo>
                    <a:lnTo>
                      <a:pt x="196" y="100"/>
                    </a:lnTo>
                    <a:lnTo>
                      <a:pt x="210" y="94"/>
                    </a:lnTo>
                    <a:lnTo>
                      <a:pt x="212" y="80"/>
                    </a:lnTo>
                    <a:lnTo>
                      <a:pt x="222" y="78"/>
                    </a:lnTo>
                    <a:lnTo>
                      <a:pt x="234" y="88"/>
                    </a:lnTo>
                    <a:lnTo>
                      <a:pt x="314" y="88"/>
                    </a:lnTo>
                    <a:lnTo>
                      <a:pt x="318" y="76"/>
                    </a:lnTo>
                    <a:lnTo>
                      <a:pt x="342" y="76"/>
                    </a:lnTo>
                    <a:lnTo>
                      <a:pt x="372" y="102"/>
                    </a:lnTo>
                    <a:lnTo>
                      <a:pt x="386" y="98"/>
                    </a:lnTo>
                    <a:lnTo>
                      <a:pt x="396" y="68"/>
                    </a:lnTo>
                    <a:lnTo>
                      <a:pt x="470" y="42"/>
                    </a:lnTo>
                    <a:lnTo>
                      <a:pt x="480" y="14"/>
                    </a:lnTo>
                    <a:lnTo>
                      <a:pt x="502" y="0"/>
                    </a:lnTo>
                    <a:lnTo>
                      <a:pt x="536" y="2"/>
                    </a:lnTo>
                    <a:lnTo>
                      <a:pt x="566" y="38"/>
                    </a:lnTo>
                    <a:lnTo>
                      <a:pt x="576" y="58"/>
                    </a:lnTo>
                    <a:lnTo>
                      <a:pt x="606" y="80"/>
                    </a:lnTo>
                    <a:lnTo>
                      <a:pt x="610" y="96"/>
                    </a:lnTo>
                    <a:lnTo>
                      <a:pt x="636" y="104"/>
                    </a:lnTo>
                    <a:lnTo>
                      <a:pt x="638" y="118"/>
                    </a:lnTo>
                    <a:lnTo>
                      <a:pt x="668" y="132"/>
                    </a:lnTo>
                    <a:lnTo>
                      <a:pt x="704" y="194"/>
                    </a:lnTo>
                    <a:lnTo>
                      <a:pt x="694" y="212"/>
                    </a:lnTo>
                    <a:lnTo>
                      <a:pt x="694" y="232"/>
                    </a:lnTo>
                    <a:lnTo>
                      <a:pt x="694" y="250"/>
                    </a:lnTo>
                    <a:lnTo>
                      <a:pt x="712" y="292"/>
                    </a:lnTo>
                    <a:lnTo>
                      <a:pt x="714" y="308"/>
                    </a:lnTo>
                    <a:lnTo>
                      <a:pt x="726" y="314"/>
                    </a:lnTo>
                    <a:lnTo>
                      <a:pt x="752" y="332"/>
                    </a:lnTo>
                    <a:lnTo>
                      <a:pt x="776" y="334"/>
                    </a:lnTo>
                    <a:lnTo>
                      <a:pt x="806" y="310"/>
                    </a:lnTo>
                    <a:lnTo>
                      <a:pt x="822" y="294"/>
                    </a:lnTo>
                    <a:lnTo>
                      <a:pt x="844" y="294"/>
                    </a:lnTo>
                    <a:lnTo>
                      <a:pt x="860" y="312"/>
                    </a:lnTo>
                    <a:lnTo>
                      <a:pt x="870" y="364"/>
                    </a:lnTo>
                    <a:lnTo>
                      <a:pt x="834" y="382"/>
                    </a:lnTo>
                    <a:lnTo>
                      <a:pt x="820" y="374"/>
                    </a:lnTo>
                    <a:lnTo>
                      <a:pt x="816" y="358"/>
                    </a:lnTo>
                    <a:lnTo>
                      <a:pt x="800" y="366"/>
                    </a:lnTo>
                    <a:lnTo>
                      <a:pt x="812" y="384"/>
                    </a:lnTo>
                    <a:lnTo>
                      <a:pt x="802" y="396"/>
                    </a:lnTo>
                    <a:lnTo>
                      <a:pt x="808" y="406"/>
                    </a:lnTo>
                    <a:lnTo>
                      <a:pt x="800" y="420"/>
                    </a:lnTo>
                    <a:lnTo>
                      <a:pt x="814" y="416"/>
                    </a:lnTo>
                    <a:lnTo>
                      <a:pt x="814" y="424"/>
                    </a:lnTo>
                    <a:lnTo>
                      <a:pt x="800" y="452"/>
                    </a:lnTo>
                    <a:lnTo>
                      <a:pt x="806" y="480"/>
                    </a:lnTo>
                    <a:lnTo>
                      <a:pt x="814" y="502"/>
                    </a:lnTo>
                    <a:lnTo>
                      <a:pt x="812" y="528"/>
                    </a:lnTo>
                    <a:lnTo>
                      <a:pt x="764" y="528"/>
                    </a:lnTo>
                    <a:lnTo>
                      <a:pt x="748" y="508"/>
                    </a:lnTo>
                    <a:lnTo>
                      <a:pt x="730" y="516"/>
                    </a:lnTo>
                    <a:lnTo>
                      <a:pt x="720" y="508"/>
                    </a:lnTo>
                    <a:lnTo>
                      <a:pt x="700" y="516"/>
                    </a:lnTo>
                    <a:lnTo>
                      <a:pt x="686" y="508"/>
                    </a:lnTo>
                    <a:lnTo>
                      <a:pt x="656" y="510"/>
                    </a:lnTo>
                    <a:lnTo>
                      <a:pt x="624" y="532"/>
                    </a:lnTo>
                    <a:lnTo>
                      <a:pt x="594" y="540"/>
                    </a:lnTo>
                    <a:lnTo>
                      <a:pt x="576" y="562"/>
                    </a:lnTo>
                    <a:lnTo>
                      <a:pt x="552" y="596"/>
                    </a:lnTo>
                    <a:lnTo>
                      <a:pt x="522" y="610"/>
                    </a:lnTo>
                    <a:lnTo>
                      <a:pt x="508" y="604"/>
                    </a:lnTo>
                    <a:lnTo>
                      <a:pt x="476" y="610"/>
                    </a:lnTo>
                    <a:lnTo>
                      <a:pt x="442" y="608"/>
                    </a:lnTo>
                    <a:lnTo>
                      <a:pt x="410" y="628"/>
                    </a:lnTo>
                    <a:lnTo>
                      <a:pt x="382" y="618"/>
                    </a:lnTo>
                    <a:lnTo>
                      <a:pt x="328" y="618"/>
                    </a:lnTo>
                    <a:lnTo>
                      <a:pt x="300" y="630"/>
                    </a:lnTo>
                    <a:lnTo>
                      <a:pt x="284" y="626"/>
                    </a:lnTo>
                    <a:lnTo>
                      <a:pt x="280" y="616"/>
                    </a:lnTo>
                    <a:lnTo>
                      <a:pt x="296" y="602"/>
                    </a:lnTo>
                    <a:lnTo>
                      <a:pt x="292" y="592"/>
                    </a:lnTo>
                    <a:lnTo>
                      <a:pt x="278" y="592"/>
                    </a:lnTo>
                    <a:lnTo>
                      <a:pt x="262" y="580"/>
                    </a:lnTo>
                    <a:lnTo>
                      <a:pt x="260" y="576"/>
                    </a:lnTo>
                    <a:lnTo>
                      <a:pt x="242" y="570"/>
                    </a:lnTo>
                    <a:lnTo>
                      <a:pt x="234" y="556"/>
                    </a:lnTo>
                    <a:lnTo>
                      <a:pt x="242" y="544"/>
                    </a:lnTo>
                    <a:lnTo>
                      <a:pt x="258" y="544"/>
                    </a:lnTo>
                    <a:lnTo>
                      <a:pt x="262" y="536"/>
                    </a:lnTo>
                    <a:lnTo>
                      <a:pt x="240" y="528"/>
                    </a:lnTo>
                    <a:lnTo>
                      <a:pt x="228" y="524"/>
                    </a:lnTo>
                    <a:lnTo>
                      <a:pt x="218" y="528"/>
                    </a:lnTo>
                    <a:lnTo>
                      <a:pt x="210" y="542"/>
                    </a:lnTo>
                    <a:lnTo>
                      <a:pt x="208" y="554"/>
                    </a:lnTo>
                    <a:lnTo>
                      <a:pt x="198" y="556"/>
                    </a:lnTo>
                    <a:lnTo>
                      <a:pt x="188" y="540"/>
                    </a:lnTo>
                    <a:lnTo>
                      <a:pt x="156" y="538"/>
                    </a:lnTo>
                    <a:lnTo>
                      <a:pt x="148" y="530"/>
                    </a:lnTo>
                    <a:lnTo>
                      <a:pt x="132" y="532"/>
                    </a:lnTo>
                    <a:lnTo>
                      <a:pt x="120" y="528"/>
                    </a:lnTo>
                    <a:lnTo>
                      <a:pt x="134" y="518"/>
                    </a:lnTo>
                    <a:lnTo>
                      <a:pt x="140" y="510"/>
                    </a:lnTo>
                    <a:lnTo>
                      <a:pt x="128" y="504"/>
                    </a:lnTo>
                    <a:lnTo>
                      <a:pt x="130" y="496"/>
                    </a:lnTo>
                    <a:lnTo>
                      <a:pt x="132" y="484"/>
                    </a:lnTo>
                    <a:lnTo>
                      <a:pt x="122" y="472"/>
                    </a:lnTo>
                    <a:lnTo>
                      <a:pt x="108" y="474"/>
                    </a:lnTo>
                    <a:lnTo>
                      <a:pt x="100" y="466"/>
                    </a:lnTo>
                    <a:lnTo>
                      <a:pt x="82" y="466"/>
                    </a:lnTo>
                    <a:lnTo>
                      <a:pt x="66" y="452"/>
                    </a:lnTo>
                    <a:lnTo>
                      <a:pt x="58" y="438"/>
                    </a:lnTo>
                    <a:lnTo>
                      <a:pt x="56" y="418"/>
                    </a:lnTo>
                    <a:lnTo>
                      <a:pt x="44" y="414"/>
                    </a:lnTo>
                    <a:lnTo>
                      <a:pt x="30" y="398"/>
                    </a:lnTo>
                    <a:lnTo>
                      <a:pt x="14" y="386"/>
                    </a:lnTo>
                    <a:lnTo>
                      <a:pt x="0" y="372"/>
                    </a:lnTo>
                    <a:close/>
                  </a:path>
                </a:pathLst>
              </a:custGeom>
              <a:solidFill>
                <a:schemeClr val="accent1"/>
              </a:solidFill>
              <a:ln w="6350">
                <a:solidFill>
                  <a:srgbClr val="FFFFFF"/>
                </a:solidFill>
                <a:prstDash val="solid"/>
                <a:round/>
                <a:headEnd/>
                <a:tailEnd/>
              </a:ln>
            </p:spPr>
            <p:txBody>
              <a:bodyPr/>
              <a:lstStyle/>
              <a:p>
                <a:endParaRPr lang="en-US" dirty="0"/>
              </a:p>
            </p:txBody>
          </p:sp>
          <p:sp>
            <p:nvSpPr>
              <p:cNvPr id="185" name="Freeform 331"/>
              <p:cNvSpPr>
                <a:spLocks/>
              </p:cNvSpPr>
              <p:nvPr/>
            </p:nvSpPr>
            <p:spPr bwMode="auto">
              <a:xfrm>
                <a:off x="8864600" y="2922588"/>
                <a:ext cx="122238" cy="90487"/>
              </a:xfrm>
              <a:custGeom>
                <a:avLst/>
                <a:gdLst>
                  <a:gd name="T0" fmla="*/ 18 w 274"/>
                  <a:gd name="T1" fmla="*/ 202 h 204"/>
                  <a:gd name="T2" fmla="*/ 18 w 274"/>
                  <a:gd name="T3" fmla="*/ 196 h 204"/>
                  <a:gd name="T4" fmla="*/ 38 w 274"/>
                  <a:gd name="T5" fmla="*/ 184 h 204"/>
                  <a:gd name="T6" fmla="*/ 34 w 274"/>
                  <a:gd name="T7" fmla="*/ 170 h 204"/>
                  <a:gd name="T8" fmla="*/ 20 w 274"/>
                  <a:gd name="T9" fmla="*/ 154 h 204"/>
                  <a:gd name="T10" fmla="*/ 26 w 274"/>
                  <a:gd name="T11" fmla="*/ 140 h 204"/>
                  <a:gd name="T12" fmla="*/ 10 w 274"/>
                  <a:gd name="T13" fmla="*/ 138 h 204"/>
                  <a:gd name="T14" fmla="*/ 8 w 274"/>
                  <a:gd name="T15" fmla="*/ 128 h 204"/>
                  <a:gd name="T16" fmla="*/ 22 w 274"/>
                  <a:gd name="T17" fmla="*/ 112 h 204"/>
                  <a:gd name="T18" fmla="*/ 0 w 274"/>
                  <a:gd name="T19" fmla="*/ 104 h 204"/>
                  <a:gd name="T20" fmla="*/ 2 w 274"/>
                  <a:gd name="T21" fmla="*/ 88 h 204"/>
                  <a:gd name="T22" fmla="*/ 28 w 274"/>
                  <a:gd name="T23" fmla="*/ 66 h 204"/>
                  <a:gd name="T24" fmla="*/ 60 w 274"/>
                  <a:gd name="T25" fmla="*/ 70 h 204"/>
                  <a:gd name="T26" fmla="*/ 68 w 274"/>
                  <a:gd name="T27" fmla="*/ 74 h 204"/>
                  <a:gd name="T28" fmla="*/ 102 w 274"/>
                  <a:gd name="T29" fmla="*/ 78 h 204"/>
                  <a:gd name="T30" fmla="*/ 132 w 274"/>
                  <a:gd name="T31" fmla="*/ 48 h 204"/>
                  <a:gd name="T32" fmla="*/ 188 w 274"/>
                  <a:gd name="T33" fmla="*/ 40 h 204"/>
                  <a:gd name="T34" fmla="*/ 196 w 274"/>
                  <a:gd name="T35" fmla="*/ 30 h 204"/>
                  <a:gd name="T36" fmla="*/ 212 w 274"/>
                  <a:gd name="T37" fmla="*/ 26 h 204"/>
                  <a:gd name="T38" fmla="*/ 226 w 274"/>
                  <a:gd name="T39" fmla="*/ 30 h 204"/>
                  <a:gd name="T40" fmla="*/ 228 w 274"/>
                  <a:gd name="T41" fmla="*/ 10 h 204"/>
                  <a:gd name="T42" fmla="*/ 238 w 274"/>
                  <a:gd name="T43" fmla="*/ 0 h 204"/>
                  <a:gd name="T44" fmla="*/ 254 w 274"/>
                  <a:gd name="T45" fmla="*/ 6 h 204"/>
                  <a:gd name="T46" fmla="*/ 258 w 274"/>
                  <a:gd name="T47" fmla="*/ 22 h 204"/>
                  <a:gd name="T48" fmla="*/ 274 w 274"/>
                  <a:gd name="T49" fmla="*/ 44 h 204"/>
                  <a:gd name="T50" fmla="*/ 274 w 274"/>
                  <a:gd name="T51" fmla="*/ 52 h 204"/>
                  <a:gd name="T52" fmla="*/ 254 w 274"/>
                  <a:gd name="T53" fmla="*/ 46 h 204"/>
                  <a:gd name="T54" fmla="*/ 254 w 274"/>
                  <a:gd name="T55" fmla="*/ 68 h 204"/>
                  <a:gd name="T56" fmla="*/ 226 w 274"/>
                  <a:gd name="T57" fmla="*/ 82 h 204"/>
                  <a:gd name="T58" fmla="*/ 210 w 274"/>
                  <a:gd name="T59" fmla="*/ 110 h 204"/>
                  <a:gd name="T60" fmla="*/ 194 w 274"/>
                  <a:gd name="T61" fmla="*/ 140 h 204"/>
                  <a:gd name="T62" fmla="*/ 170 w 274"/>
                  <a:gd name="T63" fmla="*/ 164 h 204"/>
                  <a:gd name="T64" fmla="*/ 176 w 274"/>
                  <a:gd name="T65" fmla="*/ 198 h 204"/>
                  <a:gd name="T66" fmla="*/ 130 w 274"/>
                  <a:gd name="T67" fmla="*/ 194 h 204"/>
                  <a:gd name="T68" fmla="*/ 106 w 274"/>
                  <a:gd name="T69" fmla="*/ 170 h 204"/>
                  <a:gd name="T70" fmla="*/ 80 w 274"/>
                  <a:gd name="T71" fmla="*/ 198 h 204"/>
                  <a:gd name="T72" fmla="*/ 44 w 274"/>
                  <a:gd name="T73" fmla="*/ 204 h 204"/>
                  <a:gd name="T74" fmla="*/ 18 w 274"/>
                  <a:gd name="T75" fmla="*/ 202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4"/>
                  <a:gd name="T115" fmla="*/ 0 h 204"/>
                  <a:gd name="T116" fmla="*/ 274 w 274"/>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4" h="204">
                    <a:moveTo>
                      <a:pt x="18" y="202"/>
                    </a:moveTo>
                    <a:lnTo>
                      <a:pt x="18" y="196"/>
                    </a:lnTo>
                    <a:lnTo>
                      <a:pt x="38" y="184"/>
                    </a:lnTo>
                    <a:lnTo>
                      <a:pt x="34" y="170"/>
                    </a:lnTo>
                    <a:lnTo>
                      <a:pt x="20" y="154"/>
                    </a:lnTo>
                    <a:lnTo>
                      <a:pt x="26" y="140"/>
                    </a:lnTo>
                    <a:lnTo>
                      <a:pt x="10" y="138"/>
                    </a:lnTo>
                    <a:lnTo>
                      <a:pt x="8" y="128"/>
                    </a:lnTo>
                    <a:lnTo>
                      <a:pt x="22" y="112"/>
                    </a:lnTo>
                    <a:lnTo>
                      <a:pt x="0" y="104"/>
                    </a:lnTo>
                    <a:lnTo>
                      <a:pt x="2" y="88"/>
                    </a:lnTo>
                    <a:lnTo>
                      <a:pt x="28" y="66"/>
                    </a:lnTo>
                    <a:lnTo>
                      <a:pt x="60" y="70"/>
                    </a:lnTo>
                    <a:lnTo>
                      <a:pt x="68" y="74"/>
                    </a:lnTo>
                    <a:lnTo>
                      <a:pt x="102" y="78"/>
                    </a:lnTo>
                    <a:lnTo>
                      <a:pt x="132" y="48"/>
                    </a:lnTo>
                    <a:lnTo>
                      <a:pt x="188" y="40"/>
                    </a:lnTo>
                    <a:lnTo>
                      <a:pt x="196" y="30"/>
                    </a:lnTo>
                    <a:lnTo>
                      <a:pt x="212" y="26"/>
                    </a:lnTo>
                    <a:lnTo>
                      <a:pt x="226" y="30"/>
                    </a:lnTo>
                    <a:lnTo>
                      <a:pt x="228" y="10"/>
                    </a:lnTo>
                    <a:lnTo>
                      <a:pt x="238" y="0"/>
                    </a:lnTo>
                    <a:lnTo>
                      <a:pt x="254" y="6"/>
                    </a:lnTo>
                    <a:lnTo>
                      <a:pt x="258" y="22"/>
                    </a:lnTo>
                    <a:lnTo>
                      <a:pt x="274" y="44"/>
                    </a:lnTo>
                    <a:lnTo>
                      <a:pt x="274" y="52"/>
                    </a:lnTo>
                    <a:lnTo>
                      <a:pt x="254" y="46"/>
                    </a:lnTo>
                    <a:lnTo>
                      <a:pt x="254" y="68"/>
                    </a:lnTo>
                    <a:lnTo>
                      <a:pt x="226" y="82"/>
                    </a:lnTo>
                    <a:lnTo>
                      <a:pt x="210" y="110"/>
                    </a:lnTo>
                    <a:lnTo>
                      <a:pt x="194" y="140"/>
                    </a:lnTo>
                    <a:lnTo>
                      <a:pt x="170" y="164"/>
                    </a:lnTo>
                    <a:lnTo>
                      <a:pt x="176" y="198"/>
                    </a:lnTo>
                    <a:lnTo>
                      <a:pt x="130" y="194"/>
                    </a:lnTo>
                    <a:lnTo>
                      <a:pt x="106" y="170"/>
                    </a:lnTo>
                    <a:lnTo>
                      <a:pt x="80" y="198"/>
                    </a:lnTo>
                    <a:lnTo>
                      <a:pt x="44" y="204"/>
                    </a:lnTo>
                    <a:lnTo>
                      <a:pt x="18" y="202"/>
                    </a:lnTo>
                    <a:close/>
                  </a:path>
                </a:pathLst>
              </a:custGeom>
              <a:solidFill>
                <a:schemeClr val="accent1"/>
              </a:solidFill>
              <a:ln w="6350">
                <a:solidFill>
                  <a:srgbClr val="FFFFFF"/>
                </a:solidFill>
                <a:prstDash val="solid"/>
                <a:round/>
                <a:headEnd/>
                <a:tailEnd/>
              </a:ln>
            </p:spPr>
            <p:txBody>
              <a:bodyPr/>
              <a:lstStyle/>
              <a:p>
                <a:endParaRPr lang="en-US" dirty="0"/>
              </a:p>
            </p:txBody>
          </p:sp>
          <p:sp>
            <p:nvSpPr>
              <p:cNvPr id="186" name="Freeform 332"/>
              <p:cNvSpPr>
                <a:spLocks/>
              </p:cNvSpPr>
              <p:nvPr/>
            </p:nvSpPr>
            <p:spPr bwMode="auto">
              <a:xfrm>
                <a:off x="8970963" y="2801938"/>
                <a:ext cx="254000" cy="177800"/>
              </a:xfrm>
              <a:custGeom>
                <a:avLst/>
                <a:gdLst>
                  <a:gd name="T0" fmla="*/ 14 w 572"/>
                  <a:gd name="T1" fmla="*/ 256 h 400"/>
                  <a:gd name="T2" fmla="*/ 32 w 572"/>
                  <a:gd name="T3" fmla="*/ 238 h 400"/>
                  <a:gd name="T4" fmla="*/ 24 w 572"/>
                  <a:gd name="T5" fmla="*/ 202 h 400"/>
                  <a:gd name="T6" fmla="*/ 40 w 572"/>
                  <a:gd name="T7" fmla="*/ 184 h 400"/>
                  <a:gd name="T8" fmla="*/ 16 w 572"/>
                  <a:gd name="T9" fmla="*/ 170 h 400"/>
                  <a:gd name="T10" fmla="*/ 40 w 572"/>
                  <a:gd name="T11" fmla="*/ 158 h 400"/>
                  <a:gd name="T12" fmla="*/ 68 w 572"/>
                  <a:gd name="T13" fmla="*/ 158 h 400"/>
                  <a:gd name="T14" fmla="*/ 98 w 572"/>
                  <a:gd name="T15" fmla="*/ 124 h 400"/>
                  <a:gd name="T16" fmla="*/ 184 w 572"/>
                  <a:gd name="T17" fmla="*/ 142 h 400"/>
                  <a:gd name="T18" fmla="*/ 224 w 572"/>
                  <a:gd name="T19" fmla="*/ 126 h 400"/>
                  <a:gd name="T20" fmla="*/ 216 w 572"/>
                  <a:gd name="T21" fmla="*/ 104 h 400"/>
                  <a:gd name="T22" fmla="*/ 270 w 572"/>
                  <a:gd name="T23" fmla="*/ 88 h 400"/>
                  <a:gd name="T24" fmla="*/ 294 w 572"/>
                  <a:gd name="T25" fmla="*/ 70 h 400"/>
                  <a:gd name="T26" fmla="*/ 336 w 572"/>
                  <a:gd name="T27" fmla="*/ 54 h 400"/>
                  <a:gd name="T28" fmla="*/ 348 w 572"/>
                  <a:gd name="T29" fmla="*/ 34 h 400"/>
                  <a:gd name="T30" fmla="*/ 382 w 572"/>
                  <a:gd name="T31" fmla="*/ 8 h 400"/>
                  <a:gd name="T32" fmla="*/ 434 w 572"/>
                  <a:gd name="T33" fmla="*/ 0 h 400"/>
                  <a:gd name="T34" fmla="*/ 462 w 572"/>
                  <a:gd name="T35" fmla="*/ 28 h 400"/>
                  <a:gd name="T36" fmla="*/ 516 w 572"/>
                  <a:gd name="T37" fmla="*/ 24 h 400"/>
                  <a:gd name="T38" fmla="*/ 534 w 572"/>
                  <a:gd name="T39" fmla="*/ 30 h 400"/>
                  <a:gd name="T40" fmla="*/ 562 w 572"/>
                  <a:gd name="T41" fmla="*/ 42 h 400"/>
                  <a:gd name="T42" fmla="*/ 550 w 572"/>
                  <a:gd name="T43" fmla="*/ 86 h 400"/>
                  <a:gd name="T44" fmla="*/ 518 w 572"/>
                  <a:gd name="T45" fmla="*/ 100 h 400"/>
                  <a:gd name="T46" fmla="*/ 502 w 572"/>
                  <a:gd name="T47" fmla="*/ 126 h 400"/>
                  <a:gd name="T48" fmla="*/ 500 w 572"/>
                  <a:gd name="T49" fmla="*/ 156 h 400"/>
                  <a:gd name="T50" fmla="*/ 476 w 572"/>
                  <a:gd name="T51" fmla="*/ 244 h 400"/>
                  <a:gd name="T52" fmla="*/ 464 w 572"/>
                  <a:gd name="T53" fmla="*/ 274 h 400"/>
                  <a:gd name="T54" fmla="*/ 422 w 572"/>
                  <a:gd name="T55" fmla="*/ 306 h 400"/>
                  <a:gd name="T56" fmla="*/ 376 w 572"/>
                  <a:gd name="T57" fmla="*/ 328 h 400"/>
                  <a:gd name="T58" fmla="*/ 316 w 572"/>
                  <a:gd name="T59" fmla="*/ 330 h 400"/>
                  <a:gd name="T60" fmla="*/ 276 w 572"/>
                  <a:gd name="T61" fmla="*/ 358 h 400"/>
                  <a:gd name="T62" fmla="*/ 248 w 572"/>
                  <a:gd name="T63" fmla="*/ 370 h 400"/>
                  <a:gd name="T64" fmla="*/ 178 w 572"/>
                  <a:gd name="T65" fmla="*/ 400 h 400"/>
                  <a:gd name="T66" fmla="*/ 116 w 572"/>
                  <a:gd name="T67" fmla="*/ 380 h 400"/>
                  <a:gd name="T68" fmla="*/ 64 w 572"/>
                  <a:gd name="T69" fmla="*/ 340 h 400"/>
                  <a:gd name="T70" fmla="*/ 36 w 572"/>
                  <a:gd name="T71" fmla="*/ 314 h 400"/>
                  <a:gd name="T72" fmla="*/ 16 w 572"/>
                  <a:gd name="T73" fmla="*/ 276 h 4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2"/>
                  <a:gd name="T112" fmla="*/ 0 h 400"/>
                  <a:gd name="T113" fmla="*/ 572 w 572"/>
                  <a:gd name="T114" fmla="*/ 400 h 4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2" h="400">
                    <a:moveTo>
                      <a:pt x="0" y="270"/>
                    </a:moveTo>
                    <a:lnTo>
                      <a:pt x="14" y="256"/>
                    </a:lnTo>
                    <a:lnTo>
                      <a:pt x="26" y="254"/>
                    </a:lnTo>
                    <a:lnTo>
                      <a:pt x="32" y="238"/>
                    </a:lnTo>
                    <a:lnTo>
                      <a:pt x="24" y="232"/>
                    </a:lnTo>
                    <a:lnTo>
                      <a:pt x="24" y="202"/>
                    </a:lnTo>
                    <a:lnTo>
                      <a:pt x="36" y="198"/>
                    </a:lnTo>
                    <a:lnTo>
                      <a:pt x="40" y="184"/>
                    </a:lnTo>
                    <a:lnTo>
                      <a:pt x="34" y="174"/>
                    </a:lnTo>
                    <a:lnTo>
                      <a:pt x="16" y="170"/>
                    </a:lnTo>
                    <a:lnTo>
                      <a:pt x="26" y="158"/>
                    </a:lnTo>
                    <a:lnTo>
                      <a:pt x="40" y="158"/>
                    </a:lnTo>
                    <a:lnTo>
                      <a:pt x="48" y="164"/>
                    </a:lnTo>
                    <a:lnTo>
                      <a:pt x="68" y="158"/>
                    </a:lnTo>
                    <a:lnTo>
                      <a:pt x="70" y="108"/>
                    </a:lnTo>
                    <a:lnTo>
                      <a:pt x="98" y="124"/>
                    </a:lnTo>
                    <a:lnTo>
                      <a:pt x="130" y="148"/>
                    </a:lnTo>
                    <a:lnTo>
                      <a:pt x="184" y="142"/>
                    </a:lnTo>
                    <a:lnTo>
                      <a:pt x="210" y="138"/>
                    </a:lnTo>
                    <a:lnTo>
                      <a:pt x="224" y="126"/>
                    </a:lnTo>
                    <a:lnTo>
                      <a:pt x="214" y="118"/>
                    </a:lnTo>
                    <a:lnTo>
                      <a:pt x="216" y="104"/>
                    </a:lnTo>
                    <a:lnTo>
                      <a:pt x="224" y="98"/>
                    </a:lnTo>
                    <a:lnTo>
                      <a:pt x="270" y="88"/>
                    </a:lnTo>
                    <a:lnTo>
                      <a:pt x="278" y="70"/>
                    </a:lnTo>
                    <a:lnTo>
                      <a:pt x="294" y="70"/>
                    </a:lnTo>
                    <a:lnTo>
                      <a:pt x="314" y="78"/>
                    </a:lnTo>
                    <a:lnTo>
                      <a:pt x="336" y="54"/>
                    </a:lnTo>
                    <a:lnTo>
                      <a:pt x="346" y="54"/>
                    </a:lnTo>
                    <a:lnTo>
                      <a:pt x="348" y="34"/>
                    </a:lnTo>
                    <a:lnTo>
                      <a:pt x="360" y="14"/>
                    </a:lnTo>
                    <a:lnTo>
                      <a:pt x="382" y="8"/>
                    </a:lnTo>
                    <a:lnTo>
                      <a:pt x="406" y="14"/>
                    </a:lnTo>
                    <a:lnTo>
                      <a:pt x="434" y="0"/>
                    </a:lnTo>
                    <a:lnTo>
                      <a:pt x="450" y="14"/>
                    </a:lnTo>
                    <a:lnTo>
                      <a:pt x="462" y="28"/>
                    </a:lnTo>
                    <a:lnTo>
                      <a:pt x="498" y="12"/>
                    </a:lnTo>
                    <a:lnTo>
                      <a:pt x="516" y="24"/>
                    </a:lnTo>
                    <a:lnTo>
                      <a:pt x="518" y="32"/>
                    </a:lnTo>
                    <a:lnTo>
                      <a:pt x="534" y="30"/>
                    </a:lnTo>
                    <a:lnTo>
                      <a:pt x="544" y="46"/>
                    </a:lnTo>
                    <a:lnTo>
                      <a:pt x="562" y="42"/>
                    </a:lnTo>
                    <a:lnTo>
                      <a:pt x="572" y="56"/>
                    </a:lnTo>
                    <a:lnTo>
                      <a:pt x="550" y="86"/>
                    </a:lnTo>
                    <a:lnTo>
                      <a:pt x="536" y="88"/>
                    </a:lnTo>
                    <a:lnTo>
                      <a:pt x="518" y="100"/>
                    </a:lnTo>
                    <a:lnTo>
                      <a:pt x="518" y="112"/>
                    </a:lnTo>
                    <a:lnTo>
                      <a:pt x="502" y="126"/>
                    </a:lnTo>
                    <a:lnTo>
                      <a:pt x="510" y="144"/>
                    </a:lnTo>
                    <a:lnTo>
                      <a:pt x="500" y="156"/>
                    </a:lnTo>
                    <a:lnTo>
                      <a:pt x="478" y="222"/>
                    </a:lnTo>
                    <a:lnTo>
                      <a:pt x="476" y="244"/>
                    </a:lnTo>
                    <a:lnTo>
                      <a:pt x="462" y="250"/>
                    </a:lnTo>
                    <a:lnTo>
                      <a:pt x="464" y="274"/>
                    </a:lnTo>
                    <a:lnTo>
                      <a:pt x="448" y="302"/>
                    </a:lnTo>
                    <a:lnTo>
                      <a:pt x="422" y="306"/>
                    </a:lnTo>
                    <a:lnTo>
                      <a:pt x="414" y="322"/>
                    </a:lnTo>
                    <a:lnTo>
                      <a:pt x="376" y="328"/>
                    </a:lnTo>
                    <a:lnTo>
                      <a:pt x="348" y="330"/>
                    </a:lnTo>
                    <a:lnTo>
                      <a:pt x="316" y="330"/>
                    </a:lnTo>
                    <a:lnTo>
                      <a:pt x="294" y="358"/>
                    </a:lnTo>
                    <a:lnTo>
                      <a:pt x="276" y="358"/>
                    </a:lnTo>
                    <a:lnTo>
                      <a:pt x="264" y="368"/>
                    </a:lnTo>
                    <a:lnTo>
                      <a:pt x="248" y="370"/>
                    </a:lnTo>
                    <a:lnTo>
                      <a:pt x="220" y="394"/>
                    </a:lnTo>
                    <a:lnTo>
                      <a:pt x="178" y="400"/>
                    </a:lnTo>
                    <a:lnTo>
                      <a:pt x="148" y="388"/>
                    </a:lnTo>
                    <a:lnTo>
                      <a:pt x="116" y="380"/>
                    </a:lnTo>
                    <a:lnTo>
                      <a:pt x="92" y="356"/>
                    </a:lnTo>
                    <a:lnTo>
                      <a:pt x="64" y="340"/>
                    </a:lnTo>
                    <a:lnTo>
                      <a:pt x="36" y="322"/>
                    </a:lnTo>
                    <a:lnTo>
                      <a:pt x="36" y="314"/>
                    </a:lnTo>
                    <a:lnTo>
                      <a:pt x="20" y="292"/>
                    </a:lnTo>
                    <a:lnTo>
                      <a:pt x="16" y="276"/>
                    </a:lnTo>
                    <a:lnTo>
                      <a:pt x="0" y="270"/>
                    </a:lnTo>
                    <a:close/>
                  </a:path>
                </a:pathLst>
              </a:custGeom>
              <a:solidFill>
                <a:schemeClr val="accent1"/>
              </a:solidFill>
              <a:ln w="6350">
                <a:solidFill>
                  <a:srgbClr val="FFFFFF"/>
                </a:solidFill>
                <a:prstDash val="solid"/>
                <a:round/>
                <a:headEnd/>
                <a:tailEnd/>
              </a:ln>
            </p:spPr>
            <p:txBody>
              <a:bodyPr/>
              <a:lstStyle/>
              <a:p>
                <a:endParaRPr lang="en-US" dirty="0"/>
              </a:p>
            </p:txBody>
          </p:sp>
          <p:sp>
            <p:nvSpPr>
              <p:cNvPr id="187" name="Freeform 333"/>
              <p:cNvSpPr>
                <a:spLocks/>
              </p:cNvSpPr>
              <p:nvPr/>
            </p:nvSpPr>
            <p:spPr bwMode="auto">
              <a:xfrm>
                <a:off x="8990013" y="2751138"/>
                <a:ext cx="209550" cy="115887"/>
              </a:xfrm>
              <a:custGeom>
                <a:avLst/>
                <a:gdLst>
                  <a:gd name="T0" fmla="*/ 26 w 470"/>
                  <a:gd name="T1" fmla="*/ 220 h 260"/>
                  <a:gd name="T2" fmla="*/ 14 w 470"/>
                  <a:gd name="T3" fmla="*/ 208 h 260"/>
                  <a:gd name="T4" fmla="*/ 0 w 470"/>
                  <a:gd name="T5" fmla="*/ 188 h 260"/>
                  <a:gd name="T6" fmla="*/ 0 w 470"/>
                  <a:gd name="T7" fmla="*/ 170 h 260"/>
                  <a:gd name="T8" fmla="*/ 8 w 470"/>
                  <a:gd name="T9" fmla="*/ 148 h 260"/>
                  <a:gd name="T10" fmla="*/ 24 w 470"/>
                  <a:gd name="T11" fmla="*/ 124 h 260"/>
                  <a:gd name="T12" fmla="*/ 54 w 470"/>
                  <a:gd name="T13" fmla="*/ 126 h 260"/>
                  <a:gd name="T14" fmla="*/ 82 w 470"/>
                  <a:gd name="T15" fmla="*/ 108 h 260"/>
                  <a:gd name="T16" fmla="*/ 86 w 470"/>
                  <a:gd name="T17" fmla="*/ 92 h 260"/>
                  <a:gd name="T18" fmla="*/ 98 w 470"/>
                  <a:gd name="T19" fmla="*/ 90 h 260"/>
                  <a:gd name="T20" fmla="*/ 100 w 470"/>
                  <a:gd name="T21" fmla="*/ 62 h 260"/>
                  <a:gd name="T22" fmla="*/ 118 w 470"/>
                  <a:gd name="T23" fmla="*/ 54 h 260"/>
                  <a:gd name="T24" fmla="*/ 118 w 470"/>
                  <a:gd name="T25" fmla="*/ 40 h 260"/>
                  <a:gd name="T26" fmla="*/ 138 w 470"/>
                  <a:gd name="T27" fmla="*/ 28 h 260"/>
                  <a:gd name="T28" fmla="*/ 152 w 470"/>
                  <a:gd name="T29" fmla="*/ 24 h 260"/>
                  <a:gd name="T30" fmla="*/ 166 w 470"/>
                  <a:gd name="T31" fmla="*/ 24 h 260"/>
                  <a:gd name="T32" fmla="*/ 168 w 470"/>
                  <a:gd name="T33" fmla="*/ 36 h 260"/>
                  <a:gd name="T34" fmla="*/ 180 w 470"/>
                  <a:gd name="T35" fmla="*/ 36 h 260"/>
                  <a:gd name="T36" fmla="*/ 186 w 470"/>
                  <a:gd name="T37" fmla="*/ 20 h 260"/>
                  <a:gd name="T38" fmla="*/ 204 w 470"/>
                  <a:gd name="T39" fmla="*/ 6 h 260"/>
                  <a:gd name="T40" fmla="*/ 216 w 470"/>
                  <a:gd name="T41" fmla="*/ 24 h 260"/>
                  <a:gd name="T42" fmla="*/ 238 w 470"/>
                  <a:gd name="T43" fmla="*/ 32 h 260"/>
                  <a:gd name="T44" fmla="*/ 238 w 470"/>
                  <a:gd name="T45" fmla="*/ 56 h 260"/>
                  <a:gd name="T46" fmla="*/ 264 w 470"/>
                  <a:gd name="T47" fmla="*/ 50 h 260"/>
                  <a:gd name="T48" fmla="*/ 264 w 470"/>
                  <a:gd name="T49" fmla="*/ 36 h 260"/>
                  <a:gd name="T50" fmla="*/ 284 w 470"/>
                  <a:gd name="T51" fmla="*/ 22 h 260"/>
                  <a:gd name="T52" fmla="*/ 310 w 470"/>
                  <a:gd name="T53" fmla="*/ 16 h 260"/>
                  <a:gd name="T54" fmla="*/ 324 w 470"/>
                  <a:gd name="T55" fmla="*/ 28 h 260"/>
                  <a:gd name="T56" fmla="*/ 342 w 470"/>
                  <a:gd name="T57" fmla="*/ 22 h 260"/>
                  <a:gd name="T58" fmla="*/ 342 w 470"/>
                  <a:gd name="T59" fmla="*/ 8 h 260"/>
                  <a:gd name="T60" fmla="*/ 374 w 470"/>
                  <a:gd name="T61" fmla="*/ 8 h 260"/>
                  <a:gd name="T62" fmla="*/ 388 w 470"/>
                  <a:gd name="T63" fmla="*/ 0 h 260"/>
                  <a:gd name="T64" fmla="*/ 414 w 470"/>
                  <a:gd name="T65" fmla="*/ 8 h 260"/>
                  <a:gd name="T66" fmla="*/ 434 w 470"/>
                  <a:gd name="T67" fmla="*/ 28 h 260"/>
                  <a:gd name="T68" fmla="*/ 456 w 470"/>
                  <a:gd name="T69" fmla="*/ 28 h 260"/>
                  <a:gd name="T70" fmla="*/ 470 w 470"/>
                  <a:gd name="T71" fmla="*/ 36 h 260"/>
                  <a:gd name="T72" fmla="*/ 464 w 470"/>
                  <a:gd name="T73" fmla="*/ 52 h 260"/>
                  <a:gd name="T74" fmla="*/ 462 w 470"/>
                  <a:gd name="T75" fmla="*/ 82 h 260"/>
                  <a:gd name="T76" fmla="*/ 450 w 470"/>
                  <a:gd name="T77" fmla="*/ 102 h 260"/>
                  <a:gd name="T78" fmla="*/ 454 w 470"/>
                  <a:gd name="T79" fmla="*/ 124 h 260"/>
                  <a:gd name="T80" fmla="*/ 418 w 470"/>
                  <a:gd name="T81" fmla="*/ 140 h 260"/>
                  <a:gd name="T82" fmla="*/ 410 w 470"/>
                  <a:gd name="T83" fmla="*/ 128 h 260"/>
                  <a:gd name="T84" fmla="*/ 404 w 470"/>
                  <a:gd name="T85" fmla="*/ 124 h 260"/>
                  <a:gd name="T86" fmla="*/ 390 w 470"/>
                  <a:gd name="T87" fmla="*/ 112 h 260"/>
                  <a:gd name="T88" fmla="*/ 362 w 470"/>
                  <a:gd name="T89" fmla="*/ 126 h 260"/>
                  <a:gd name="T90" fmla="*/ 338 w 470"/>
                  <a:gd name="T91" fmla="*/ 120 h 260"/>
                  <a:gd name="T92" fmla="*/ 316 w 470"/>
                  <a:gd name="T93" fmla="*/ 126 h 260"/>
                  <a:gd name="T94" fmla="*/ 304 w 470"/>
                  <a:gd name="T95" fmla="*/ 146 h 260"/>
                  <a:gd name="T96" fmla="*/ 302 w 470"/>
                  <a:gd name="T97" fmla="*/ 166 h 260"/>
                  <a:gd name="T98" fmla="*/ 292 w 470"/>
                  <a:gd name="T99" fmla="*/ 166 h 260"/>
                  <a:gd name="T100" fmla="*/ 270 w 470"/>
                  <a:gd name="T101" fmla="*/ 190 h 260"/>
                  <a:gd name="T102" fmla="*/ 250 w 470"/>
                  <a:gd name="T103" fmla="*/ 182 h 260"/>
                  <a:gd name="T104" fmla="*/ 234 w 470"/>
                  <a:gd name="T105" fmla="*/ 182 h 260"/>
                  <a:gd name="T106" fmla="*/ 226 w 470"/>
                  <a:gd name="T107" fmla="*/ 200 h 260"/>
                  <a:gd name="T108" fmla="*/ 180 w 470"/>
                  <a:gd name="T109" fmla="*/ 210 h 260"/>
                  <a:gd name="T110" fmla="*/ 172 w 470"/>
                  <a:gd name="T111" fmla="*/ 216 h 260"/>
                  <a:gd name="T112" fmla="*/ 170 w 470"/>
                  <a:gd name="T113" fmla="*/ 230 h 260"/>
                  <a:gd name="T114" fmla="*/ 180 w 470"/>
                  <a:gd name="T115" fmla="*/ 238 h 260"/>
                  <a:gd name="T116" fmla="*/ 166 w 470"/>
                  <a:gd name="T117" fmla="*/ 250 h 260"/>
                  <a:gd name="T118" fmla="*/ 126 w 470"/>
                  <a:gd name="T119" fmla="*/ 256 h 260"/>
                  <a:gd name="T120" fmla="*/ 86 w 470"/>
                  <a:gd name="T121" fmla="*/ 260 h 260"/>
                  <a:gd name="T122" fmla="*/ 54 w 470"/>
                  <a:gd name="T123" fmla="*/ 236 h 260"/>
                  <a:gd name="T124" fmla="*/ 26 w 470"/>
                  <a:gd name="T125" fmla="*/ 220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0"/>
                  <a:gd name="T190" fmla="*/ 0 h 260"/>
                  <a:gd name="T191" fmla="*/ 470 w 470"/>
                  <a:gd name="T192" fmla="*/ 260 h 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0" h="260">
                    <a:moveTo>
                      <a:pt x="26" y="220"/>
                    </a:moveTo>
                    <a:lnTo>
                      <a:pt x="14" y="208"/>
                    </a:lnTo>
                    <a:lnTo>
                      <a:pt x="0" y="188"/>
                    </a:lnTo>
                    <a:lnTo>
                      <a:pt x="0" y="170"/>
                    </a:lnTo>
                    <a:lnTo>
                      <a:pt x="8" y="148"/>
                    </a:lnTo>
                    <a:lnTo>
                      <a:pt x="24" y="124"/>
                    </a:lnTo>
                    <a:lnTo>
                      <a:pt x="54" y="126"/>
                    </a:lnTo>
                    <a:lnTo>
                      <a:pt x="82" y="108"/>
                    </a:lnTo>
                    <a:lnTo>
                      <a:pt x="86" y="92"/>
                    </a:lnTo>
                    <a:lnTo>
                      <a:pt x="98" y="90"/>
                    </a:lnTo>
                    <a:lnTo>
                      <a:pt x="100" y="62"/>
                    </a:lnTo>
                    <a:lnTo>
                      <a:pt x="118" y="54"/>
                    </a:lnTo>
                    <a:lnTo>
                      <a:pt x="118" y="40"/>
                    </a:lnTo>
                    <a:lnTo>
                      <a:pt x="138" y="28"/>
                    </a:lnTo>
                    <a:lnTo>
                      <a:pt x="152" y="24"/>
                    </a:lnTo>
                    <a:lnTo>
                      <a:pt x="166" y="24"/>
                    </a:lnTo>
                    <a:lnTo>
                      <a:pt x="168" y="36"/>
                    </a:lnTo>
                    <a:lnTo>
                      <a:pt x="180" y="36"/>
                    </a:lnTo>
                    <a:lnTo>
                      <a:pt x="186" y="20"/>
                    </a:lnTo>
                    <a:lnTo>
                      <a:pt x="204" y="6"/>
                    </a:lnTo>
                    <a:lnTo>
                      <a:pt x="216" y="24"/>
                    </a:lnTo>
                    <a:lnTo>
                      <a:pt x="238" y="32"/>
                    </a:lnTo>
                    <a:lnTo>
                      <a:pt x="238" y="56"/>
                    </a:lnTo>
                    <a:lnTo>
                      <a:pt x="264" y="50"/>
                    </a:lnTo>
                    <a:lnTo>
                      <a:pt x="264" y="36"/>
                    </a:lnTo>
                    <a:lnTo>
                      <a:pt x="284" y="22"/>
                    </a:lnTo>
                    <a:lnTo>
                      <a:pt x="310" y="16"/>
                    </a:lnTo>
                    <a:lnTo>
                      <a:pt x="324" y="28"/>
                    </a:lnTo>
                    <a:lnTo>
                      <a:pt x="342" y="22"/>
                    </a:lnTo>
                    <a:lnTo>
                      <a:pt x="342" y="8"/>
                    </a:lnTo>
                    <a:lnTo>
                      <a:pt x="374" y="8"/>
                    </a:lnTo>
                    <a:lnTo>
                      <a:pt x="388" y="0"/>
                    </a:lnTo>
                    <a:lnTo>
                      <a:pt x="414" y="8"/>
                    </a:lnTo>
                    <a:lnTo>
                      <a:pt x="434" y="28"/>
                    </a:lnTo>
                    <a:lnTo>
                      <a:pt x="456" y="28"/>
                    </a:lnTo>
                    <a:lnTo>
                      <a:pt x="470" y="36"/>
                    </a:lnTo>
                    <a:lnTo>
                      <a:pt x="464" y="52"/>
                    </a:lnTo>
                    <a:lnTo>
                      <a:pt x="462" y="82"/>
                    </a:lnTo>
                    <a:lnTo>
                      <a:pt x="450" y="102"/>
                    </a:lnTo>
                    <a:lnTo>
                      <a:pt x="454" y="124"/>
                    </a:lnTo>
                    <a:lnTo>
                      <a:pt x="418" y="140"/>
                    </a:lnTo>
                    <a:lnTo>
                      <a:pt x="410" y="128"/>
                    </a:lnTo>
                    <a:lnTo>
                      <a:pt x="404" y="124"/>
                    </a:lnTo>
                    <a:lnTo>
                      <a:pt x="390" y="112"/>
                    </a:lnTo>
                    <a:lnTo>
                      <a:pt x="362" y="126"/>
                    </a:lnTo>
                    <a:lnTo>
                      <a:pt x="338" y="120"/>
                    </a:lnTo>
                    <a:lnTo>
                      <a:pt x="316" y="126"/>
                    </a:lnTo>
                    <a:lnTo>
                      <a:pt x="304" y="146"/>
                    </a:lnTo>
                    <a:lnTo>
                      <a:pt x="302" y="166"/>
                    </a:lnTo>
                    <a:lnTo>
                      <a:pt x="292" y="166"/>
                    </a:lnTo>
                    <a:lnTo>
                      <a:pt x="270" y="190"/>
                    </a:lnTo>
                    <a:lnTo>
                      <a:pt x="250" y="182"/>
                    </a:lnTo>
                    <a:lnTo>
                      <a:pt x="234" y="182"/>
                    </a:lnTo>
                    <a:lnTo>
                      <a:pt x="226" y="200"/>
                    </a:lnTo>
                    <a:lnTo>
                      <a:pt x="180" y="210"/>
                    </a:lnTo>
                    <a:lnTo>
                      <a:pt x="172" y="216"/>
                    </a:lnTo>
                    <a:lnTo>
                      <a:pt x="170" y="230"/>
                    </a:lnTo>
                    <a:lnTo>
                      <a:pt x="180" y="238"/>
                    </a:lnTo>
                    <a:lnTo>
                      <a:pt x="166" y="250"/>
                    </a:lnTo>
                    <a:lnTo>
                      <a:pt x="126" y="256"/>
                    </a:lnTo>
                    <a:lnTo>
                      <a:pt x="86" y="260"/>
                    </a:lnTo>
                    <a:lnTo>
                      <a:pt x="54" y="236"/>
                    </a:lnTo>
                    <a:lnTo>
                      <a:pt x="26" y="220"/>
                    </a:lnTo>
                    <a:close/>
                  </a:path>
                </a:pathLst>
              </a:custGeom>
              <a:solidFill>
                <a:schemeClr val="accent1"/>
              </a:solidFill>
              <a:ln w="6350">
                <a:solidFill>
                  <a:srgbClr val="FFFFFF"/>
                </a:solidFill>
                <a:prstDash val="solid"/>
                <a:round/>
                <a:headEnd/>
                <a:tailEnd/>
              </a:ln>
            </p:spPr>
            <p:txBody>
              <a:bodyPr/>
              <a:lstStyle/>
              <a:p>
                <a:endParaRPr lang="en-US" dirty="0"/>
              </a:p>
            </p:txBody>
          </p:sp>
          <p:sp>
            <p:nvSpPr>
              <p:cNvPr id="188" name="Freeform 334"/>
              <p:cNvSpPr>
                <a:spLocks/>
              </p:cNvSpPr>
              <p:nvPr/>
            </p:nvSpPr>
            <p:spPr bwMode="auto">
              <a:xfrm>
                <a:off x="8828088" y="3098800"/>
                <a:ext cx="9525" cy="7938"/>
              </a:xfrm>
              <a:custGeom>
                <a:avLst/>
                <a:gdLst>
                  <a:gd name="T0" fmla="*/ 10 w 20"/>
                  <a:gd name="T1" fmla="*/ 0 h 20"/>
                  <a:gd name="T2" fmla="*/ 20 w 20"/>
                  <a:gd name="T3" fmla="*/ 8 h 20"/>
                  <a:gd name="T4" fmla="*/ 18 w 20"/>
                  <a:gd name="T5" fmla="*/ 18 h 20"/>
                  <a:gd name="T6" fmla="*/ 10 w 20"/>
                  <a:gd name="T7" fmla="*/ 20 h 20"/>
                  <a:gd name="T8" fmla="*/ 0 w 20"/>
                  <a:gd name="T9" fmla="*/ 14 h 20"/>
                  <a:gd name="T10" fmla="*/ 2 w 20"/>
                  <a:gd name="T11" fmla="*/ 2 h 20"/>
                  <a:gd name="T12" fmla="*/ 1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10" y="0"/>
                    </a:moveTo>
                    <a:lnTo>
                      <a:pt x="20" y="8"/>
                    </a:lnTo>
                    <a:lnTo>
                      <a:pt x="18" y="18"/>
                    </a:lnTo>
                    <a:lnTo>
                      <a:pt x="10" y="20"/>
                    </a:lnTo>
                    <a:lnTo>
                      <a:pt x="0" y="14"/>
                    </a:lnTo>
                    <a:lnTo>
                      <a:pt x="2" y="2"/>
                    </a:lnTo>
                    <a:lnTo>
                      <a:pt x="10" y="0"/>
                    </a:lnTo>
                    <a:close/>
                  </a:path>
                </a:pathLst>
              </a:custGeom>
              <a:grpFill/>
              <a:ln w="6350">
                <a:solidFill>
                  <a:srgbClr val="FFFFFF"/>
                </a:solidFill>
                <a:prstDash val="solid"/>
                <a:round/>
                <a:headEnd/>
                <a:tailEnd/>
              </a:ln>
            </p:spPr>
            <p:txBody>
              <a:bodyPr/>
              <a:lstStyle/>
              <a:p>
                <a:endParaRPr lang="en-US" dirty="0"/>
              </a:p>
            </p:txBody>
          </p:sp>
          <p:sp>
            <p:nvSpPr>
              <p:cNvPr id="189" name="Freeform 335"/>
              <p:cNvSpPr>
                <a:spLocks/>
              </p:cNvSpPr>
              <p:nvPr/>
            </p:nvSpPr>
            <p:spPr bwMode="auto">
              <a:xfrm>
                <a:off x="8664575" y="3159125"/>
                <a:ext cx="44450" cy="93663"/>
              </a:xfrm>
              <a:custGeom>
                <a:avLst/>
                <a:gdLst>
                  <a:gd name="T0" fmla="*/ 16 w 97"/>
                  <a:gd name="T1" fmla="*/ 58 h 212"/>
                  <a:gd name="T2" fmla="*/ 36 w 97"/>
                  <a:gd name="T3" fmla="*/ 52 h 212"/>
                  <a:gd name="T4" fmla="*/ 46 w 97"/>
                  <a:gd name="T5" fmla="*/ 42 h 212"/>
                  <a:gd name="T6" fmla="*/ 60 w 97"/>
                  <a:gd name="T7" fmla="*/ 36 h 212"/>
                  <a:gd name="T8" fmla="*/ 72 w 97"/>
                  <a:gd name="T9" fmla="*/ 42 h 212"/>
                  <a:gd name="T10" fmla="*/ 78 w 97"/>
                  <a:gd name="T11" fmla="*/ 22 h 212"/>
                  <a:gd name="T12" fmla="*/ 78 w 97"/>
                  <a:gd name="T13" fmla="*/ 12 h 212"/>
                  <a:gd name="T14" fmla="*/ 80 w 97"/>
                  <a:gd name="T15" fmla="*/ 0 h 212"/>
                  <a:gd name="T16" fmla="*/ 89 w 97"/>
                  <a:gd name="T17" fmla="*/ 8 h 212"/>
                  <a:gd name="T18" fmla="*/ 91 w 97"/>
                  <a:gd name="T19" fmla="*/ 26 h 212"/>
                  <a:gd name="T20" fmla="*/ 91 w 97"/>
                  <a:gd name="T21" fmla="*/ 48 h 212"/>
                  <a:gd name="T22" fmla="*/ 95 w 97"/>
                  <a:gd name="T23" fmla="*/ 62 h 212"/>
                  <a:gd name="T24" fmla="*/ 97 w 97"/>
                  <a:gd name="T25" fmla="*/ 86 h 212"/>
                  <a:gd name="T26" fmla="*/ 97 w 97"/>
                  <a:gd name="T27" fmla="*/ 118 h 212"/>
                  <a:gd name="T28" fmla="*/ 82 w 97"/>
                  <a:gd name="T29" fmla="*/ 138 h 212"/>
                  <a:gd name="T30" fmla="*/ 80 w 97"/>
                  <a:gd name="T31" fmla="*/ 156 h 212"/>
                  <a:gd name="T32" fmla="*/ 80 w 97"/>
                  <a:gd name="T33" fmla="*/ 174 h 212"/>
                  <a:gd name="T34" fmla="*/ 72 w 97"/>
                  <a:gd name="T35" fmla="*/ 188 h 212"/>
                  <a:gd name="T36" fmla="*/ 64 w 97"/>
                  <a:gd name="T37" fmla="*/ 204 h 212"/>
                  <a:gd name="T38" fmla="*/ 62 w 97"/>
                  <a:gd name="T39" fmla="*/ 212 h 212"/>
                  <a:gd name="T40" fmla="*/ 50 w 97"/>
                  <a:gd name="T41" fmla="*/ 212 h 212"/>
                  <a:gd name="T42" fmla="*/ 50 w 97"/>
                  <a:gd name="T43" fmla="*/ 200 h 212"/>
                  <a:gd name="T44" fmla="*/ 38 w 97"/>
                  <a:gd name="T45" fmla="*/ 200 h 212"/>
                  <a:gd name="T46" fmla="*/ 30 w 97"/>
                  <a:gd name="T47" fmla="*/ 194 h 212"/>
                  <a:gd name="T48" fmla="*/ 22 w 97"/>
                  <a:gd name="T49" fmla="*/ 184 h 212"/>
                  <a:gd name="T50" fmla="*/ 34 w 97"/>
                  <a:gd name="T51" fmla="*/ 174 h 212"/>
                  <a:gd name="T52" fmla="*/ 32 w 97"/>
                  <a:gd name="T53" fmla="*/ 168 h 212"/>
                  <a:gd name="T54" fmla="*/ 10 w 97"/>
                  <a:gd name="T55" fmla="*/ 164 h 212"/>
                  <a:gd name="T56" fmla="*/ 14 w 97"/>
                  <a:gd name="T57" fmla="*/ 154 h 212"/>
                  <a:gd name="T58" fmla="*/ 20 w 97"/>
                  <a:gd name="T59" fmla="*/ 144 h 212"/>
                  <a:gd name="T60" fmla="*/ 6 w 97"/>
                  <a:gd name="T61" fmla="*/ 142 h 212"/>
                  <a:gd name="T62" fmla="*/ 10 w 97"/>
                  <a:gd name="T63" fmla="*/ 134 h 212"/>
                  <a:gd name="T64" fmla="*/ 16 w 97"/>
                  <a:gd name="T65" fmla="*/ 122 h 212"/>
                  <a:gd name="T66" fmla="*/ 8 w 97"/>
                  <a:gd name="T67" fmla="*/ 114 h 212"/>
                  <a:gd name="T68" fmla="*/ 0 w 97"/>
                  <a:gd name="T69" fmla="*/ 108 h 212"/>
                  <a:gd name="T70" fmla="*/ 6 w 97"/>
                  <a:gd name="T71" fmla="*/ 100 h 212"/>
                  <a:gd name="T72" fmla="*/ 10 w 97"/>
                  <a:gd name="T73" fmla="*/ 94 h 212"/>
                  <a:gd name="T74" fmla="*/ 0 w 97"/>
                  <a:gd name="T75" fmla="*/ 84 h 212"/>
                  <a:gd name="T76" fmla="*/ 6 w 97"/>
                  <a:gd name="T77" fmla="*/ 78 h 212"/>
                  <a:gd name="T78" fmla="*/ 12 w 97"/>
                  <a:gd name="T79" fmla="*/ 74 h 212"/>
                  <a:gd name="T80" fmla="*/ 12 w 97"/>
                  <a:gd name="T81" fmla="*/ 62 h 212"/>
                  <a:gd name="T82" fmla="*/ 16 w 97"/>
                  <a:gd name="T83" fmla="*/ 58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212"/>
                  <a:gd name="T128" fmla="*/ 97 w 97"/>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212">
                    <a:moveTo>
                      <a:pt x="16" y="58"/>
                    </a:moveTo>
                    <a:lnTo>
                      <a:pt x="36" y="52"/>
                    </a:lnTo>
                    <a:lnTo>
                      <a:pt x="46" y="42"/>
                    </a:lnTo>
                    <a:lnTo>
                      <a:pt x="60" y="36"/>
                    </a:lnTo>
                    <a:lnTo>
                      <a:pt x="72" y="42"/>
                    </a:lnTo>
                    <a:lnTo>
                      <a:pt x="78" y="22"/>
                    </a:lnTo>
                    <a:lnTo>
                      <a:pt x="78" y="12"/>
                    </a:lnTo>
                    <a:lnTo>
                      <a:pt x="80" y="0"/>
                    </a:lnTo>
                    <a:lnTo>
                      <a:pt x="89" y="8"/>
                    </a:lnTo>
                    <a:lnTo>
                      <a:pt x="91" y="26"/>
                    </a:lnTo>
                    <a:lnTo>
                      <a:pt x="91" y="48"/>
                    </a:lnTo>
                    <a:lnTo>
                      <a:pt x="95" y="62"/>
                    </a:lnTo>
                    <a:lnTo>
                      <a:pt x="97" y="86"/>
                    </a:lnTo>
                    <a:lnTo>
                      <a:pt x="97" y="118"/>
                    </a:lnTo>
                    <a:lnTo>
                      <a:pt x="82" y="138"/>
                    </a:lnTo>
                    <a:lnTo>
                      <a:pt x="80" y="156"/>
                    </a:lnTo>
                    <a:lnTo>
                      <a:pt x="80" y="174"/>
                    </a:lnTo>
                    <a:lnTo>
                      <a:pt x="72" y="188"/>
                    </a:lnTo>
                    <a:lnTo>
                      <a:pt x="64" y="204"/>
                    </a:lnTo>
                    <a:lnTo>
                      <a:pt x="62" y="212"/>
                    </a:lnTo>
                    <a:lnTo>
                      <a:pt x="50" y="212"/>
                    </a:lnTo>
                    <a:lnTo>
                      <a:pt x="50" y="200"/>
                    </a:lnTo>
                    <a:lnTo>
                      <a:pt x="38" y="200"/>
                    </a:lnTo>
                    <a:lnTo>
                      <a:pt x="30" y="194"/>
                    </a:lnTo>
                    <a:lnTo>
                      <a:pt x="22" y="184"/>
                    </a:lnTo>
                    <a:lnTo>
                      <a:pt x="34" y="174"/>
                    </a:lnTo>
                    <a:lnTo>
                      <a:pt x="32" y="168"/>
                    </a:lnTo>
                    <a:lnTo>
                      <a:pt x="10" y="164"/>
                    </a:lnTo>
                    <a:lnTo>
                      <a:pt x="14" y="154"/>
                    </a:lnTo>
                    <a:lnTo>
                      <a:pt x="20" y="144"/>
                    </a:lnTo>
                    <a:lnTo>
                      <a:pt x="6" y="142"/>
                    </a:lnTo>
                    <a:lnTo>
                      <a:pt x="10" y="134"/>
                    </a:lnTo>
                    <a:lnTo>
                      <a:pt x="16" y="122"/>
                    </a:lnTo>
                    <a:lnTo>
                      <a:pt x="8" y="114"/>
                    </a:lnTo>
                    <a:lnTo>
                      <a:pt x="0" y="108"/>
                    </a:lnTo>
                    <a:lnTo>
                      <a:pt x="6" y="100"/>
                    </a:lnTo>
                    <a:lnTo>
                      <a:pt x="10" y="94"/>
                    </a:lnTo>
                    <a:lnTo>
                      <a:pt x="0" y="84"/>
                    </a:lnTo>
                    <a:lnTo>
                      <a:pt x="6" y="78"/>
                    </a:lnTo>
                    <a:lnTo>
                      <a:pt x="12" y="74"/>
                    </a:lnTo>
                    <a:lnTo>
                      <a:pt x="12" y="62"/>
                    </a:lnTo>
                    <a:lnTo>
                      <a:pt x="16" y="58"/>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90" name="Freeform 336"/>
              <p:cNvSpPr>
                <a:spLocks/>
              </p:cNvSpPr>
              <p:nvPr/>
            </p:nvSpPr>
            <p:spPr bwMode="auto">
              <a:xfrm>
                <a:off x="8645525" y="3262313"/>
                <a:ext cx="73025" cy="136525"/>
              </a:xfrm>
              <a:custGeom>
                <a:avLst/>
                <a:gdLst>
                  <a:gd name="T0" fmla="*/ 16 w 165"/>
                  <a:gd name="T1" fmla="*/ 26 h 310"/>
                  <a:gd name="T2" fmla="*/ 10 w 165"/>
                  <a:gd name="T3" fmla="*/ 44 h 310"/>
                  <a:gd name="T4" fmla="*/ 36 w 165"/>
                  <a:gd name="T5" fmla="*/ 54 h 310"/>
                  <a:gd name="T6" fmla="*/ 52 w 165"/>
                  <a:gd name="T7" fmla="*/ 44 h 310"/>
                  <a:gd name="T8" fmla="*/ 88 w 165"/>
                  <a:gd name="T9" fmla="*/ 18 h 310"/>
                  <a:gd name="T10" fmla="*/ 100 w 165"/>
                  <a:gd name="T11" fmla="*/ 12 h 310"/>
                  <a:gd name="T12" fmla="*/ 114 w 165"/>
                  <a:gd name="T13" fmla="*/ 0 h 310"/>
                  <a:gd name="T14" fmla="*/ 124 w 165"/>
                  <a:gd name="T15" fmla="*/ 12 h 310"/>
                  <a:gd name="T16" fmla="*/ 139 w 165"/>
                  <a:gd name="T17" fmla="*/ 26 h 310"/>
                  <a:gd name="T18" fmla="*/ 143 w 165"/>
                  <a:gd name="T19" fmla="*/ 42 h 310"/>
                  <a:gd name="T20" fmla="*/ 155 w 165"/>
                  <a:gd name="T21" fmla="*/ 68 h 310"/>
                  <a:gd name="T22" fmla="*/ 165 w 165"/>
                  <a:gd name="T23" fmla="*/ 90 h 310"/>
                  <a:gd name="T24" fmla="*/ 155 w 165"/>
                  <a:gd name="T25" fmla="*/ 116 h 310"/>
                  <a:gd name="T26" fmla="*/ 151 w 165"/>
                  <a:gd name="T27" fmla="*/ 138 h 310"/>
                  <a:gd name="T28" fmla="*/ 153 w 165"/>
                  <a:gd name="T29" fmla="*/ 164 h 310"/>
                  <a:gd name="T30" fmla="*/ 151 w 165"/>
                  <a:gd name="T31" fmla="*/ 208 h 310"/>
                  <a:gd name="T32" fmla="*/ 147 w 165"/>
                  <a:gd name="T33" fmla="*/ 252 h 310"/>
                  <a:gd name="T34" fmla="*/ 141 w 165"/>
                  <a:gd name="T35" fmla="*/ 272 h 310"/>
                  <a:gd name="T36" fmla="*/ 126 w 165"/>
                  <a:gd name="T37" fmla="*/ 276 h 310"/>
                  <a:gd name="T38" fmla="*/ 102 w 165"/>
                  <a:gd name="T39" fmla="*/ 266 h 310"/>
                  <a:gd name="T40" fmla="*/ 88 w 165"/>
                  <a:gd name="T41" fmla="*/ 268 h 310"/>
                  <a:gd name="T42" fmla="*/ 88 w 165"/>
                  <a:gd name="T43" fmla="*/ 288 h 310"/>
                  <a:gd name="T44" fmla="*/ 70 w 165"/>
                  <a:gd name="T45" fmla="*/ 308 h 310"/>
                  <a:gd name="T46" fmla="*/ 52 w 165"/>
                  <a:gd name="T47" fmla="*/ 304 h 310"/>
                  <a:gd name="T48" fmla="*/ 42 w 165"/>
                  <a:gd name="T49" fmla="*/ 306 h 310"/>
                  <a:gd name="T50" fmla="*/ 32 w 165"/>
                  <a:gd name="T51" fmla="*/ 282 h 310"/>
                  <a:gd name="T52" fmla="*/ 20 w 165"/>
                  <a:gd name="T53" fmla="*/ 282 h 310"/>
                  <a:gd name="T54" fmla="*/ 18 w 165"/>
                  <a:gd name="T55" fmla="*/ 262 h 310"/>
                  <a:gd name="T56" fmla="*/ 20 w 165"/>
                  <a:gd name="T57" fmla="*/ 238 h 310"/>
                  <a:gd name="T58" fmla="*/ 30 w 165"/>
                  <a:gd name="T59" fmla="*/ 212 h 310"/>
                  <a:gd name="T60" fmla="*/ 38 w 165"/>
                  <a:gd name="T61" fmla="*/ 190 h 310"/>
                  <a:gd name="T62" fmla="*/ 22 w 165"/>
                  <a:gd name="T63" fmla="*/ 170 h 310"/>
                  <a:gd name="T64" fmla="*/ 30 w 165"/>
                  <a:gd name="T65" fmla="*/ 150 h 310"/>
                  <a:gd name="T66" fmla="*/ 22 w 165"/>
                  <a:gd name="T67" fmla="*/ 114 h 310"/>
                  <a:gd name="T68" fmla="*/ 12 w 165"/>
                  <a:gd name="T69" fmla="*/ 86 h 310"/>
                  <a:gd name="T70" fmla="*/ 2 w 165"/>
                  <a:gd name="T71" fmla="*/ 72 h 310"/>
                  <a:gd name="T72" fmla="*/ 6 w 165"/>
                  <a:gd name="T73" fmla="*/ 50 h 310"/>
                  <a:gd name="T74" fmla="*/ 8 w 165"/>
                  <a:gd name="T75" fmla="*/ 28 h 310"/>
                  <a:gd name="T76" fmla="*/ 18 w 165"/>
                  <a:gd name="T77" fmla="*/ 18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
                  <a:gd name="T118" fmla="*/ 0 h 310"/>
                  <a:gd name="T119" fmla="*/ 165 w 165"/>
                  <a:gd name="T120" fmla="*/ 310 h 3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 h="310">
                    <a:moveTo>
                      <a:pt x="18" y="18"/>
                    </a:moveTo>
                    <a:lnTo>
                      <a:pt x="16" y="26"/>
                    </a:lnTo>
                    <a:lnTo>
                      <a:pt x="12" y="34"/>
                    </a:lnTo>
                    <a:lnTo>
                      <a:pt x="10" y="44"/>
                    </a:lnTo>
                    <a:lnTo>
                      <a:pt x="20" y="52"/>
                    </a:lnTo>
                    <a:lnTo>
                      <a:pt x="36" y="54"/>
                    </a:lnTo>
                    <a:lnTo>
                      <a:pt x="48" y="46"/>
                    </a:lnTo>
                    <a:lnTo>
                      <a:pt x="52" y="44"/>
                    </a:lnTo>
                    <a:lnTo>
                      <a:pt x="62" y="44"/>
                    </a:lnTo>
                    <a:lnTo>
                      <a:pt x="88" y="18"/>
                    </a:lnTo>
                    <a:lnTo>
                      <a:pt x="94" y="16"/>
                    </a:lnTo>
                    <a:lnTo>
                      <a:pt x="100" y="12"/>
                    </a:lnTo>
                    <a:lnTo>
                      <a:pt x="102" y="2"/>
                    </a:lnTo>
                    <a:lnTo>
                      <a:pt x="114" y="0"/>
                    </a:lnTo>
                    <a:lnTo>
                      <a:pt x="116" y="8"/>
                    </a:lnTo>
                    <a:lnTo>
                      <a:pt x="124" y="12"/>
                    </a:lnTo>
                    <a:lnTo>
                      <a:pt x="141" y="18"/>
                    </a:lnTo>
                    <a:lnTo>
                      <a:pt x="139" y="26"/>
                    </a:lnTo>
                    <a:lnTo>
                      <a:pt x="149" y="32"/>
                    </a:lnTo>
                    <a:lnTo>
                      <a:pt x="143" y="42"/>
                    </a:lnTo>
                    <a:lnTo>
                      <a:pt x="155" y="56"/>
                    </a:lnTo>
                    <a:lnTo>
                      <a:pt x="155" y="68"/>
                    </a:lnTo>
                    <a:lnTo>
                      <a:pt x="161" y="78"/>
                    </a:lnTo>
                    <a:lnTo>
                      <a:pt x="165" y="90"/>
                    </a:lnTo>
                    <a:lnTo>
                      <a:pt x="165" y="110"/>
                    </a:lnTo>
                    <a:lnTo>
                      <a:pt x="155" y="116"/>
                    </a:lnTo>
                    <a:lnTo>
                      <a:pt x="145" y="128"/>
                    </a:lnTo>
                    <a:lnTo>
                      <a:pt x="151" y="138"/>
                    </a:lnTo>
                    <a:lnTo>
                      <a:pt x="157" y="152"/>
                    </a:lnTo>
                    <a:lnTo>
                      <a:pt x="153" y="164"/>
                    </a:lnTo>
                    <a:lnTo>
                      <a:pt x="153" y="196"/>
                    </a:lnTo>
                    <a:lnTo>
                      <a:pt x="151" y="208"/>
                    </a:lnTo>
                    <a:lnTo>
                      <a:pt x="149" y="236"/>
                    </a:lnTo>
                    <a:lnTo>
                      <a:pt x="147" y="252"/>
                    </a:lnTo>
                    <a:lnTo>
                      <a:pt x="141" y="260"/>
                    </a:lnTo>
                    <a:lnTo>
                      <a:pt x="141" y="272"/>
                    </a:lnTo>
                    <a:lnTo>
                      <a:pt x="137" y="280"/>
                    </a:lnTo>
                    <a:lnTo>
                      <a:pt x="126" y="276"/>
                    </a:lnTo>
                    <a:lnTo>
                      <a:pt x="112" y="266"/>
                    </a:lnTo>
                    <a:lnTo>
                      <a:pt x="102" y="266"/>
                    </a:lnTo>
                    <a:lnTo>
                      <a:pt x="92" y="262"/>
                    </a:lnTo>
                    <a:lnTo>
                      <a:pt x="88" y="268"/>
                    </a:lnTo>
                    <a:lnTo>
                      <a:pt x="86" y="280"/>
                    </a:lnTo>
                    <a:lnTo>
                      <a:pt x="88" y="288"/>
                    </a:lnTo>
                    <a:lnTo>
                      <a:pt x="80" y="296"/>
                    </a:lnTo>
                    <a:lnTo>
                      <a:pt x="70" y="308"/>
                    </a:lnTo>
                    <a:lnTo>
                      <a:pt x="60" y="306"/>
                    </a:lnTo>
                    <a:lnTo>
                      <a:pt x="52" y="304"/>
                    </a:lnTo>
                    <a:lnTo>
                      <a:pt x="48" y="310"/>
                    </a:lnTo>
                    <a:lnTo>
                      <a:pt x="42" y="306"/>
                    </a:lnTo>
                    <a:lnTo>
                      <a:pt x="40" y="292"/>
                    </a:lnTo>
                    <a:lnTo>
                      <a:pt x="32" y="282"/>
                    </a:lnTo>
                    <a:lnTo>
                      <a:pt x="26" y="288"/>
                    </a:lnTo>
                    <a:lnTo>
                      <a:pt x="20" y="282"/>
                    </a:lnTo>
                    <a:lnTo>
                      <a:pt x="24" y="274"/>
                    </a:lnTo>
                    <a:lnTo>
                      <a:pt x="18" y="262"/>
                    </a:lnTo>
                    <a:lnTo>
                      <a:pt x="24" y="248"/>
                    </a:lnTo>
                    <a:lnTo>
                      <a:pt x="20" y="238"/>
                    </a:lnTo>
                    <a:lnTo>
                      <a:pt x="24" y="224"/>
                    </a:lnTo>
                    <a:lnTo>
                      <a:pt x="30" y="212"/>
                    </a:lnTo>
                    <a:lnTo>
                      <a:pt x="26" y="196"/>
                    </a:lnTo>
                    <a:lnTo>
                      <a:pt x="38" y="190"/>
                    </a:lnTo>
                    <a:lnTo>
                      <a:pt x="36" y="178"/>
                    </a:lnTo>
                    <a:lnTo>
                      <a:pt x="22" y="170"/>
                    </a:lnTo>
                    <a:lnTo>
                      <a:pt x="22" y="158"/>
                    </a:lnTo>
                    <a:lnTo>
                      <a:pt x="30" y="150"/>
                    </a:lnTo>
                    <a:lnTo>
                      <a:pt x="30" y="122"/>
                    </a:lnTo>
                    <a:lnTo>
                      <a:pt x="22" y="114"/>
                    </a:lnTo>
                    <a:lnTo>
                      <a:pt x="20" y="100"/>
                    </a:lnTo>
                    <a:lnTo>
                      <a:pt x="12" y="86"/>
                    </a:lnTo>
                    <a:lnTo>
                      <a:pt x="0" y="84"/>
                    </a:lnTo>
                    <a:lnTo>
                      <a:pt x="2" y="72"/>
                    </a:lnTo>
                    <a:lnTo>
                      <a:pt x="0" y="60"/>
                    </a:lnTo>
                    <a:lnTo>
                      <a:pt x="6" y="50"/>
                    </a:lnTo>
                    <a:lnTo>
                      <a:pt x="6" y="38"/>
                    </a:lnTo>
                    <a:lnTo>
                      <a:pt x="8" y="28"/>
                    </a:lnTo>
                    <a:lnTo>
                      <a:pt x="14" y="18"/>
                    </a:lnTo>
                    <a:lnTo>
                      <a:pt x="18" y="18"/>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91" name="Freeform 337"/>
              <p:cNvSpPr>
                <a:spLocks/>
              </p:cNvSpPr>
              <p:nvPr/>
            </p:nvSpPr>
            <p:spPr bwMode="auto">
              <a:xfrm>
                <a:off x="8843963" y="3424238"/>
                <a:ext cx="146050" cy="96837"/>
              </a:xfrm>
              <a:custGeom>
                <a:avLst/>
                <a:gdLst>
                  <a:gd name="T0" fmla="*/ 36 w 328"/>
                  <a:gd name="T1" fmla="*/ 46 h 218"/>
                  <a:gd name="T2" fmla="*/ 56 w 328"/>
                  <a:gd name="T3" fmla="*/ 50 h 218"/>
                  <a:gd name="T4" fmla="*/ 66 w 328"/>
                  <a:gd name="T5" fmla="*/ 32 h 218"/>
                  <a:gd name="T6" fmla="*/ 88 w 328"/>
                  <a:gd name="T7" fmla="*/ 24 h 218"/>
                  <a:gd name="T8" fmla="*/ 102 w 328"/>
                  <a:gd name="T9" fmla="*/ 38 h 218"/>
                  <a:gd name="T10" fmla="*/ 120 w 328"/>
                  <a:gd name="T11" fmla="*/ 50 h 218"/>
                  <a:gd name="T12" fmla="*/ 144 w 328"/>
                  <a:gd name="T13" fmla="*/ 56 h 218"/>
                  <a:gd name="T14" fmla="*/ 168 w 328"/>
                  <a:gd name="T15" fmla="*/ 46 h 218"/>
                  <a:gd name="T16" fmla="*/ 196 w 328"/>
                  <a:gd name="T17" fmla="*/ 46 h 218"/>
                  <a:gd name="T18" fmla="*/ 226 w 328"/>
                  <a:gd name="T19" fmla="*/ 36 h 218"/>
                  <a:gd name="T20" fmla="*/ 236 w 328"/>
                  <a:gd name="T21" fmla="*/ 26 h 218"/>
                  <a:gd name="T22" fmla="*/ 252 w 328"/>
                  <a:gd name="T23" fmla="*/ 22 h 218"/>
                  <a:gd name="T24" fmla="*/ 276 w 328"/>
                  <a:gd name="T25" fmla="*/ 24 h 218"/>
                  <a:gd name="T26" fmla="*/ 300 w 328"/>
                  <a:gd name="T27" fmla="*/ 14 h 218"/>
                  <a:gd name="T28" fmla="*/ 316 w 328"/>
                  <a:gd name="T29" fmla="*/ 2 h 218"/>
                  <a:gd name="T30" fmla="*/ 328 w 328"/>
                  <a:gd name="T31" fmla="*/ 4 h 218"/>
                  <a:gd name="T32" fmla="*/ 322 w 328"/>
                  <a:gd name="T33" fmla="*/ 18 h 218"/>
                  <a:gd name="T34" fmla="*/ 312 w 328"/>
                  <a:gd name="T35" fmla="*/ 38 h 218"/>
                  <a:gd name="T36" fmla="*/ 302 w 328"/>
                  <a:gd name="T37" fmla="*/ 58 h 218"/>
                  <a:gd name="T38" fmla="*/ 292 w 328"/>
                  <a:gd name="T39" fmla="*/ 84 h 218"/>
                  <a:gd name="T40" fmla="*/ 282 w 328"/>
                  <a:gd name="T41" fmla="*/ 108 h 218"/>
                  <a:gd name="T42" fmla="*/ 286 w 328"/>
                  <a:gd name="T43" fmla="*/ 134 h 218"/>
                  <a:gd name="T44" fmla="*/ 298 w 328"/>
                  <a:gd name="T45" fmla="*/ 148 h 218"/>
                  <a:gd name="T46" fmla="*/ 306 w 328"/>
                  <a:gd name="T47" fmla="*/ 168 h 218"/>
                  <a:gd name="T48" fmla="*/ 296 w 328"/>
                  <a:gd name="T49" fmla="*/ 182 h 218"/>
                  <a:gd name="T50" fmla="*/ 290 w 328"/>
                  <a:gd name="T51" fmla="*/ 196 h 218"/>
                  <a:gd name="T52" fmla="*/ 290 w 328"/>
                  <a:gd name="T53" fmla="*/ 218 h 218"/>
                  <a:gd name="T54" fmla="*/ 266 w 328"/>
                  <a:gd name="T55" fmla="*/ 212 h 218"/>
                  <a:gd name="T56" fmla="*/ 246 w 328"/>
                  <a:gd name="T57" fmla="*/ 218 h 218"/>
                  <a:gd name="T58" fmla="*/ 222 w 328"/>
                  <a:gd name="T59" fmla="*/ 210 h 218"/>
                  <a:gd name="T60" fmla="*/ 216 w 328"/>
                  <a:gd name="T61" fmla="*/ 190 h 218"/>
                  <a:gd name="T62" fmla="*/ 194 w 328"/>
                  <a:gd name="T63" fmla="*/ 172 h 218"/>
                  <a:gd name="T64" fmla="*/ 170 w 328"/>
                  <a:gd name="T65" fmla="*/ 168 h 218"/>
                  <a:gd name="T66" fmla="*/ 146 w 328"/>
                  <a:gd name="T67" fmla="*/ 164 h 218"/>
                  <a:gd name="T68" fmla="*/ 130 w 328"/>
                  <a:gd name="T69" fmla="*/ 156 h 218"/>
                  <a:gd name="T70" fmla="*/ 110 w 328"/>
                  <a:gd name="T71" fmla="*/ 146 h 218"/>
                  <a:gd name="T72" fmla="*/ 88 w 328"/>
                  <a:gd name="T73" fmla="*/ 132 h 218"/>
                  <a:gd name="T74" fmla="*/ 60 w 328"/>
                  <a:gd name="T75" fmla="*/ 120 h 218"/>
                  <a:gd name="T76" fmla="*/ 36 w 328"/>
                  <a:gd name="T77" fmla="*/ 114 h 218"/>
                  <a:gd name="T78" fmla="*/ 14 w 328"/>
                  <a:gd name="T79" fmla="*/ 104 h 218"/>
                  <a:gd name="T80" fmla="*/ 0 w 328"/>
                  <a:gd name="T81" fmla="*/ 82 h 218"/>
                  <a:gd name="T82" fmla="*/ 12 w 328"/>
                  <a:gd name="T83" fmla="*/ 50 h 218"/>
                  <a:gd name="T84" fmla="*/ 32 w 328"/>
                  <a:gd name="T85" fmla="*/ 36 h 2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
                  <a:gd name="T130" fmla="*/ 0 h 218"/>
                  <a:gd name="T131" fmla="*/ 328 w 328"/>
                  <a:gd name="T132" fmla="*/ 218 h 2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 h="218">
                    <a:moveTo>
                      <a:pt x="32" y="36"/>
                    </a:moveTo>
                    <a:lnTo>
                      <a:pt x="36" y="46"/>
                    </a:lnTo>
                    <a:lnTo>
                      <a:pt x="44" y="52"/>
                    </a:lnTo>
                    <a:lnTo>
                      <a:pt x="56" y="50"/>
                    </a:lnTo>
                    <a:lnTo>
                      <a:pt x="62" y="42"/>
                    </a:lnTo>
                    <a:lnTo>
                      <a:pt x="66" y="32"/>
                    </a:lnTo>
                    <a:lnTo>
                      <a:pt x="74" y="32"/>
                    </a:lnTo>
                    <a:lnTo>
                      <a:pt x="88" y="24"/>
                    </a:lnTo>
                    <a:lnTo>
                      <a:pt x="96" y="28"/>
                    </a:lnTo>
                    <a:lnTo>
                      <a:pt x="102" y="38"/>
                    </a:lnTo>
                    <a:lnTo>
                      <a:pt x="112" y="40"/>
                    </a:lnTo>
                    <a:lnTo>
                      <a:pt x="120" y="50"/>
                    </a:lnTo>
                    <a:lnTo>
                      <a:pt x="130" y="52"/>
                    </a:lnTo>
                    <a:lnTo>
                      <a:pt x="144" y="56"/>
                    </a:lnTo>
                    <a:lnTo>
                      <a:pt x="158" y="46"/>
                    </a:lnTo>
                    <a:lnTo>
                      <a:pt x="168" y="46"/>
                    </a:lnTo>
                    <a:lnTo>
                      <a:pt x="180" y="46"/>
                    </a:lnTo>
                    <a:lnTo>
                      <a:pt x="196" y="46"/>
                    </a:lnTo>
                    <a:lnTo>
                      <a:pt x="214" y="42"/>
                    </a:lnTo>
                    <a:lnTo>
                      <a:pt x="226" y="36"/>
                    </a:lnTo>
                    <a:lnTo>
                      <a:pt x="234" y="30"/>
                    </a:lnTo>
                    <a:lnTo>
                      <a:pt x="236" y="26"/>
                    </a:lnTo>
                    <a:lnTo>
                      <a:pt x="240" y="24"/>
                    </a:lnTo>
                    <a:lnTo>
                      <a:pt x="252" y="22"/>
                    </a:lnTo>
                    <a:lnTo>
                      <a:pt x="266" y="22"/>
                    </a:lnTo>
                    <a:lnTo>
                      <a:pt x="276" y="24"/>
                    </a:lnTo>
                    <a:lnTo>
                      <a:pt x="286" y="14"/>
                    </a:lnTo>
                    <a:lnTo>
                      <a:pt x="300" y="14"/>
                    </a:lnTo>
                    <a:lnTo>
                      <a:pt x="308" y="6"/>
                    </a:lnTo>
                    <a:lnTo>
                      <a:pt x="316" y="2"/>
                    </a:lnTo>
                    <a:lnTo>
                      <a:pt x="324" y="0"/>
                    </a:lnTo>
                    <a:lnTo>
                      <a:pt x="328" y="4"/>
                    </a:lnTo>
                    <a:lnTo>
                      <a:pt x="322" y="10"/>
                    </a:lnTo>
                    <a:lnTo>
                      <a:pt x="322" y="18"/>
                    </a:lnTo>
                    <a:lnTo>
                      <a:pt x="318" y="26"/>
                    </a:lnTo>
                    <a:lnTo>
                      <a:pt x="312" y="38"/>
                    </a:lnTo>
                    <a:lnTo>
                      <a:pt x="308" y="48"/>
                    </a:lnTo>
                    <a:lnTo>
                      <a:pt x="302" y="58"/>
                    </a:lnTo>
                    <a:lnTo>
                      <a:pt x="292" y="72"/>
                    </a:lnTo>
                    <a:lnTo>
                      <a:pt x="292" y="84"/>
                    </a:lnTo>
                    <a:lnTo>
                      <a:pt x="290" y="98"/>
                    </a:lnTo>
                    <a:lnTo>
                      <a:pt x="282" y="108"/>
                    </a:lnTo>
                    <a:lnTo>
                      <a:pt x="282" y="128"/>
                    </a:lnTo>
                    <a:lnTo>
                      <a:pt x="286" y="134"/>
                    </a:lnTo>
                    <a:lnTo>
                      <a:pt x="298" y="136"/>
                    </a:lnTo>
                    <a:lnTo>
                      <a:pt x="298" y="148"/>
                    </a:lnTo>
                    <a:lnTo>
                      <a:pt x="304" y="160"/>
                    </a:lnTo>
                    <a:lnTo>
                      <a:pt x="306" y="168"/>
                    </a:lnTo>
                    <a:lnTo>
                      <a:pt x="308" y="176"/>
                    </a:lnTo>
                    <a:lnTo>
                      <a:pt x="296" y="182"/>
                    </a:lnTo>
                    <a:lnTo>
                      <a:pt x="290" y="188"/>
                    </a:lnTo>
                    <a:lnTo>
                      <a:pt x="290" y="196"/>
                    </a:lnTo>
                    <a:lnTo>
                      <a:pt x="290" y="210"/>
                    </a:lnTo>
                    <a:lnTo>
                      <a:pt x="290" y="218"/>
                    </a:lnTo>
                    <a:lnTo>
                      <a:pt x="274" y="218"/>
                    </a:lnTo>
                    <a:lnTo>
                      <a:pt x="266" y="212"/>
                    </a:lnTo>
                    <a:lnTo>
                      <a:pt x="256" y="216"/>
                    </a:lnTo>
                    <a:lnTo>
                      <a:pt x="246" y="218"/>
                    </a:lnTo>
                    <a:lnTo>
                      <a:pt x="236" y="210"/>
                    </a:lnTo>
                    <a:lnTo>
                      <a:pt x="222" y="210"/>
                    </a:lnTo>
                    <a:lnTo>
                      <a:pt x="218" y="200"/>
                    </a:lnTo>
                    <a:lnTo>
                      <a:pt x="216" y="190"/>
                    </a:lnTo>
                    <a:lnTo>
                      <a:pt x="202" y="182"/>
                    </a:lnTo>
                    <a:lnTo>
                      <a:pt x="194" y="172"/>
                    </a:lnTo>
                    <a:lnTo>
                      <a:pt x="184" y="168"/>
                    </a:lnTo>
                    <a:lnTo>
                      <a:pt x="170" y="168"/>
                    </a:lnTo>
                    <a:lnTo>
                      <a:pt x="156" y="170"/>
                    </a:lnTo>
                    <a:lnTo>
                      <a:pt x="146" y="164"/>
                    </a:lnTo>
                    <a:lnTo>
                      <a:pt x="138" y="162"/>
                    </a:lnTo>
                    <a:lnTo>
                      <a:pt x="130" y="156"/>
                    </a:lnTo>
                    <a:lnTo>
                      <a:pt x="122" y="148"/>
                    </a:lnTo>
                    <a:lnTo>
                      <a:pt x="110" y="146"/>
                    </a:lnTo>
                    <a:lnTo>
                      <a:pt x="98" y="138"/>
                    </a:lnTo>
                    <a:lnTo>
                      <a:pt x="88" y="132"/>
                    </a:lnTo>
                    <a:lnTo>
                      <a:pt x="74" y="120"/>
                    </a:lnTo>
                    <a:lnTo>
                      <a:pt x="60" y="120"/>
                    </a:lnTo>
                    <a:lnTo>
                      <a:pt x="54" y="116"/>
                    </a:lnTo>
                    <a:lnTo>
                      <a:pt x="36" y="114"/>
                    </a:lnTo>
                    <a:lnTo>
                      <a:pt x="24" y="114"/>
                    </a:lnTo>
                    <a:lnTo>
                      <a:pt x="14" y="104"/>
                    </a:lnTo>
                    <a:lnTo>
                      <a:pt x="2" y="96"/>
                    </a:lnTo>
                    <a:lnTo>
                      <a:pt x="0" y="82"/>
                    </a:lnTo>
                    <a:lnTo>
                      <a:pt x="2" y="60"/>
                    </a:lnTo>
                    <a:lnTo>
                      <a:pt x="12" y="50"/>
                    </a:lnTo>
                    <a:lnTo>
                      <a:pt x="20" y="42"/>
                    </a:lnTo>
                    <a:lnTo>
                      <a:pt x="32" y="36"/>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92" name="Freeform 338"/>
              <p:cNvSpPr>
                <a:spLocks/>
              </p:cNvSpPr>
              <p:nvPr/>
            </p:nvSpPr>
            <p:spPr bwMode="auto">
              <a:xfrm>
                <a:off x="8569325" y="2741613"/>
                <a:ext cx="28575" cy="42862"/>
              </a:xfrm>
              <a:custGeom>
                <a:avLst/>
                <a:gdLst>
                  <a:gd name="T0" fmla="*/ 4 w 64"/>
                  <a:gd name="T1" fmla="*/ 82 h 94"/>
                  <a:gd name="T2" fmla="*/ 6 w 64"/>
                  <a:gd name="T3" fmla="*/ 72 h 94"/>
                  <a:gd name="T4" fmla="*/ 10 w 64"/>
                  <a:gd name="T5" fmla="*/ 64 h 94"/>
                  <a:gd name="T6" fmla="*/ 2 w 64"/>
                  <a:gd name="T7" fmla="*/ 52 h 94"/>
                  <a:gd name="T8" fmla="*/ 0 w 64"/>
                  <a:gd name="T9" fmla="*/ 40 h 94"/>
                  <a:gd name="T10" fmla="*/ 2 w 64"/>
                  <a:gd name="T11" fmla="*/ 24 h 94"/>
                  <a:gd name="T12" fmla="*/ 10 w 64"/>
                  <a:gd name="T13" fmla="*/ 12 h 94"/>
                  <a:gd name="T14" fmla="*/ 16 w 64"/>
                  <a:gd name="T15" fmla="*/ 0 h 94"/>
                  <a:gd name="T16" fmla="*/ 28 w 64"/>
                  <a:gd name="T17" fmla="*/ 2 h 94"/>
                  <a:gd name="T18" fmla="*/ 34 w 64"/>
                  <a:gd name="T19" fmla="*/ 2 h 94"/>
                  <a:gd name="T20" fmla="*/ 34 w 64"/>
                  <a:gd name="T21" fmla="*/ 14 h 94"/>
                  <a:gd name="T22" fmla="*/ 32 w 64"/>
                  <a:gd name="T23" fmla="*/ 26 h 94"/>
                  <a:gd name="T24" fmla="*/ 42 w 64"/>
                  <a:gd name="T25" fmla="*/ 38 h 94"/>
                  <a:gd name="T26" fmla="*/ 52 w 64"/>
                  <a:gd name="T27" fmla="*/ 46 h 94"/>
                  <a:gd name="T28" fmla="*/ 62 w 64"/>
                  <a:gd name="T29" fmla="*/ 50 h 94"/>
                  <a:gd name="T30" fmla="*/ 64 w 64"/>
                  <a:gd name="T31" fmla="*/ 58 h 94"/>
                  <a:gd name="T32" fmla="*/ 54 w 64"/>
                  <a:gd name="T33" fmla="*/ 68 h 94"/>
                  <a:gd name="T34" fmla="*/ 48 w 64"/>
                  <a:gd name="T35" fmla="*/ 76 h 94"/>
                  <a:gd name="T36" fmla="*/ 48 w 64"/>
                  <a:gd name="T37" fmla="*/ 88 h 94"/>
                  <a:gd name="T38" fmla="*/ 38 w 64"/>
                  <a:gd name="T39" fmla="*/ 86 h 94"/>
                  <a:gd name="T40" fmla="*/ 30 w 64"/>
                  <a:gd name="T41" fmla="*/ 84 h 94"/>
                  <a:gd name="T42" fmla="*/ 24 w 64"/>
                  <a:gd name="T43" fmla="*/ 90 h 94"/>
                  <a:gd name="T44" fmla="*/ 18 w 64"/>
                  <a:gd name="T45" fmla="*/ 94 h 94"/>
                  <a:gd name="T46" fmla="*/ 10 w 64"/>
                  <a:gd name="T47" fmla="*/ 86 h 94"/>
                  <a:gd name="T48" fmla="*/ 4 w 64"/>
                  <a:gd name="T49" fmla="*/ 82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94"/>
                  <a:gd name="T77" fmla="*/ 64 w 64"/>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94">
                    <a:moveTo>
                      <a:pt x="4" y="82"/>
                    </a:moveTo>
                    <a:lnTo>
                      <a:pt x="6" y="72"/>
                    </a:lnTo>
                    <a:lnTo>
                      <a:pt x="10" y="64"/>
                    </a:lnTo>
                    <a:lnTo>
                      <a:pt x="2" y="52"/>
                    </a:lnTo>
                    <a:lnTo>
                      <a:pt x="0" y="40"/>
                    </a:lnTo>
                    <a:lnTo>
                      <a:pt x="2" y="24"/>
                    </a:lnTo>
                    <a:lnTo>
                      <a:pt x="10" y="12"/>
                    </a:lnTo>
                    <a:lnTo>
                      <a:pt x="16" y="0"/>
                    </a:lnTo>
                    <a:lnTo>
                      <a:pt x="28" y="2"/>
                    </a:lnTo>
                    <a:lnTo>
                      <a:pt x="34" y="2"/>
                    </a:lnTo>
                    <a:lnTo>
                      <a:pt x="34" y="14"/>
                    </a:lnTo>
                    <a:lnTo>
                      <a:pt x="32" y="26"/>
                    </a:lnTo>
                    <a:lnTo>
                      <a:pt x="42" y="38"/>
                    </a:lnTo>
                    <a:lnTo>
                      <a:pt x="52" y="46"/>
                    </a:lnTo>
                    <a:lnTo>
                      <a:pt x="62" y="50"/>
                    </a:lnTo>
                    <a:lnTo>
                      <a:pt x="64" y="58"/>
                    </a:lnTo>
                    <a:lnTo>
                      <a:pt x="54" y="68"/>
                    </a:lnTo>
                    <a:lnTo>
                      <a:pt x="48" y="76"/>
                    </a:lnTo>
                    <a:lnTo>
                      <a:pt x="48" y="88"/>
                    </a:lnTo>
                    <a:lnTo>
                      <a:pt x="38" y="86"/>
                    </a:lnTo>
                    <a:lnTo>
                      <a:pt x="30" y="84"/>
                    </a:lnTo>
                    <a:lnTo>
                      <a:pt x="24" y="90"/>
                    </a:lnTo>
                    <a:lnTo>
                      <a:pt x="18" y="94"/>
                    </a:lnTo>
                    <a:lnTo>
                      <a:pt x="10" y="86"/>
                    </a:lnTo>
                    <a:lnTo>
                      <a:pt x="4" y="82"/>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93" name="Freeform 339"/>
              <p:cNvSpPr>
                <a:spLocks/>
              </p:cNvSpPr>
              <p:nvPr/>
            </p:nvSpPr>
            <p:spPr bwMode="auto">
              <a:xfrm>
                <a:off x="8709025" y="2909888"/>
                <a:ext cx="6350" cy="14287"/>
              </a:xfrm>
              <a:custGeom>
                <a:avLst/>
                <a:gdLst>
                  <a:gd name="T0" fmla="*/ 4 w 18"/>
                  <a:gd name="T1" fmla="*/ 0 h 32"/>
                  <a:gd name="T2" fmla="*/ 14 w 18"/>
                  <a:gd name="T3" fmla="*/ 2 h 32"/>
                  <a:gd name="T4" fmla="*/ 18 w 18"/>
                  <a:gd name="T5" fmla="*/ 16 h 32"/>
                  <a:gd name="T6" fmla="*/ 16 w 18"/>
                  <a:gd name="T7" fmla="*/ 26 h 32"/>
                  <a:gd name="T8" fmla="*/ 14 w 18"/>
                  <a:gd name="T9" fmla="*/ 32 h 32"/>
                  <a:gd name="T10" fmla="*/ 0 w 18"/>
                  <a:gd name="T11" fmla="*/ 30 h 32"/>
                  <a:gd name="T12" fmla="*/ 0 w 18"/>
                  <a:gd name="T13" fmla="*/ 18 h 32"/>
                  <a:gd name="T14" fmla="*/ 2 w 18"/>
                  <a:gd name="T15" fmla="*/ 4 h 32"/>
                  <a:gd name="T16" fmla="*/ 4 w 18"/>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2"/>
                  <a:gd name="T29" fmla="*/ 18 w 18"/>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2">
                    <a:moveTo>
                      <a:pt x="4" y="0"/>
                    </a:moveTo>
                    <a:lnTo>
                      <a:pt x="14" y="2"/>
                    </a:lnTo>
                    <a:lnTo>
                      <a:pt x="18" y="16"/>
                    </a:lnTo>
                    <a:lnTo>
                      <a:pt x="16" y="26"/>
                    </a:lnTo>
                    <a:lnTo>
                      <a:pt x="14" y="32"/>
                    </a:lnTo>
                    <a:lnTo>
                      <a:pt x="0" y="30"/>
                    </a:lnTo>
                    <a:lnTo>
                      <a:pt x="0" y="18"/>
                    </a:lnTo>
                    <a:lnTo>
                      <a:pt x="2" y="4"/>
                    </a:lnTo>
                    <a:lnTo>
                      <a:pt x="4" y="0"/>
                    </a:lnTo>
                    <a:close/>
                  </a:path>
                </a:pathLst>
              </a:custGeom>
              <a:grpFill/>
              <a:ln w="6350">
                <a:solidFill>
                  <a:srgbClr val="FFFFFF"/>
                </a:solidFill>
                <a:prstDash val="solid"/>
                <a:round/>
                <a:headEnd/>
                <a:tailEnd/>
              </a:ln>
            </p:spPr>
            <p:txBody>
              <a:bodyPr/>
              <a:lstStyle/>
              <a:p>
                <a:endParaRPr lang="en-US" dirty="0"/>
              </a:p>
            </p:txBody>
          </p:sp>
          <p:sp>
            <p:nvSpPr>
              <p:cNvPr id="194" name="Freeform 340"/>
              <p:cNvSpPr>
                <a:spLocks/>
              </p:cNvSpPr>
              <p:nvPr/>
            </p:nvSpPr>
            <p:spPr bwMode="auto">
              <a:xfrm>
                <a:off x="8567738" y="2881313"/>
                <a:ext cx="179387" cy="114300"/>
              </a:xfrm>
              <a:custGeom>
                <a:avLst/>
                <a:gdLst>
                  <a:gd name="T0" fmla="*/ 361 w 405"/>
                  <a:gd name="T1" fmla="*/ 122 h 256"/>
                  <a:gd name="T2" fmla="*/ 395 w 405"/>
                  <a:gd name="T3" fmla="*/ 104 h 256"/>
                  <a:gd name="T4" fmla="*/ 405 w 405"/>
                  <a:gd name="T5" fmla="*/ 124 h 256"/>
                  <a:gd name="T6" fmla="*/ 399 w 405"/>
                  <a:gd name="T7" fmla="*/ 148 h 256"/>
                  <a:gd name="T8" fmla="*/ 405 w 405"/>
                  <a:gd name="T9" fmla="*/ 164 h 256"/>
                  <a:gd name="T10" fmla="*/ 379 w 405"/>
                  <a:gd name="T11" fmla="*/ 154 h 256"/>
                  <a:gd name="T12" fmla="*/ 377 w 405"/>
                  <a:gd name="T13" fmla="*/ 182 h 256"/>
                  <a:gd name="T14" fmla="*/ 379 w 405"/>
                  <a:gd name="T15" fmla="*/ 200 h 256"/>
                  <a:gd name="T16" fmla="*/ 355 w 405"/>
                  <a:gd name="T17" fmla="*/ 184 h 256"/>
                  <a:gd name="T18" fmla="*/ 315 w 405"/>
                  <a:gd name="T19" fmla="*/ 188 h 256"/>
                  <a:gd name="T20" fmla="*/ 296 w 405"/>
                  <a:gd name="T21" fmla="*/ 172 h 256"/>
                  <a:gd name="T22" fmla="*/ 272 w 405"/>
                  <a:gd name="T23" fmla="*/ 226 h 256"/>
                  <a:gd name="T24" fmla="*/ 278 w 405"/>
                  <a:gd name="T25" fmla="*/ 254 h 256"/>
                  <a:gd name="T26" fmla="*/ 262 w 405"/>
                  <a:gd name="T27" fmla="*/ 242 h 256"/>
                  <a:gd name="T28" fmla="*/ 258 w 405"/>
                  <a:gd name="T29" fmla="*/ 222 h 256"/>
                  <a:gd name="T30" fmla="*/ 224 w 405"/>
                  <a:gd name="T31" fmla="*/ 204 h 256"/>
                  <a:gd name="T32" fmla="*/ 212 w 405"/>
                  <a:gd name="T33" fmla="*/ 176 h 256"/>
                  <a:gd name="T34" fmla="*/ 190 w 405"/>
                  <a:gd name="T35" fmla="*/ 196 h 256"/>
                  <a:gd name="T36" fmla="*/ 182 w 405"/>
                  <a:gd name="T37" fmla="*/ 232 h 256"/>
                  <a:gd name="T38" fmla="*/ 148 w 405"/>
                  <a:gd name="T39" fmla="*/ 234 h 256"/>
                  <a:gd name="T40" fmla="*/ 100 w 405"/>
                  <a:gd name="T41" fmla="*/ 246 h 256"/>
                  <a:gd name="T42" fmla="*/ 88 w 405"/>
                  <a:gd name="T43" fmla="*/ 224 h 256"/>
                  <a:gd name="T44" fmla="*/ 76 w 405"/>
                  <a:gd name="T45" fmla="*/ 188 h 256"/>
                  <a:gd name="T46" fmla="*/ 44 w 405"/>
                  <a:gd name="T47" fmla="*/ 174 h 256"/>
                  <a:gd name="T48" fmla="*/ 30 w 405"/>
                  <a:gd name="T49" fmla="*/ 194 h 256"/>
                  <a:gd name="T50" fmla="*/ 0 w 405"/>
                  <a:gd name="T51" fmla="*/ 204 h 256"/>
                  <a:gd name="T52" fmla="*/ 10 w 405"/>
                  <a:gd name="T53" fmla="*/ 190 h 256"/>
                  <a:gd name="T54" fmla="*/ 12 w 405"/>
                  <a:gd name="T55" fmla="*/ 164 h 256"/>
                  <a:gd name="T56" fmla="*/ 44 w 405"/>
                  <a:gd name="T57" fmla="*/ 130 h 256"/>
                  <a:gd name="T58" fmla="*/ 70 w 405"/>
                  <a:gd name="T59" fmla="*/ 92 h 256"/>
                  <a:gd name="T60" fmla="*/ 96 w 405"/>
                  <a:gd name="T61" fmla="*/ 58 h 256"/>
                  <a:gd name="T62" fmla="*/ 110 w 405"/>
                  <a:gd name="T63" fmla="*/ 38 h 256"/>
                  <a:gd name="T64" fmla="*/ 132 w 405"/>
                  <a:gd name="T65" fmla="*/ 44 h 256"/>
                  <a:gd name="T66" fmla="*/ 148 w 405"/>
                  <a:gd name="T67" fmla="*/ 20 h 256"/>
                  <a:gd name="T68" fmla="*/ 172 w 405"/>
                  <a:gd name="T69" fmla="*/ 20 h 256"/>
                  <a:gd name="T70" fmla="*/ 208 w 405"/>
                  <a:gd name="T71" fmla="*/ 20 h 256"/>
                  <a:gd name="T72" fmla="*/ 238 w 405"/>
                  <a:gd name="T73" fmla="*/ 24 h 256"/>
                  <a:gd name="T74" fmla="*/ 238 w 405"/>
                  <a:gd name="T75" fmla="*/ 0 h 256"/>
                  <a:gd name="T76" fmla="*/ 266 w 405"/>
                  <a:gd name="T77" fmla="*/ 20 h 256"/>
                  <a:gd name="T78" fmla="*/ 300 w 405"/>
                  <a:gd name="T79" fmla="*/ 24 h 256"/>
                  <a:gd name="T80" fmla="*/ 335 w 405"/>
                  <a:gd name="T81" fmla="*/ 44 h 256"/>
                  <a:gd name="T82" fmla="*/ 323 w 405"/>
                  <a:gd name="T83" fmla="*/ 66 h 256"/>
                  <a:gd name="T84" fmla="*/ 319 w 405"/>
                  <a:gd name="T85" fmla="*/ 96 h 256"/>
                  <a:gd name="T86" fmla="*/ 351 w 405"/>
                  <a:gd name="T87" fmla="*/ 106 h 2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5"/>
                  <a:gd name="T133" fmla="*/ 0 h 256"/>
                  <a:gd name="T134" fmla="*/ 405 w 405"/>
                  <a:gd name="T135" fmla="*/ 256 h 2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5" h="256">
                    <a:moveTo>
                      <a:pt x="351" y="106"/>
                    </a:moveTo>
                    <a:lnTo>
                      <a:pt x="361" y="122"/>
                    </a:lnTo>
                    <a:lnTo>
                      <a:pt x="377" y="126"/>
                    </a:lnTo>
                    <a:lnTo>
                      <a:pt x="395" y="104"/>
                    </a:lnTo>
                    <a:lnTo>
                      <a:pt x="405" y="110"/>
                    </a:lnTo>
                    <a:lnTo>
                      <a:pt x="405" y="124"/>
                    </a:lnTo>
                    <a:lnTo>
                      <a:pt x="399" y="140"/>
                    </a:lnTo>
                    <a:lnTo>
                      <a:pt x="399" y="148"/>
                    </a:lnTo>
                    <a:lnTo>
                      <a:pt x="405" y="154"/>
                    </a:lnTo>
                    <a:lnTo>
                      <a:pt x="405" y="164"/>
                    </a:lnTo>
                    <a:lnTo>
                      <a:pt x="389" y="164"/>
                    </a:lnTo>
                    <a:lnTo>
                      <a:pt x="379" y="154"/>
                    </a:lnTo>
                    <a:lnTo>
                      <a:pt x="365" y="168"/>
                    </a:lnTo>
                    <a:lnTo>
                      <a:pt x="377" y="182"/>
                    </a:lnTo>
                    <a:lnTo>
                      <a:pt x="375" y="192"/>
                    </a:lnTo>
                    <a:lnTo>
                      <a:pt x="379" y="200"/>
                    </a:lnTo>
                    <a:lnTo>
                      <a:pt x="369" y="204"/>
                    </a:lnTo>
                    <a:lnTo>
                      <a:pt x="355" y="184"/>
                    </a:lnTo>
                    <a:lnTo>
                      <a:pt x="331" y="196"/>
                    </a:lnTo>
                    <a:lnTo>
                      <a:pt x="315" y="188"/>
                    </a:lnTo>
                    <a:lnTo>
                      <a:pt x="313" y="172"/>
                    </a:lnTo>
                    <a:lnTo>
                      <a:pt x="296" y="172"/>
                    </a:lnTo>
                    <a:lnTo>
                      <a:pt x="296" y="204"/>
                    </a:lnTo>
                    <a:lnTo>
                      <a:pt x="272" y="226"/>
                    </a:lnTo>
                    <a:lnTo>
                      <a:pt x="272" y="240"/>
                    </a:lnTo>
                    <a:lnTo>
                      <a:pt x="278" y="254"/>
                    </a:lnTo>
                    <a:lnTo>
                      <a:pt x="266" y="256"/>
                    </a:lnTo>
                    <a:lnTo>
                      <a:pt x="262" y="242"/>
                    </a:lnTo>
                    <a:lnTo>
                      <a:pt x="254" y="234"/>
                    </a:lnTo>
                    <a:lnTo>
                      <a:pt x="258" y="222"/>
                    </a:lnTo>
                    <a:lnTo>
                      <a:pt x="242" y="220"/>
                    </a:lnTo>
                    <a:lnTo>
                      <a:pt x="224" y="204"/>
                    </a:lnTo>
                    <a:lnTo>
                      <a:pt x="224" y="174"/>
                    </a:lnTo>
                    <a:lnTo>
                      <a:pt x="212" y="176"/>
                    </a:lnTo>
                    <a:lnTo>
                      <a:pt x="200" y="194"/>
                    </a:lnTo>
                    <a:lnTo>
                      <a:pt x="190" y="196"/>
                    </a:lnTo>
                    <a:lnTo>
                      <a:pt x="194" y="210"/>
                    </a:lnTo>
                    <a:lnTo>
                      <a:pt x="182" y="232"/>
                    </a:lnTo>
                    <a:lnTo>
                      <a:pt x="166" y="242"/>
                    </a:lnTo>
                    <a:lnTo>
                      <a:pt x="148" y="234"/>
                    </a:lnTo>
                    <a:lnTo>
                      <a:pt x="128" y="240"/>
                    </a:lnTo>
                    <a:lnTo>
                      <a:pt x="100" y="246"/>
                    </a:lnTo>
                    <a:lnTo>
                      <a:pt x="92" y="240"/>
                    </a:lnTo>
                    <a:lnTo>
                      <a:pt x="88" y="224"/>
                    </a:lnTo>
                    <a:lnTo>
                      <a:pt x="74" y="210"/>
                    </a:lnTo>
                    <a:lnTo>
                      <a:pt x="76" y="188"/>
                    </a:lnTo>
                    <a:lnTo>
                      <a:pt x="60" y="178"/>
                    </a:lnTo>
                    <a:lnTo>
                      <a:pt x="44" y="174"/>
                    </a:lnTo>
                    <a:lnTo>
                      <a:pt x="32" y="182"/>
                    </a:lnTo>
                    <a:lnTo>
                      <a:pt x="30" y="194"/>
                    </a:lnTo>
                    <a:lnTo>
                      <a:pt x="12" y="206"/>
                    </a:lnTo>
                    <a:lnTo>
                      <a:pt x="0" y="204"/>
                    </a:lnTo>
                    <a:lnTo>
                      <a:pt x="0" y="196"/>
                    </a:lnTo>
                    <a:lnTo>
                      <a:pt x="10" y="190"/>
                    </a:lnTo>
                    <a:lnTo>
                      <a:pt x="18" y="176"/>
                    </a:lnTo>
                    <a:lnTo>
                      <a:pt x="12" y="164"/>
                    </a:lnTo>
                    <a:lnTo>
                      <a:pt x="18" y="148"/>
                    </a:lnTo>
                    <a:lnTo>
                      <a:pt x="44" y="130"/>
                    </a:lnTo>
                    <a:lnTo>
                      <a:pt x="50" y="106"/>
                    </a:lnTo>
                    <a:lnTo>
                      <a:pt x="70" y="92"/>
                    </a:lnTo>
                    <a:lnTo>
                      <a:pt x="78" y="68"/>
                    </a:lnTo>
                    <a:lnTo>
                      <a:pt x="96" y="58"/>
                    </a:lnTo>
                    <a:lnTo>
                      <a:pt x="98" y="38"/>
                    </a:lnTo>
                    <a:lnTo>
                      <a:pt x="110" y="38"/>
                    </a:lnTo>
                    <a:lnTo>
                      <a:pt x="114" y="44"/>
                    </a:lnTo>
                    <a:lnTo>
                      <a:pt x="132" y="44"/>
                    </a:lnTo>
                    <a:lnTo>
                      <a:pt x="142" y="28"/>
                    </a:lnTo>
                    <a:lnTo>
                      <a:pt x="148" y="20"/>
                    </a:lnTo>
                    <a:lnTo>
                      <a:pt x="162" y="32"/>
                    </a:lnTo>
                    <a:lnTo>
                      <a:pt x="172" y="20"/>
                    </a:lnTo>
                    <a:lnTo>
                      <a:pt x="190" y="34"/>
                    </a:lnTo>
                    <a:lnTo>
                      <a:pt x="208" y="20"/>
                    </a:lnTo>
                    <a:lnTo>
                      <a:pt x="224" y="30"/>
                    </a:lnTo>
                    <a:lnTo>
                      <a:pt x="238" y="24"/>
                    </a:lnTo>
                    <a:lnTo>
                      <a:pt x="224" y="10"/>
                    </a:lnTo>
                    <a:lnTo>
                      <a:pt x="238" y="0"/>
                    </a:lnTo>
                    <a:lnTo>
                      <a:pt x="254" y="8"/>
                    </a:lnTo>
                    <a:lnTo>
                      <a:pt x="266" y="20"/>
                    </a:lnTo>
                    <a:lnTo>
                      <a:pt x="284" y="14"/>
                    </a:lnTo>
                    <a:lnTo>
                      <a:pt x="300" y="24"/>
                    </a:lnTo>
                    <a:lnTo>
                      <a:pt x="315" y="38"/>
                    </a:lnTo>
                    <a:lnTo>
                      <a:pt x="335" y="44"/>
                    </a:lnTo>
                    <a:lnTo>
                      <a:pt x="329" y="54"/>
                    </a:lnTo>
                    <a:lnTo>
                      <a:pt x="323" y="66"/>
                    </a:lnTo>
                    <a:lnTo>
                      <a:pt x="321" y="70"/>
                    </a:lnTo>
                    <a:lnTo>
                      <a:pt x="319" y="96"/>
                    </a:lnTo>
                    <a:lnTo>
                      <a:pt x="333" y="98"/>
                    </a:lnTo>
                    <a:lnTo>
                      <a:pt x="351" y="106"/>
                    </a:lnTo>
                    <a:close/>
                  </a:path>
                </a:pathLst>
              </a:custGeom>
              <a:solidFill>
                <a:schemeClr val="tx1"/>
              </a:solidFill>
              <a:ln w="6350">
                <a:solidFill>
                  <a:srgbClr val="FFFFFF"/>
                </a:solidFill>
                <a:prstDash val="solid"/>
                <a:round/>
                <a:headEnd/>
                <a:tailEnd/>
              </a:ln>
            </p:spPr>
            <p:txBody>
              <a:bodyPr/>
              <a:lstStyle/>
              <a:p>
                <a:endParaRPr lang="en-US" dirty="0"/>
              </a:p>
            </p:txBody>
          </p:sp>
          <p:sp>
            <p:nvSpPr>
              <p:cNvPr id="195" name="Freeform 341"/>
              <p:cNvSpPr>
                <a:spLocks/>
              </p:cNvSpPr>
              <p:nvPr/>
            </p:nvSpPr>
            <p:spPr bwMode="auto">
              <a:xfrm>
                <a:off x="8710613" y="2805113"/>
                <a:ext cx="290512" cy="150812"/>
              </a:xfrm>
              <a:custGeom>
                <a:avLst/>
                <a:gdLst>
                  <a:gd name="T0" fmla="*/ 38 w 654"/>
                  <a:gd name="T1" fmla="*/ 292 h 340"/>
                  <a:gd name="T2" fmla="*/ 72 w 654"/>
                  <a:gd name="T3" fmla="*/ 274 h 340"/>
                  <a:gd name="T4" fmla="*/ 82 w 654"/>
                  <a:gd name="T5" fmla="*/ 294 h 340"/>
                  <a:gd name="T6" fmla="*/ 112 w 654"/>
                  <a:gd name="T7" fmla="*/ 304 h 340"/>
                  <a:gd name="T8" fmla="*/ 136 w 654"/>
                  <a:gd name="T9" fmla="*/ 284 h 340"/>
                  <a:gd name="T10" fmla="*/ 200 w 654"/>
                  <a:gd name="T11" fmla="*/ 272 h 340"/>
                  <a:gd name="T12" fmla="*/ 238 w 654"/>
                  <a:gd name="T13" fmla="*/ 266 h 340"/>
                  <a:gd name="T14" fmla="*/ 228 w 654"/>
                  <a:gd name="T15" fmla="*/ 282 h 340"/>
                  <a:gd name="T16" fmla="*/ 244 w 654"/>
                  <a:gd name="T17" fmla="*/ 300 h 340"/>
                  <a:gd name="T18" fmla="*/ 284 w 654"/>
                  <a:gd name="T19" fmla="*/ 320 h 340"/>
                  <a:gd name="T20" fmla="*/ 374 w 654"/>
                  <a:gd name="T21" fmla="*/ 328 h 340"/>
                  <a:gd name="T22" fmla="*/ 414 w 654"/>
                  <a:gd name="T23" fmla="*/ 336 h 340"/>
                  <a:gd name="T24" fmla="*/ 478 w 654"/>
                  <a:gd name="T25" fmla="*/ 310 h 340"/>
                  <a:gd name="T26" fmla="*/ 542 w 654"/>
                  <a:gd name="T27" fmla="*/ 292 h 340"/>
                  <a:gd name="T28" fmla="*/ 572 w 654"/>
                  <a:gd name="T29" fmla="*/ 292 h 340"/>
                  <a:gd name="T30" fmla="*/ 584 w 654"/>
                  <a:gd name="T31" fmla="*/ 262 h 340"/>
                  <a:gd name="T32" fmla="*/ 610 w 654"/>
                  <a:gd name="T33" fmla="*/ 246 h 340"/>
                  <a:gd name="T34" fmla="*/ 608 w 654"/>
                  <a:gd name="T35" fmla="*/ 224 h 340"/>
                  <a:gd name="T36" fmla="*/ 620 w 654"/>
                  <a:gd name="T37" fmla="*/ 190 h 340"/>
                  <a:gd name="T38" fmla="*/ 618 w 654"/>
                  <a:gd name="T39" fmla="*/ 166 h 340"/>
                  <a:gd name="T40" fmla="*/ 610 w 654"/>
                  <a:gd name="T41" fmla="*/ 150 h 340"/>
                  <a:gd name="T42" fmla="*/ 632 w 654"/>
                  <a:gd name="T43" fmla="*/ 156 h 340"/>
                  <a:gd name="T44" fmla="*/ 654 w 654"/>
                  <a:gd name="T45" fmla="*/ 100 h 340"/>
                  <a:gd name="T46" fmla="*/ 628 w 654"/>
                  <a:gd name="T47" fmla="*/ 68 h 340"/>
                  <a:gd name="T48" fmla="*/ 636 w 654"/>
                  <a:gd name="T49" fmla="*/ 28 h 340"/>
                  <a:gd name="T50" fmla="*/ 596 w 654"/>
                  <a:gd name="T51" fmla="*/ 14 h 340"/>
                  <a:gd name="T52" fmla="*/ 556 w 654"/>
                  <a:gd name="T53" fmla="*/ 26 h 340"/>
                  <a:gd name="T54" fmla="*/ 522 w 654"/>
                  <a:gd name="T55" fmla="*/ 16 h 340"/>
                  <a:gd name="T56" fmla="*/ 476 w 654"/>
                  <a:gd name="T57" fmla="*/ 0 h 340"/>
                  <a:gd name="T58" fmla="*/ 462 w 654"/>
                  <a:gd name="T59" fmla="*/ 30 h 340"/>
                  <a:gd name="T60" fmla="*/ 444 w 654"/>
                  <a:gd name="T61" fmla="*/ 42 h 340"/>
                  <a:gd name="T62" fmla="*/ 422 w 654"/>
                  <a:gd name="T63" fmla="*/ 50 h 340"/>
                  <a:gd name="T64" fmla="*/ 386 w 654"/>
                  <a:gd name="T65" fmla="*/ 56 h 340"/>
                  <a:gd name="T66" fmla="*/ 366 w 654"/>
                  <a:gd name="T67" fmla="*/ 36 h 340"/>
                  <a:gd name="T68" fmla="*/ 334 w 654"/>
                  <a:gd name="T69" fmla="*/ 62 h 340"/>
                  <a:gd name="T70" fmla="*/ 328 w 654"/>
                  <a:gd name="T71" fmla="*/ 98 h 340"/>
                  <a:gd name="T72" fmla="*/ 278 w 654"/>
                  <a:gd name="T73" fmla="*/ 124 h 340"/>
                  <a:gd name="T74" fmla="*/ 298 w 654"/>
                  <a:gd name="T75" fmla="*/ 176 h 340"/>
                  <a:gd name="T76" fmla="*/ 312 w 654"/>
                  <a:gd name="T77" fmla="*/ 184 h 340"/>
                  <a:gd name="T78" fmla="*/ 300 w 654"/>
                  <a:gd name="T79" fmla="*/ 208 h 340"/>
                  <a:gd name="T80" fmla="*/ 286 w 654"/>
                  <a:gd name="T81" fmla="*/ 188 h 340"/>
                  <a:gd name="T82" fmla="*/ 258 w 654"/>
                  <a:gd name="T83" fmla="*/ 190 h 340"/>
                  <a:gd name="T84" fmla="*/ 232 w 654"/>
                  <a:gd name="T85" fmla="*/ 180 h 340"/>
                  <a:gd name="T86" fmla="*/ 184 w 654"/>
                  <a:gd name="T87" fmla="*/ 196 h 340"/>
                  <a:gd name="T88" fmla="*/ 136 w 654"/>
                  <a:gd name="T89" fmla="*/ 224 h 340"/>
                  <a:gd name="T90" fmla="*/ 80 w 654"/>
                  <a:gd name="T91" fmla="*/ 202 h 340"/>
                  <a:gd name="T92" fmla="*/ 60 w 654"/>
                  <a:gd name="T93" fmla="*/ 238 h 340"/>
                  <a:gd name="T94" fmla="*/ 48 w 654"/>
                  <a:gd name="T95" fmla="*/ 226 h 340"/>
                  <a:gd name="T96" fmla="*/ 22 w 654"/>
                  <a:gd name="T97" fmla="*/ 200 h 340"/>
                  <a:gd name="T98" fmla="*/ 10 w 654"/>
                  <a:gd name="T99" fmla="*/ 216 h 340"/>
                  <a:gd name="T100" fmla="*/ 0 w 654"/>
                  <a:gd name="T101" fmla="*/ 236 h 340"/>
                  <a:gd name="T102" fmla="*/ 14 w 654"/>
                  <a:gd name="T103" fmla="*/ 252 h 340"/>
                  <a:gd name="T104" fmla="*/ 28 w 654"/>
                  <a:gd name="T105" fmla="*/ 276 h 3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4"/>
                  <a:gd name="T160" fmla="*/ 0 h 340"/>
                  <a:gd name="T161" fmla="*/ 654 w 654"/>
                  <a:gd name="T162" fmla="*/ 340 h 3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4" h="340">
                    <a:moveTo>
                      <a:pt x="28" y="276"/>
                    </a:moveTo>
                    <a:lnTo>
                      <a:pt x="38" y="292"/>
                    </a:lnTo>
                    <a:lnTo>
                      <a:pt x="54" y="296"/>
                    </a:lnTo>
                    <a:lnTo>
                      <a:pt x="72" y="274"/>
                    </a:lnTo>
                    <a:lnTo>
                      <a:pt x="82" y="280"/>
                    </a:lnTo>
                    <a:lnTo>
                      <a:pt x="82" y="294"/>
                    </a:lnTo>
                    <a:lnTo>
                      <a:pt x="98" y="290"/>
                    </a:lnTo>
                    <a:lnTo>
                      <a:pt x="112" y="304"/>
                    </a:lnTo>
                    <a:lnTo>
                      <a:pt x="136" y="302"/>
                    </a:lnTo>
                    <a:lnTo>
                      <a:pt x="136" y="284"/>
                    </a:lnTo>
                    <a:lnTo>
                      <a:pt x="148" y="276"/>
                    </a:lnTo>
                    <a:lnTo>
                      <a:pt x="200" y="272"/>
                    </a:lnTo>
                    <a:lnTo>
                      <a:pt x="234" y="258"/>
                    </a:lnTo>
                    <a:lnTo>
                      <a:pt x="238" y="266"/>
                    </a:lnTo>
                    <a:lnTo>
                      <a:pt x="226" y="270"/>
                    </a:lnTo>
                    <a:lnTo>
                      <a:pt x="228" y="282"/>
                    </a:lnTo>
                    <a:lnTo>
                      <a:pt x="244" y="286"/>
                    </a:lnTo>
                    <a:lnTo>
                      <a:pt x="244" y="300"/>
                    </a:lnTo>
                    <a:lnTo>
                      <a:pt x="262" y="314"/>
                    </a:lnTo>
                    <a:lnTo>
                      <a:pt x="284" y="320"/>
                    </a:lnTo>
                    <a:lnTo>
                      <a:pt x="332" y="324"/>
                    </a:lnTo>
                    <a:lnTo>
                      <a:pt x="374" y="328"/>
                    </a:lnTo>
                    <a:lnTo>
                      <a:pt x="406" y="332"/>
                    </a:lnTo>
                    <a:lnTo>
                      <a:pt x="414" y="336"/>
                    </a:lnTo>
                    <a:lnTo>
                      <a:pt x="448" y="340"/>
                    </a:lnTo>
                    <a:lnTo>
                      <a:pt x="478" y="310"/>
                    </a:lnTo>
                    <a:lnTo>
                      <a:pt x="534" y="302"/>
                    </a:lnTo>
                    <a:lnTo>
                      <a:pt x="542" y="292"/>
                    </a:lnTo>
                    <a:lnTo>
                      <a:pt x="558" y="288"/>
                    </a:lnTo>
                    <a:lnTo>
                      <a:pt x="572" y="292"/>
                    </a:lnTo>
                    <a:lnTo>
                      <a:pt x="574" y="272"/>
                    </a:lnTo>
                    <a:lnTo>
                      <a:pt x="584" y="262"/>
                    </a:lnTo>
                    <a:lnTo>
                      <a:pt x="598" y="248"/>
                    </a:lnTo>
                    <a:lnTo>
                      <a:pt x="610" y="246"/>
                    </a:lnTo>
                    <a:lnTo>
                      <a:pt x="616" y="230"/>
                    </a:lnTo>
                    <a:lnTo>
                      <a:pt x="608" y="224"/>
                    </a:lnTo>
                    <a:lnTo>
                      <a:pt x="608" y="194"/>
                    </a:lnTo>
                    <a:lnTo>
                      <a:pt x="620" y="190"/>
                    </a:lnTo>
                    <a:lnTo>
                      <a:pt x="624" y="176"/>
                    </a:lnTo>
                    <a:lnTo>
                      <a:pt x="618" y="166"/>
                    </a:lnTo>
                    <a:lnTo>
                      <a:pt x="600" y="162"/>
                    </a:lnTo>
                    <a:lnTo>
                      <a:pt x="610" y="150"/>
                    </a:lnTo>
                    <a:lnTo>
                      <a:pt x="624" y="150"/>
                    </a:lnTo>
                    <a:lnTo>
                      <a:pt x="632" y="156"/>
                    </a:lnTo>
                    <a:lnTo>
                      <a:pt x="652" y="150"/>
                    </a:lnTo>
                    <a:lnTo>
                      <a:pt x="654" y="100"/>
                    </a:lnTo>
                    <a:lnTo>
                      <a:pt x="642" y="88"/>
                    </a:lnTo>
                    <a:lnTo>
                      <a:pt x="628" y="68"/>
                    </a:lnTo>
                    <a:lnTo>
                      <a:pt x="628" y="50"/>
                    </a:lnTo>
                    <a:lnTo>
                      <a:pt x="636" y="28"/>
                    </a:lnTo>
                    <a:lnTo>
                      <a:pt x="616" y="24"/>
                    </a:lnTo>
                    <a:lnTo>
                      <a:pt x="596" y="14"/>
                    </a:lnTo>
                    <a:lnTo>
                      <a:pt x="582" y="26"/>
                    </a:lnTo>
                    <a:lnTo>
                      <a:pt x="556" y="26"/>
                    </a:lnTo>
                    <a:lnTo>
                      <a:pt x="542" y="14"/>
                    </a:lnTo>
                    <a:lnTo>
                      <a:pt x="522" y="16"/>
                    </a:lnTo>
                    <a:lnTo>
                      <a:pt x="506" y="6"/>
                    </a:lnTo>
                    <a:lnTo>
                      <a:pt x="476" y="0"/>
                    </a:lnTo>
                    <a:lnTo>
                      <a:pt x="464" y="0"/>
                    </a:lnTo>
                    <a:lnTo>
                      <a:pt x="462" y="30"/>
                    </a:lnTo>
                    <a:lnTo>
                      <a:pt x="450" y="30"/>
                    </a:lnTo>
                    <a:lnTo>
                      <a:pt x="444" y="42"/>
                    </a:lnTo>
                    <a:lnTo>
                      <a:pt x="440" y="58"/>
                    </a:lnTo>
                    <a:lnTo>
                      <a:pt x="422" y="50"/>
                    </a:lnTo>
                    <a:lnTo>
                      <a:pt x="410" y="60"/>
                    </a:lnTo>
                    <a:lnTo>
                      <a:pt x="386" y="56"/>
                    </a:lnTo>
                    <a:lnTo>
                      <a:pt x="384" y="44"/>
                    </a:lnTo>
                    <a:lnTo>
                      <a:pt x="366" y="36"/>
                    </a:lnTo>
                    <a:lnTo>
                      <a:pt x="364" y="62"/>
                    </a:lnTo>
                    <a:lnTo>
                      <a:pt x="334" y="62"/>
                    </a:lnTo>
                    <a:lnTo>
                      <a:pt x="336" y="86"/>
                    </a:lnTo>
                    <a:lnTo>
                      <a:pt x="328" y="98"/>
                    </a:lnTo>
                    <a:lnTo>
                      <a:pt x="308" y="100"/>
                    </a:lnTo>
                    <a:lnTo>
                      <a:pt x="278" y="124"/>
                    </a:lnTo>
                    <a:lnTo>
                      <a:pt x="302" y="158"/>
                    </a:lnTo>
                    <a:lnTo>
                      <a:pt x="298" y="176"/>
                    </a:lnTo>
                    <a:lnTo>
                      <a:pt x="306" y="176"/>
                    </a:lnTo>
                    <a:lnTo>
                      <a:pt x="312" y="184"/>
                    </a:lnTo>
                    <a:lnTo>
                      <a:pt x="310" y="194"/>
                    </a:lnTo>
                    <a:lnTo>
                      <a:pt x="300" y="208"/>
                    </a:lnTo>
                    <a:lnTo>
                      <a:pt x="286" y="198"/>
                    </a:lnTo>
                    <a:lnTo>
                      <a:pt x="286" y="188"/>
                    </a:lnTo>
                    <a:lnTo>
                      <a:pt x="276" y="180"/>
                    </a:lnTo>
                    <a:lnTo>
                      <a:pt x="258" y="190"/>
                    </a:lnTo>
                    <a:lnTo>
                      <a:pt x="256" y="182"/>
                    </a:lnTo>
                    <a:lnTo>
                      <a:pt x="232" y="180"/>
                    </a:lnTo>
                    <a:lnTo>
                      <a:pt x="230" y="194"/>
                    </a:lnTo>
                    <a:lnTo>
                      <a:pt x="184" y="196"/>
                    </a:lnTo>
                    <a:lnTo>
                      <a:pt x="164" y="210"/>
                    </a:lnTo>
                    <a:lnTo>
                      <a:pt x="136" y="224"/>
                    </a:lnTo>
                    <a:lnTo>
                      <a:pt x="116" y="204"/>
                    </a:lnTo>
                    <a:lnTo>
                      <a:pt x="80" y="202"/>
                    </a:lnTo>
                    <a:lnTo>
                      <a:pt x="78" y="224"/>
                    </a:lnTo>
                    <a:lnTo>
                      <a:pt x="60" y="238"/>
                    </a:lnTo>
                    <a:lnTo>
                      <a:pt x="56" y="230"/>
                    </a:lnTo>
                    <a:lnTo>
                      <a:pt x="48" y="226"/>
                    </a:lnTo>
                    <a:lnTo>
                      <a:pt x="46" y="214"/>
                    </a:lnTo>
                    <a:lnTo>
                      <a:pt x="22" y="200"/>
                    </a:lnTo>
                    <a:lnTo>
                      <a:pt x="12" y="214"/>
                    </a:lnTo>
                    <a:lnTo>
                      <a:pt x="10" y="216"/>
                    </a:lnTo>
                    <a:lnTo>
                      <a:pt x="4" y="228"/>
                    </a:lnTo>
                    <a:lnTo>
                      <a:pt x="0" y="236"/>
                    </a:lnTo>
                    <a:lnTo>
                      <a:pt x="10" y="238"/>
                    </a:lnTo>
                    <a:lnTo>
                      <a:pt x="14" y="252"/>
                    </a:lnTo>
                    <a:lnTo>
                      <a:pt x="10" y="268"/>
                    </a:lnTo>
                    <a:lnTo>
                      <a:pt x="28" y="276"/>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196" name="Freeform 342"/>
              <p:cNvSpPr>
                <a:spLocks/>
              </p:cNvSpPr>
              <p:nvPr/>
            </p:nvSpPr>
            <p:spPr bwMode="auto">
              <a:xfrm>
                <a:off x="8805863" y="2690813"/>
                <a:ext cx="252412" cy="141287"/>
              </a:xfrm>
              <a:custGeom>
                <a:avLst/>
                <a:gdLst>
                  <a:gd name="T0" fmla="*/ 248 w 566"/>
                  <a:gd name="T1" fmla="*/ 0 h 318"/>
                  <a:gd name="T2" fmla="*/ 256 w 566"/>
                  <a:gd name="T3" fmla="*/ 16 h 318"/>
                  <a:gd name="T4" fmla="*/ 302 w 566"/>
                  <a:gd name="T5" fmla="*/ 32 h 318"/>
                  <a:gd name="T6" fmla="*/ 320 w 566"/>
                  <a:gd name="T7" fmla="*/ 42 h 318"/>
                  <a:gd name="T8" fmla="*/ 346 w 566"/>
                  <a:gd name="T9" fmla="*/ 36 h 318"/>
                  <a:gd name="T10" fmla="*/ 336 w 566"/>
                  <a:gd name="T11" fmla="*/ 68 h 318"/>
                  <a:gd name="T12" fmla="*/ 364 w 566"/>
                  <a:gd name="T13" fmla="*/ 88 h 318"/>
                  <a:gd name="T14" fmla="*/ 376 w 566"/>
                  <a:gd name="T15" fmla="*/ 106 h 318"/>
                  <a:gd name="T16" fmla="*/ 396 w 566"/>
                  <a:gd name="T17" fmla="*/ 72 h 318"/>
                  <a:gd name="T18" fmla="*/ 406 w 566"/>
                  <a:gd name="T19" fmla="*/ 60 h 318"/>
                  <a:gd name="T20" fmla="*/ 436 w 566"/>
                  <a:gd name="T21" fmla="*/ 78 h 318"/>
                  <a:gd name="T22" fmla="*/ 466 w 566"/>
                  <a:gd name="T23" fmla="*/ 70 h 318"/>
                  <a:gd name="T24" fmla="*/ 458 w 566"/>
                  <a:gd name="T25" fmla="*/ 90 h 318"/>
                  <a:gd name="T26" fmla="*/ 466 w 566"/>
                  <a:gd name="T27" fmla="*/ 98 h 318"/>
                  <a:gd name="T28" fmla="*/ 492 w 566"/>
                  <a:gd name="T29" fmla="*/ 102 h 318"/>
                  <a:gd name="T30" fmla="*/ 530 w 566"/>
                  <a:gd name="T31" fmla="*/ 112 h 318"/>
                  <a:gd name="T32" fmla="*/ 542 w 566"/>
                  <a:gd name="T33" fmla="*/ 128 h 318"/>
                  <a:gd name="T34" fmla="*/ 564 w 566"/>
                  <a:gd name="T35" fmla="*/ 144 h 318"/>
                  <a:gd name="T36" fmla="*/ 552 w 566"/>
                  <a:gd name="T37" fmla="*/ 166 h 318"/>
                  <a:gd name="T38" fmla="*/ 532 w 566"/>
                  <a:gd name="T39" fmla="*/ 192 h 318"/>
                  <a:gd name="T40" fmla="*/ 512 w 566"/>
                  <a:gd name="T41" fmla="*/ 228 h 318"/>
                  <a:gd name="T42" fmla="*/ 496 w 566"/>
                  <a:gd name="T43" fmla="*/ 246 h 318"/>
                  <a:gd name="T44" fmla="*/ 438 w 566"/>
                  <a:gd name="T45" fmla="*/ 262 h 318"/>
                  <a:gd name="T46" fmla="*/ 402 w 566"/>
                  <a:gd name="T47" fmla="*/ 282 h 318"/>
                  <a:gd name="T48" fmla="*/ 368 w 566"/>
                  <a:gd name="T49" fmla="*/ 284 h 318"/>
                  <a:gd name="T50" fmla="*/ 328 w 566"/>
                  <a:gd name="T51" fmla="*/ 272 h 318"/>
                  <a:gd name="T52" fmla="*/ 292 w 566"/>
                  <a:gd name="T53" fmla="*/ 262 h 318"/>
                  <a:gd name="T54" fmla="*/ 250 w 566"/>
                  <a:gd name="T55" fmla="*/ 258 h 318"/>
                  <a:gd name="T56" fmla="*/ 236 w 566"/>
                  <a:gd name="T57" fmla="*/ 288 h 318"/>
                  <a:gd name="T58" fmla="*/ 226 w 566"/>
                  <a:gd name="T59" fmla="*/ 316 h 318"/>
                  <a:gd name="T60" fmla="*/ 196 w 566"/>
                  <a:gd name="T61" fmla="*/ 318 h 318"/>
                  <a:gd name="T62" fmla="*/ 170 w 566"/>
                  <a:gd name="T63" fmla="*/ 302 h 318"/>
                  <a:gd name="T64" fmla="*/ 146 w 566"/>
                  <a:gd name="T65" fmla="*/ 282 h 318"/>
                  <a:gd name="T66" fmla="*/ 112 w 566"/>
                  <a:gd name="T67" fmla="*/ 270 h 318"/>
                  <a:gd name="T68" fmla="*/ 104 w 566"/>
                  <a:gd name="T69" fmla="*/ 256 h 318"/>
                  <a:gd name="T70" fmla="*/ 92 w 566"/>
                  <a:gd name="T71" fmla="*/ 244 h 318"/>
                  <a:gd name="T72" fmla="*/ 62 w 566"/>
                  <a:gd name="T73" fmla="*/ 228 h 318"/>
                  <a:gd name="T74" fmla="*/ 38 w 566"/>
                  <a:gd name="T75" fmla="*/ 186 h 318"/>
                  <a:gd name="T76" fmla="*/ 34 w 566"/>
                  <a:gd name="T77" fmla="*/ 164 h 318"/>
                  <a:gd name="T78" fmla="*/ 20 w 566"/>
                  <a:gd name="T79" fmla="*/ 142 h 318"/>
                  <a:gd name="T80" fmla="*/ 6 w 566"/>
                  <a:gd name="T81" fmla="*/ 128 h 318"/>
                  <a:gd name="T82" fmla="*/ 0 w 566"/>
                  <a:gd name="T83" fmla="*/ 104 h 318"/>
                  <a:gd name="T84" fmla="*/ 18 w 566"/>
                  <a:gd name="T85" fmla="*/ 118 h 318"/>
                  <a:gd name="T86" fmla="*/ 36 w 566"/>
                  <a:gd name="T87" fmla="*/ 90 h 318"/>
                  <a:gd name="T88" fmla="*/ 70 w 566"/>
                  <a:gd name="T89" fmla="*/ 86 h 318"/>
                  <a:gd name="T90" fmla="*/ 110 w 566"/>
                  <a:gd name="T91" fmla="*/ 60 h 318"/>
                  <a:gd name="T92" fmla="*/ 140 w 566"/>
                  <a:gd name="T93" fmla="*/ 44 h 318"/>
                  <a:gd name="T94" fmla="*/ 162 w 566"/>
                  <a:gd name="T95" fmla="*/ 32 h 318"/>
                  <a:gd name="T96" fmla="*/ 182 w 566"/>
                  <a:gd name="T97" fmla="*/ 16 h 318"/>
                  <a:gd name="T98" fmla="*/ 190 w 566"/>
                  <a:gd name="T99" fmla="*/ 0 h 318"/>
                  <a:gd name="T100" fmla="*/ 202 w 566"/>
                  <a:gd name="T101" fmla="*/ 20 h 318"/>
                  <a:gd name="T102" fmla="*/ 216 w 566"/>
                  <a:gd name="T103" fmla="*/ 26 h 318"/>
                  <a:gd name="T104" fmla="*/ 226 w 566"/>
                  <a:gd name="T105" fmla="*/ 0 h 3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6"/>
                  <a:gd name="T160" fmla="*/ 0 h 318"/>
                  <a:gd name="T161" fmla="*/ 566 w 566"/>
                  <a:gd name="T162" fmla="*/ 318 h 3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6" h="318">
                    <a:moveTo>
                      <a:pt x="226" y="0"/>
                    </a:moveTo>
                    <a:lnTo>
                      <a:pt x="248" y="0"/>
                    </a:lnTo>
                    <a:lnTo>
                      <a:pt x="256" y="6"/>
                    </a:lnTo>
                    <a:lnTo>
                      <a:pt x="256" y="16"/>
                    </a:lnTo>
                    <a:lnTo>
                      <a:pt x="270" y="26"/>
                    </a:lnTo>
                    <a:lnTo>
                      <a:pt x="302" y="32"/>
                    </a:lnTo>
                    <a:lnTo>
                      <a:pt x="316" y="38"/>
                    </a:lnTo>
                    <a:lnTo>
                      <a:pt x="320" y="42"/>
                    </a:lnTo>
                    <a:lnTo>
                      <a:pt x="334" y="38"/>
                    </a:lnTo>
                    <a:lnTo>
                      <a:pt x="346" y="36"/>
                    </a:lnTo>
                    <a:lnTo>
                      <a:pt x="354" y="46"/>
                    </a:lnTo>
                    <a:lnTo>
                      <a:pt x="336" y="68"/>
                    </a:lnTo>
                    <a:lnTo>
                      <a:pt x="352" y="78"/>
                    </a:lnTo>
                    <a:lnTo>
                      <a:pt x="364" y="88"/>
                    </a:lnTo>
                    <a:lnTo>
                      <a:pt x="366" y="96"/>
                    </a:lnTo>
                    <a:lnTo>
                      <a:pt x="376" y="106"/>
                    </a:lnTo>
                    <a:lnTo>
                      <a:pt x="406" y="82"/>
                    </a:lnTo>
                    <a:lnTo>
                      <a:pt x="396" y="72"/>
                    </a:lnTo>
                    <a:lnTo>
                      <a:pt x="396" y="62"/>
                    </a:lnTo>
                    <a:lnTo>
                      <a:pt x="406" y="60"/>
                    </a:lnTo>
                    <a:lnTo>
                      <a:pt x="426" y="72"/>
                    </a:lnTo>
                    <a:lnTo>
                      <a:pt x="436" y="78"/>
                    </a:lnTo>
                    <a:lnTo>
                      <a:pt x="456" y="78"/>
                    </a:lnTo>
                    <a:lnTo>
                      <a:pt x="466" y="70"/>
                    </a:lnTo>
                    <a:lnTo>
                      <a:pt x="466" y="86"/>
                    </a:lnTo>
                    <a:lnTo>
                      <a:pt x="458" y="90"/>
                    </a:lnTo>
                    <a:lnTo>
                      <a:pt x="458" y="96"/>
                    </a:lnTo>
                    <a:lnTo>
                      <a:pt x="466" y="98"/>
                    </a:lnTo>
                    <a:lnTo>
                      <a:pt x="474" y="112"/>
                    </a:lnTo>
                    <a:lnTo>
                      <a:pt x="492" y="102"/>
                    </a:lnTo>
                    <a:lnTo>
                      <a:pt x="512" y="108"/>
                    </a:lnTo>
                    <a:lnTo>
                      <a:pt x="530" y="112"/>
                    </a:lnTo>
                    <a:lnTo>
                      <a:pt x="542" y="120"/>
                    </a:lnTo>
                    <a:lnTo>
                      <a:pt x="542" y="128"/>
                    </a:lnTo>
                    <a:lnTo>
                      <a:pt x="552" y="142"/>
                    </a:lnTo>
                    <a:lnTo>
                      <a:pt x="564" y="144"/>
                    </a:lnTo>
                    <a:lnTo>
                      <a:pt x="566" y="162"/>
                    </a:lnTo>
                    <a:lnTo>
                      <a:pt x="552" y="166"/>
                    </a:lnTo>
                    <a:lnTo>
                      <a:pt x="532" y="178"/>
                    </a:lnTo>
                    <a:lnTo>
                      <a:pt x="532" y="192"/>
                    </a:lnTo>
                    <a:lnTo>
                      <a:pt x="514" y="200"/>
                    </a:lnTo>
                    <a:lnTo>
                      <a:pt x="512" y="228"/>
                    </a:lnTo>
                    <a:lnTo>
                      <a:pt x="500" y="230"/>
                    </a:lnTo>
                    <a:lnTo>
                      <a:pt x="496" y="246"/>
                    </a:lnTo>
                    <a:lnTo>
                      <a:pt x="468" y="264"/>
                    </a:lnTo>
                    <a:lnTo>
                      <a:pt x="438" y="262"/>
                    </a:lnTo>
                    <a:lnTo>
                      <a:pt x="422" y="286"/>
                    </a:lnTo>
                    <a:lnTo>
                      <a:pt x="402" y="282"/>
                    </a:lnTo>
                    <a:lnTo>
                      <a:pt x="382" y="272"/>
                    </a:lnTo>
                    <a:lnTo>
                      <a:pt x="368" y="284"/>
                    </a:lnTo>
                    <a:lnTo>
                      <a:pt x="342" y="284"/>
                    </a:lnTo>
                    <a:lnTo>
                      <a:pt x="328" y="272"/>
                    </a:lnTo>
                    <a:lnTo>
                      <a:pt x="308" y="274"/>
                    </a:lnTo>
                    <a:lnTo>
                      <a:pt x="292" y="262"/>
                    </a:lnTo>
                    <a:lnTo>
                      <a:pt x="262" y="258"/>
                    </a:lnTo>
                    <a:lnTo>
                      <a:pt x="250" y="258"/>
                    </a:lnTo>
                    <a:lnTo>
                      <a:pt x="248" y="288"/>
                    </a:lnTo>
                    <a:lnTo>
                      <a:pt x="236" y="288"/>
                    </a:lnTo>
                    <a:lnTo>
                      <a:pt x="230" y="300"/>
                    </a:lnTo>
                    <a:lnTo>
                      <a:pt x="226" y="316"/>
                    </a:lnTo>
                    <a:lnTo>
                      <a:pt x="208" y="308"/>
                    </a:lnTo>
                    <a:lnTo>
                      <a:pt x="196" y="318"/>
                    </a:lnTo>
                    <a:lnTo>
                      <a:pt x="172" y="314"/>
                    </a:lnTo>
                    <a:lnTo>
                      <a:pt x="170" y="302"/>
                    </a:lnTo>
                    <a:lnTo>
                      <a:pt x="152" y="294"/>
                    </a:lnTo>
                    <a:lnTo>
                      <a:pt x="146" y="282"/>
                    </a:lnTo>
                    <a:lnTo>
                      <a:pt x="132" y="272"/>
                    </a:lnTo>
                    <a:lnTo>
                      <a:pt x="112" y="270"/>
                    </a:lnTo>
                    <a:lnTo>
                      <a:pt x="114" y="262"/>
                    </a:lnTo>
                    <a:lnTo>
                      <a:pt x="104" y="256"/>
                    </a:lnTo>
                    <a:lnTo>
                      <a:pt x="98" y="254"/>
                    </a:lnTo>
                    <a:lnTo>
                      <a:pt x="92" y="244"/>
                    </a:lnTo>
                    <a:lnTo>
                      <a:pt x="76" y="228"/>
                    </a:lnTo>
                    <a:lnTo>
                      <a:pt x="62" y="228"/>
                    </a:lnTo>
                    <a:lnTo>
                      <a:pt x="42" y="202"/>
                    </a:lnTo>
                    <a:lnTo>
                      <a:pt x="38" y="186"/>
                    </a:lnTo>
                    <a:lnTo>
                      <a:pt x="28" y="176"/>
                    </a:lnTo>
                    <a:lnTo>
                      <a:pt x="34" y="164"/>
                    </a:lnTo>
                    <a:lnTo>
                      <a:pt x="32" y="148"/>
                    </a:lnTo>
                    <a:lnTo>
                      <a:pt x="20" y="142"/>
                    </a:lnTo>
                    <a:lnTo>
                      <a:pt x="16" y="140"/>
                    </a:lnTo>
                    <a:lnTo>
                      <a:pt x="6" y="128"/>
                    </a:lnTo>
                    <a:lnTo>
                      <a:pt x="4" y="116"/>
                    </a:lnTo>
                    <a:lnTo>
                      <a:pt x="0" y="104"/>
                    </a:lnTo>
                    <a:lnTo>
                      <a:pt x="10" y="104"/>
                    </a:lnTo>
                    <a:lnTo>
                      <a:pt x="18" y="118"/>
                    </a:lnTo>
                    <a:lnTo>
                      <a:pt x="26" y="100"/>
                    </a:lnTo>
                    <a:lnTo>
                      <a:pt x="36" y="90"/>
                    </a:lnTo>
                    <a:lnTo>
                      <a:pt x="50" y="84"/>
                    </a:lnTo>
                    <a:lnTo>
                      <a:pt x="70" y="86"/>
                    </a:lnTo>
                    <a:lnTo>
                      <a:pt x="94" y="60"/>
                    </a:lnTo>
                    <a:lnTo>
                      <a:pt x="110" y="60"/>
                    </a:lnTo>
                    <a:lnTo>
                      <a:pt x="122" y="44"/>
                    </a:lnTo>
                    <a:lnTo>
                      <a:pt x="140" y="44"/>
                    </a:lnTo>
                    <a:lnTo>
                      <a:pt x="146" y="34"/>
                    </a:lnTo>
                    <a:lnTo>
                      <a:pt x="162" y="32"/>
                    </a:lnTo>
                    <a:lnTo>
                      <a:pt x="176" y="22"/>
                    </a:lnTo>
                    <a:lnTo>
                      <a:pt x="182" y="16"/>
                    </a:lnTo>
                    <a:lnTo>
                      <a:pt x="172" y="4"/>
                    </a:lnTo>
                    <a:lnTo>
                      <a:pt x="190" y="0"/>
                    </a:lnTo>
                    <a:lnTo>
                      <a:pt x="196" y="6"/>
                    </a:lnTo>
                    <a:lnTo>
                      <a:pt x="202" y="20"/>
                    </a:lnTo>
                    <a:lnTo>
                      <a:pt x="208" y="28"/>
                    </a:lnTo>
                    <a:lnTo>
                      <a:pt x="216" y="26"/>
                    </a:lnTo>
                    <a:lnTo>
                      <a:pt x="224" y="12"/>
                    </a:lnTo>
                    <a:lnTo>
                      <a:pt x="226" y="0"/>
                    </a:lnTo>
                    <a:close/>
                  </a:path>
                </a:pathLst>
              </a:custGeom>
              <a:solidFill>
                <a:schemeClr val="accent1"/>
              </a:solidFill>
              <a:ln w="6350">
                <a:solidFill>
                  <a:srgbClr val="FFFFFF"/>
                </a:solidFill>
                <a:prstDash val="solid"/>
                <a:round/>
                <a:headEnd/>
                <a:tailEnd/>
              </a:ln>
            </p:spPr>
            <p:txBody>
              <a:bodyPr/>
              <a:lstStyle/>
              <a:p>
                <a:endParaRPr lang="en-US" dirty="0"/>
              </a:p>
            </p:txBody>
          </p:sp>
          <p:sp>
            <p:nvSpPr>
              <p:cNvPr id="197" name="Freeform 343"/>
              <p:cNvSpPr>
                <a:spLocks/>
              </p:cNvSpPr>
              <p:nvPr/>
            </p:nvSpPr>
            <p:spPr bwMode="auto">
              <a:xfrm>
                <a:off x="9190038" y="2482850"/>
                <a:ext cx="422275" cy="447675"/>
              </a:xfrm>
              <a:custGeom>
                <a:avLst/>
                <a:gdLst>
                  <a:gd name="T0" fmla="*/ 78 w 946"/>
                  <a:gd name="T1" fmla="*/ 297 h 1005"/>
                  <a:gd name="T2" fmla="*/ 160 w 946"/>
                  <a:gd name="T3" fmla="*/ 229 h 1005"/>
                  <a:gd name="T4" fmla="*/ 336 w 946"/>
                  <a:gd name="T5" fmla="*/ 235 h 1005"/>
                  <a:gd name="T6" fmla="*/ 382 w 946"/>
                  <a:gd name="T7" fmla="*/ 245 h 1005"/>
                  <a:gd name="T8" fmla="*/ 424 w 946"/>
                  <a:gd name="T9" fmla="*/ 225 h 1005"/>
                  <a:gd name="T10" fmla="*/ 458 w 946"/>
                  <a:gd name="T11" fmla="*/ 217 h 1005"/>
                  <a:gd name="T12" fmla="*/ 518 w 946"/>
                  <a:gd name="T13" fmla="*/ 215 h 1005"/>
                  <a:gd name="T14" fmla="*/ 572 w 946"/>
                  <a:gd name="T15" fmla="*/ 193 h 1005"/>
                  <a:gd name="T16" fmla="*/ 592 w 946"/>
                  <a:gd name="T17" fmla="*/ 181 h 1005"/>
                  <a:gd name="T18" fmla="*/ 626 w 946"/>
                  <a:gd name="T19" fmla="*/ 98 h 1005"/>
                  <a:gd name="T20" fmla="*/ 704 w 946"/>
                  <a:gd name="T21" fmla="*/ 72 h 1005"/>
                  <a:gd name="T22" fmla="*/ 782 w 946"/>
                  <a:gd name="T23" fmla="*/ 6 h 1005"/>
                  <a:gd name="T24" fmla="*/ 848 w 946"/>
                  <a:gd name="T25" fmla="*/ 38 h 1005"/>
                  <a:gd name="T26" fmla="*/ 878 w 946"/>
                  <a:gd name="T27" fmla="*/ 92 h 1005"/>
                  <a:gd name="T28" fmla="*/ 898 w 946"/>
                  <a:gd name="T29" fmla="*/ 123 h 1005"/>
                  <a:gd name="T30" fmla="*/ 946 w 946"/>
                  <a:gd name="T31" fmla="*/ 108 h 1005"/>
                  <a:gd name="T32" fmla="*/ 910 w 946"/>
                  <a:gd name="T33" fmla="*/ 749 h 1005"/>
                  <a:gd name="T34" fmla="*/ 872 w 946"/>
                  <a:gd name="T35" fmla="*/ 705 h 1005"/>
                  <a:gd name="T36" fmla="*/ 866 w 946"/>
                  <a:gd name="T37" fmla="*/ 705 h 1005"/>
                  <a:gd name="T38" fmla="*/ 886 w 946"/>
                  <a:gd name="T39" fmla="*/ 749 h 1005"/>
                  <a:gd name="T40" fmla="*/ 848 w 946"/>
                  <a:gd name="T41" fmla="*/ 753 h 1005"/>
                  <a:gd name="T42" fmla="*/ 830 w 946"/>
                  <a:gd name="T43" fmla="*/ 771 h 1005"/>
                  <a:gd name="T44" fmla="*/ 792 w 946"/>
                  <a:gd name="T45" fmla="*/ 827 h 1005"/>
                  <a:gd name="T46" fmla="*/ 760 w 946"/>
                  <a:gd name="T47" fmla="*/ 827 h 1005"/>
                  <a:gd name="T48" fmla="*/ 754 w 946"/>
                  <a:gd name="T49" fmla="*/ 841 h 1005"/>
                  <a:gd name="T50" fmla="*/ 774 w 946"/>
                  <a:gd name="T51" fmla="*/ 871 h 1005"/>
                  <a:gd name="T52" fmla="*/ 740 w 946"/>
                  <a:gd name="T53" fmla="*/ 919 h 1005"/>
                  <a:gd name="T54" fmla="*/ 720 w 946"/>
                  <a:gd name="T55" fmla="*/ 917 h 1005"/>
                  <a:gd name="T56" fmla="*/ 742 w 946"/>
                  <a:gd name="T57" fmla="*/ 953 h 1005"/>
                  <a:gd name="T58" fmla="*/ 726 w 946"/>
                  <a:gd name="T59" fmla="*/ 965 h 1005"/>
                  <a:gd name="T60" fmla="*/ 634 w 946"/>
                  <a:gd name="T61" fmla="*/ 1003 h 1005"/>
                  <a:gd name="T62" fmla="*/ 628 w 946"/>
                  <a:gd name="T63" fmla="*/ 949 h 1005"/>
                  <a:gd name="T64" fmla="*/ 652 w 946"/>
                  <a:gd name="T65" fmla="*/ 885 h 1005"/>
                  <a:gd name="T66" fmla="*/ 666 w 946"/>
                  <a:gd name="T67" fmla="*/ 845 h 1005"/>
                  <a:gd name="T68" fmla="*/ 718 w 946"/>
                  <a:gd name="T69" fmla="*/ 839 h 1005"/>
                  <a:gd name="T70" fmla="*/ 720 w 946"/>
                  <a:gd name="T71" fmla="*/ 813 h 1005"/>
                  <a:gd name="T72" fmla="*/ 666 w 946"/>
                  <a:gd name="T73" fmla="*/ 765 h 1005"/>
                  <a:gd name="T74" fmla="*/ 604 w 946"/>
                  <a:gd name="T75" fmla="*/ 651 h 1005"/>
                  <a:gd name="T76" fmla="*/ 542 w 946"/>
                  <a:gd name="T77" fmla="*/ 653 h 1005"/>
                  <a:gd name="T78" fmla="*/ 454 w 946"/>
                  <a:gd name="T79" fmla="*/ 625 h 1005"/>
                  <a:gd name="T80" fmla="*/ 386 w 946"/>
                  <a:gd name="T81" fmla="*/ 661 h 1005"/>
                  <a:gd name="T82" fmla="*/ 278 w 946"/>
                  <a:gd name="T83" fmla="*/ 739 h 1005"/>
                  <a:gd name="T84" fmla="*/ 200 w 946"/>
                  <a:gd name="T85" fmla="*/ 747 h 1005"/>
                  <a:gd name="T86" fmla="*/ 94 w 946"/>
                  <a:gd name="T87" fmla="*/ 751 h 1005"/>
                  <a:gd name="T88" fmla="*/ 50 w 946"/>
                  <a:gd name="T89" fmla="*/ 761 h 1005"/>
                  <a:gd name="T90" fmla="*/ 4 w 946"/>
                  <a:gd name="T91" fmla="*/ 727 h 1005"/>
                  <a:gd name="T92" fmla="*/ 20 w 946"/>
                  <a:gd name="T93" fmla="*/ 639 h 1005"/>
                  <a:gd name="T94" fmla="*/ 32 w 946"/>
                  <a:gd name="T95" fmla="*/ 603 h 1005"/>
                  <a:gd name="T96" fmla="*/ 78 w 946"/>
                  <a:gd name="T97" fmla="*/ 473 h 1005"/>
                  <a:gd name="T98" fmla="*/ 112 w 946"/>
                  <a:gd name="T99" fmla="*/ 415 h 1005"/>
                  <a:gd name="T100" fmla="*/ 108 w 946"/>
                  <a:gd name="T101" fmla="*/ 387 h 1005"/>
                  <a:gd name="T102" fmla="*/ 60 w 946"/>
                  <a:gd name="T103" fmla="*/ 325 h 10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6"/>
                  <a:gd name="T157" fmla="*/ 0 h 1005"/>
                  <a:gd name="T158" fmla="*/ 946 w 946"/>
                  <a:gd name="T159" fmla="*/ 1005 h 10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6" h="1005">
                    <a:moveTo>
                      <a:pt x="44" y="309"/>
                    </a:moveTo>
                    <a:lnTo>
                      <a:pt x="56" y="293"/>
                    </a:lnTo>
                    <a:lnTo>
                      <a:pt x="68" y="291"/>
                    </a:lnTo>
                    <a:lnTo>
                      <a:pt x="78" y="297"/>
                    </a:lnTo>
                    <a:lnTo>
                      <a:pt x="98" y="277"/>
                    </a:lnTo>
                    <a:lnTo>
                      <a:pt x="100" y="257"/>
                    </a:lnTo>
                    <a:lnTo>
                      <a:pt x="138" y="247"/>
                    </a:lnTo>
                    <a:lnTo>
                      <a:pt x="160" y="229"/>
                    </a:lnTo>
                    <a:lnTo>
                      <a:pt x="216" y="223"/>
                    </a:lnTo>
                    <a:lnTo>
                      <a:pt x="264" y="227"/>
                    </a:lnTo>
                    <a:lnTo>
                      <a:pt x="320" y="219"/>
                    </a:lnTo>
                    <a:lnTo>
                      <a:pt x="336" y="235"/>
                    </a:lnTo>
                    <a:lnTo>
                      <a:pt x="354" y="231"/>
                    </a:lnTo>
                    <a:lnTo>
                      <a:pt x="368" y="231"/>
                    </a:lnTo>
                    <a:lnTo>
                      <a:pt x="370" y="245"/>
                    </a:lnTo>
                    <a:lnTo>
                      <a:pt x="382" y="245"/>
                    </a:lnTo>
                    <a:lnTo>
                      <a:pt x="382" y="229"/>
                    </a:lnTo>
                    <a:lnTo>
                      <a:pt x="402" y="227"/>
                    </a:lnTo>
                    <a:lnTo>
                      <a:pt x="410" y="213"/>
                    </a:lnTo>
                    <a:lnTo>
                      <a:pt x="424" y="225"/>
                    </a:lnTo>
                    <a:lnTo>
                      <a:pt x="436" y="215"/>
                    </a:lnTo>
                    <a:lnTo>
                      <a:pt x="448" y="229"/>
                    </a:lnTo>
                    <a:lnTo>
                      <a:pt x="458" y="227"/>
                    </a:lnTo>
                    <a:lnTo>
                      <a:pt x="458" y="217"/>
                    </a:lnTo>
                    <a:lnTo>
                      <a:pt x="480" y="197"/>
                    </a:lnTo>
                    <a:lnTo>
                      <a:pt x="494" y="215"/>
                    </a:lnTo>
                    <a:lnTo>
                      <a:pt x="506" y="227"/>
                    </a:lnTo>
                    <a:lnTo>
                      <a:pt x="518" y="215"/>
                    </a:lnTo>
                    <a:lnTo>
                      <a:pt x="526" y="203"/>
                    </a:lnTo>
                    <a:lnTo>
                      <a:pt x="540" y="209"/>
                    </a:lnTo>
                    <a:lnTo>
                      <a:pt x="560" y="193"/>
                    </a:lnTo>
                    <a:lnTo>
                      <a:pt x="572" y="193"/>
                    </a:lnTo>
                    <a:lnTo>
                      <a:pt x="582" y="205"/>
                    </a:lnTo>
                    <a:lnTo>
                      <a:pt x="596" y="211"/>
                    </a:lnTo>
                    <a:lnTo>
                      <a:pt x="608" y="203"/>
                    </a:lnTo>
                    <a:lnTo>
                      <a:pt x="592" y="181"/>
                    </a:lnTo>
                    <a:lnTo>
                      <a:pt x="592" y="153"/>
                    </a:lnTo>
                    <a:lnTo>
                      <a:pt x="598" y="123"/>
                    </a:lnTo>
                    <a:lnTo>
                      <a:pt x="606" y="100"/>
                    </a:lnTo>
                    <a:lnTo>
                      <a:pt x="626" y="98"/>
                    </a:lnTo>
                    <a:lnTo>
                      <a:pt x="642" y="86"/>
                    </a:lnTo>
                    <a:lnTo>
                      <a:pt x="670" y="78"/>
                    </a:lnTo>
                    <a:lnTo>
                      <a:pt x="684" y="82"/>
                    </a:lnTo>
                    <a:lnTo>
                      <a:pt x="704" y="72"/>
                    </a:lnTo>
                    <a:lnTo>
                      <a:pt x="706" y="38"/>
                    </a:lnTo>
                    <a:lnTo>
                      <a:pt x="744" y="34"/>
                    </a:lnTo>
                    <a:lnTo>
                      <a:pt x="764" y="12"/>
                    </a:lnTo>
                    <a:lnTo>
                      <a:pt x="782" y="6"/>
                    </a:lnTo>
                    <a:lnTo>
                      <a:pt x="794" y="8"/>
                    </a:lnTo>
                    <a:lnTo>
                      <a:pt x="808" y="0"/>
                    </a:lnTo>
                    <a:lnTo>
                      <a:pt x="840" y="16"/>
                    </a:lnTo>
                    <a:lnTo>
                      <a:pt x="848" y="38"/>
                    </a:lnTo>
                    <a:lnTo>
                      <a:pt x="866" y="42"/>
                    </a:lnTo>
                    <a:lnTo>
                      <a:pt x="884" y="60"/>
                    </a:lnTo>
                    <a:lnTo>
                      <a:pt x="862" y="74"/>
                    </a:lnTo>
                    <a:lnTo>
                      <a:pt x="878" y="92"/>
                    </a:lnTo>
                    <a:lnTo>
                      <a:pt x="880" y="106"/>
                    </a:lnTo>
                    <a:lnTo>
                      <a:pt x="888" y="108"/>
                    </a:lnTo>
                    <a:lnTo>
                      <a:pt x="888" y="121"/>
                    </a:lnTo>
                    <a:lnTo>
                      <a:pt x="898" y="123"/>
                    </a:lnTo>
                    <a:lnTo>
                      <a:pt x="920" y="114"/>
                    </a:lnTo>
                    <a:lnTo>
                      <a:pt x="926" y="119"/>
                    </a:lnTo>
                    <a:lnTo>
                      <a:pt x="934" y="119"/>
                    </a:lnTo>
                    <a:lnTo>
                      <a:pt x="946" y="108"/>
                    </a:lnTo>
                    <a:lnTo>
                      <a:pt x="946" y="741"/>
                    </a:lnTo>
                    <a:lnTo>
                      <a:pt x="936" y="743"/>
                    </a:lnTo>
                    <a:lnTo>
                      <a:pt x="924" y="749"/>
                    </a:lnTo>
                    <a:lnTo>
                      <a:pt x="910" y="749"/>
                    </a:lnTo>
                    <a:lnTo>
                      <a:pt x="890" y="743"/>
                    </a:lnTo>
                    <a:lnTo>
                      <a:pt x="886" y="727"/>
                    </a:lnTo>
                    <a:lnTo>
                      <a:pt x="884" y="713"/>
                    </a:lnTo>
                    <a:lnTo>
                      <a:pt x="872" y="705"/>
                    </a:lnTo>
                    <a:lnTo>
                      <a:pt x="866" y="695"/>
                    </a:lnTo>
                    <a:lnTo>
                      <a:pt x="854" y="685"/>
                    </a:lnTo>
                    <a:lnTo>
                      <a:pt x="860" y="695"/>
                    </a:lnTo>
                    <a:lnTo>
                      <a:pt x="866" y="705"/>
                    </a:lnTo>
                    <a:lnTo>
                      <a:pt x="876" y="713"/>
                    </a:lnTo>
                    <a:lnTo>
                      <a:pt x="878" y="723"/>
                    </a:lnTo>
                    <a:lnTo>
                      <a:pt x="882" y="739"/>
                    </a:lnTo>
                    <a:lnTo>
                      <a:pt x="886" y="749"/>
                    </a:lnTo>
                    <a:lnTo>
                      <a:pt x="880" y="753"/>
                    </a:lnTo>
                    <a:lnTo>
                      <a:pt x="868" y="757"/>
                    </a:lnTo>
                    <a:lnTo>
                      <a:pt x="854" y="761"/>
                    </a:lnTo>
                    <a:lnTo>
                      <a:pt x="848" y="753"/>
                    </a:lnTo>
                    <a:lnTo>
                      <a:pt x="844" y="749"/>
                    </a:lnTo>
                    <a:lnTo>
                      <a:pt x="844" y="759"/>
                    </a:lnTo>
                    <a:lnTo>
                      <a:pt x="840" y="771"/>
                    </a:lnTo>
                    <a:lnTo>
                      <a:pt x="830" y="771"/>
                    </a:lnTo>
                    <a:lnTo>
                      <a:pt x="814" y="775"/>
                    </a:lnTo>
                    <a:lnTo>
                      <a:pt x="796" y="787"/>
                    </a:lnTo>
                    <a:lnTo>
                      <a:pt x="794" y="809"/>
                    </a:lnTo>
                    <a:lnTo>
                      <a:pt x="792" y="827"/>
                    </a:lnTo>
                    <a:lnTo>
                      <a:pt x="788" y="847"/>
                    </a:lnTo>
                    <a:lnTo>
                      <a:pt x="782" y="849"/>
                    </a:lnTo>
                    <a:lnTo>
                      <a:pt x="772" y="837"/>
                    </a:lnTo>
                    <a:lnTo>
                      <a:pt x="760" y="827"/>
                    </a:lnTo>
                    <a:lnTo>
                      <a:pt x="746" y="827"/>
                    </a:lnTo>
                    <a:lnTo>
                      <a:pt x="742" y="829"/>
                    </a:lnTo>
                    <a:lnTo>
                      <a:pt x="744" y="835"/>
                    </a:lnTo>
                    <a:lnTo>
                      <a:pt x="754" y="841"/>
                    </a:lnTo>
                    <a:lnTo>
                      <a:pt x="768" y="847"/>
                    </a:lnTo>
                    <a:lnTo>
                      <a:pt x="780" y="857"/>
                    </a:lnTo>
                    <a:lnTo>
                      <a:pt x="780" y="865"/>
                    </a:lnTo>
                    <a:lnTo>
                      <a:pt x="774" y="871"/>
                    </a:lnTo>
                    <a:lnTo>
                      <a:pt x="772" y="889"/>
                    </a:lnTo>
                    <a:lnTo>
                      <a:pt x="766" y="895"/>
                    </a:lnTo>
                    <a:lnTo>
                      <a:pt x="758" y="899"/>
                    </a:lnTo>
                    <a:lnTo>
                      <a:pt x="740" y="919"/>
                    </a:lnTo>
                    <a:lnTo>
                      <a:pt x="742" y="925"/>
                    </a:lnTo>
                    <a:lnTo>
                      <a:pt x="732" y="929"/>
                    </a:lnTo>
                    <a:lnTo>
                      <a:pt x="726" y="917"/>
                    </a:lnTo>
                    <a:lnTo>
                      <a:pt x="720" y="917"/>
                    </a:lnTo>
                    <a:lnTo>
                      <a:pt x="722" y="929"/>
                    </a:lnTo>
                    <a:lnTo>
                      <a:pt x="728" y="941"/>
                    </a:lnTo>
                    <a:lnTo>
                      <a:pt x="736" y="949"/>
                    </a:lnTo>
                    <a:lnTo>
                      <a:pt x="742" y="953"/>
                    </a:lnTo>
                    <a:lnTo>
                      <a:pt x="746" y="963"/>
                    </a:lnTo>
                    <a:lnTo>
                      <a:pt x="746" y="973"/>
                    </a:lnTo>
                    <a:lnTo>
                      <a:pt x="742" y="983"/>
                    </a:lnTo>
                    <a:lnTo>
                      <a:pt x="726" y="965"/>
                    </a:lnTo>
                    <a:lnTo>
                      <a:pt x="704" y="965"/>
                    </a:lnTo>
                    <a:lnTo>
                      <a:pt x="688" y="981"/>
                    </a:lnTo>
                    <a:lnTo>
                      <a:pt x="658" y="1005"/>
                    </a:lnTo>
                    <a:lnTo>
                      <a:pt x="634" y="1003"/>
                    </a:lnTo>
                    <a:lnTo>
                      <a:pt x="608" y="985"/>
                    </a:lnTo>
                    <a:lnTo>
                      <a:pt x="612" y="975"/>
                    </a:lnTo>
                    <a:lnTo>
                      <a:pt x="632" y="975"/>
                    </a:lnTo>
                    <a:lnTo>
                      <a:pt x="628" y="949"/>
                    </a:lnTo>
                    <a:lnTo>
                      <a:pt x="644" y="929"/>
                    </a:lnTo>
                    <a:lnTo>
                      <a:pt x="640" y="911"/>
                    </a:lnTo>
                    <a:lnTo>
                      <a:pt x="654" y="901"/>
                    </a:lnTo>
                    <a:lnTo>
                      <a:pt x="652" y="885"/>
                    </a:lnTo>
                    <a:lnTo>
                      <a:pt x="654" y="875"/>
                    </a:lnTo>
                    <a:lnTo>
                      <a:pt x="634" y="849"/>
                    </a:lnTo>
                    <a:lnTo>
                      <a:pt x="656" y="829"/>
                    </a:lnTo>
                    <a:lnTo>
                      <a:pt x="666" y="845"/>
                    </a:lnTo>
                    <a:lnTo>
                      <a:pt x="688" y="831"/>
                    </a:lnTo>
                    <a:lnTo>
                      <a:pt x="702" y="837"/>
                    </a:lnTo>
                    <a:lnTo>
                      <a:pt x="708" y="827"/>
                    </a:lnTo>
                    <a:lnTo>
                      <a:pt x="718" y="839"/>
                    </a:lnTo>
                    <a:lnTo>
                      <a:pt x="728" y="829"/>
                    </a:lnTo>
                    <a:lnTo>
                      <a:pt x="740" y="829"/>
                    </a:lnTo>
                    <a:lnTo>
                      <a:pt x="742" y="825"/>
                    </a:lnTo>
                    <a:lnTo>
                      <a:pt x="720" y="813"/>
                    </a:lnTo>
                    <a:lnTo>
                      <a:pt x="722" y="803"/>
                    </a:lnTo>
                    <a:lnTo>
                      <a:pt x="712" y="779"/>
                    </a:lnTo>
                    <a:lnTo>
                      <a:pt x="692" y="777"/>
                    </a:lnTo>
                    <a:lnTo>
                      <a:pt x="666" y="765"/>
                    </a:lnTo>
                    <a:lnTo>
                      <a:pt x="640" y="749"/>
                    </a:lnTo>
                    <a:lnTo>
                      <a:pt x="622" y="719"/>
                    </a:lnTo>
                    <a:lnTo>
                      <a:pt x="616" y="669"/>
                    </a:lnTo>
                    <a:lnTo>
                      <a:pt x="604" y="651"/>
                    </a:lnTo>
                    <a:lnTo>
                      <a:pt x="590" y="663"/>
                    </a:lnTo>
                    <a:lnTo>
                      <a:pt x="574" y="643"/>
                    </a:lnTo>
                    <a:lnTo>
                      <a:pt x="550" y="643"/>
                    </a:lnTo>
                    <a:lnTo>
                      <a:pt x="542" y="653"/>
                    </a:lnTo>
                    <a:lnTo>
                      <a:pt x="532" y="637"/>
                    </a:lnTo>
                    <a:lnTo>
                      <a:pt x="516" y="645"/>
                    </a:lnTo>
                    <a:lnTo>
                      <a:pt x="480" y="625"/>
                    </a:lnTo>
                    <a:lnTo>
                      <a:pt x="454" y="625"/>
                    </a:lnTo>
                    <a:lnTo>
                      <a:pt x="430" y="645"/>
                    </a:lnTo>
                    <a:lnTo>
                      <a:pt x="400" y="649"/>
                    </a:lnTo>
                    <a:lnTo>
                      <a:pt x="402" y="661"/>
                    </a:lnTo>
                    <a:lnTo>
                      <a:pt x="386" y="661"/>
                    </a:lnTo>
                    <a:lnTo>
                      <a:pt x="384" y="671"/>
                    </a:lnTo>
                    <a:lnTo>
                      <a:pt x="362" y="685"/>
                    </a:lnTo>
                    <a:lnTo>
                      <a:pt x="352" y="713"/>
                    </a:lnTo>
                    <a:lnTo>
                      <a:pt x="278" y="739"/>
                    </a:lnTo>
                    <a:lnTo>
                      <a:pt x="268" y="769"/>
                    </a:lnTo>
                    <a:lnTo>
                      <a:pt x="254" y="773"/>
                    </a:lnTo>
                    <a:lnTo>
                      <a:pt x="224" y="747"/>
                    </a:lnTo>
                    <a:lnTo>
                      <a:pt x="200" y="747"/>
                    </a:lnTo>
                    <a:lnTo>
                      <a:pt x="196" y="759"/>
                    </a:lnTo>
                    <a:lnTo>
                      <a:pt x="116" y="759"/>
                    </a:lnTo>
                    <a:lnTo>
                      <a:pt x="104" y="749"/>
                    </a:lnTo>
                    <a:lnTo>
                      <a:pt x="94" y="751"/>
                    </a:lnTo>
                    <a:lnTo>
                      <a:pt x="92" y="765"/>
                    </a:lnTo>
                    <a:lnTo>
                      <a:pt x="78" y="771"/>
                    </a:lnTo>
                    <a:lnTo>
                      <a:pt x="68" y="757"/>
                    </a:lnTo>
                    <a:lnTo>
                      <a:pt x="50" y="761"/>
                    </a:lnTo>
                    <a:lnTo>
                      <a:pt x="40" y="745"/>
                    </a:lnTo>
                    <a:lnTo>
                      <a:pt x="24" y="747"/>
                    </a:lnTo>
                    <a:lnTo>
                      <a:pt x="22" y="739"/>
                    </a:lnTo>
                    <a:lnTo>
                      <a:pt x="4" y="727"/>
                    </a:lnTo>
                    <a:lnTo>
                      <a:pt x="0" y="705"/>
                    </a:lnTo>
                    <a:lnTo>
                      <a:pt x="12" y="685"/>
                    </a:lnTo>
                    <a:lnTo>
                      <a:pt x="14" y="655"/>
                    </a:lnTo>
                    <a:lnTo>
                      <a:pt x="20" y="639"/>
                    </a:lnTo>
                    <a:lnTo>
                      <a:pt x="46" y="639"/>
                    </a:lnTo>
                    <a:lnTo>
                      <a:pt x="48" y="631"/>
                    </a:lnTo>
                    <a:lnTo>
                      <a:pt x="36" y="623"/>
                    </a:lnTo>
                    <a:lnTo>
                      <a:pt x="32" y="603"/>
                    </a:lnTo>
                    <a:lnTo>
                      <a:pt x="24" y="585"/>
                    </a:lnTo>
                    <a:lnTo>
                      <a:pt x="22" y="571"/>
                    </a:lnTo>
                    <a:lnTo>
                      <a:pt x="56" y="505"/>
                    </a:lnTo>
                    <a:lnTo>
                      <a:pt x="78" y="473"/>
                    </a:lnTo>
                    <a:lnTo>
                      <a:pt x="88" y="455"/>
                    </a:lnTo>
                    <a:lnTo>
                      <a:pt x="104" y="451"/>
                    </a:lnTo>
                    <a:lnTo>
                      <a:pt x="114" y="435"/>
                    </a:lnTo>
                    <a:lnTo>
                      <a:pt x="112" y="415"/>
                    </a:lnTo>
                    <a:lnTo>
                      <a:pt x="98" y="403"/>
                    </a:lnTo>
                    <a:lnTo>
                      <a:pt x="98" y="395"/>
                    </a:lnTo>
                    <a:lnTo>
                      <a:pt x="108" y="393"/>
                    </a:lnTo>
                    <a:lnTo>
                      <a:pt x="108" y="387"/>
                    </a:lnTo>
                    <a:lnTo>
                      <a:pt x="80" y="363"/>
                    </a:lnTo>
                    <a:lnTo>
                      <a:pt x="80" y="355"/>
                    </a:lnTo>
                    <a:lnTo>
                      <a:pt x="60" y="339"/>
                    </a:lnTo>
                    <a:lnTo>
                      <a:pt x="60" y="325"/>
                    </a:lnTo>
                    <a:lnTo>
                      <a:pt x="52" y="309"/>
                    </a:lnTo>
                    <a:lnTo>
                      <a:pt x="44" y="309"/>
                    </a:lnTo>
                    <a:close/>
                  </a:path>
                </a:pathLst>
              </a:custGeom>
              <a:solidFill>
                <a:schemeClr val="accent2">
                  <a:lumMod val="40000"/>
                  <a:lumOff val="60000"/>
                  <a:alpha val="50000"/>
                </a:schemeClr>
              </a:solidFill>
              <a:ln w="6350" cap="flat" cmpd="sng">
                <a:solidFill>
                  <a:srgbClr val="FFFFFF"/>
                </a:solidFill>
                <a:prstDash val="solid"/>
                <a:round/>
                <a:headEnd type="none" w="med" len="med"/>
                <a:tailEnd type="none" w="med" len="med"/>
              </a:ln>
            </p:spPr>
            <p:txBody>
              <a:bodyPr/>
              <a:lstStyle/>
              <a:p>
                <a:endParaRPr lang="en-US" dirty="0"/>
              </a:p>
            </p:txBody>
          </p:sp>
          <p:sp>
            <p:nvSpPr>
              <p:cNvPr id="198" name="Freeform 344"/>
              <p:cNvSpPr>
                <a:spLocks/>
              </p:cNvSpPr>
              <p:nvPr/>
            </p:nvSpPr>
            <p:spPr bwMode="auto">
              <a:xfrm>
                <a:off x="9183688" y="2327275"/>
                <a:ext cx="314325" cy="293688"/>
              </a:xfrm>
              <a:custGeom>
                <a:avLst/>
                <a:gdLst>
                  <a:gd name="T0" fmla="*/ 38 w 706"/>
                  <a:gd name="T1" fmla="*/ 344 h 659"/>
                  <a:gd name="T2" fmla="*/ 84 w 706"/>
                  <a:gd name="T3" fmla="*/ 330 h 659"/>
                  <a:gd name="T4" fmla="*/ 92 w 706"/>
                  <a:gd name="T5" fmla="*/ 312 h 659"/>
                  <a:gd name="T6" fmla="*/ 124 w 706"/>
                  <a:gd name="T7" fmla="*/ 290 h 659"/>
                  <a:gd name="T8" fmla="*/ 144 w 706"/>
                  <a:gd name="T9" fmla="*/ 282 h 659"/>
                  <a:gd name="T10" fmla="*/ 164 w 706"/>
                  <a:gd name="T11" fmla="*/ 282 h 659"/>
                  <a:gd name="T12" fmla="*/ 146 w 706"/>
                  <a:gd name="T13" fmla="*/ 248 h 659"/>
                  <a:gd name="T14" fmla="*/ 146 w 706"/>
                  <a:gd name="T15" fmla="*/ 202 h 659"/>
                  <a:gd name="T16" fmla="*/ 170 w 706"/>
                  <a:gd name="T17" fmla="*/ 162 h 659"/>
                  <a:gd name="T18" fmla="*/ 206 w 706"/>
                  <a:gd name="T19" fmla="*/ 130 h 659"/>
                  <a:gd name="T20" fmla="*/ 198 w 706"/>
                  <a:gd name="T21" fmla="*/ 78 h 659"/>
                  <a:gd name="T22" fmla="*/ 222 w 706"/>
                  <a:gd name="T23" fmla="*/ 62 h 659"/>
                  <a:gd name="T24" fmla="*/ 266 w 706"/>
                  <a:gd name="T25" fmla="*/ 2 h 659"/>
                  <a:gd name="T26" fmla="*/ 294 w 706"/>
                  <a:gd name="T27" fmla="*/ 8 h 659"/>
                  <a:gd name="T28" fmla="*/ 322 w 706"/>
                  <a:gd name="T29" fmla="*/ 16 h 659"/>
                  <a:gd name="T30" fmla="*/ 374 w 706"/>
                  <a:gd name="T31" fmla="*/ 8 h 659"/>
                  <a:gd name="T32" fmla="*/ 398 w 706"/>
                  <a:gd name="T33" fmla="*/ 16 h 659"/>
                  <a:gd name="T34" fmla="*/ 464 w 706"/>
                  <a:gd name="T35" fmla="*/ 10 h 659"/>
                  <a:gd name="T36" fmla="*/ 498 w 706"/>
                  <a:gd name="T37" fmla="*/ 40 h 659"/>
                  <a:gd name="T38" fmla="*/ 510 w 706"/>
                  <a:gd name="T39" fmla="*/ 96 h 659"/>
                  <a:gd name="T40" fmla="*/ 542 w 706"/>
                  <a:gd name="T41" fmla="*/ 132 h 659"/>
                  <a:gd name="T42" fmla="*/ 568 w 706"/>
                  <a:gd name="T43" fmla="*/ 174 h 659"/>
                  <a:gd name="T44" fmla="*/ 618 w 706"/>
                  <a:gd name="T45" fmla="*/ 200 h 659"/>
                  <a:gd name="T46" fmla="*/ 642 w 706"/>
                  <a:gd name="T47" fmla="*/ 210 h 659"/>
                  <a:gd name="T48" fmla="*/ 676 w 706"/>
                  <a:gd name="T49" fmla="*/ 232 h 659"/>
                  <a:gd name="T50" fmla="*/ 690 w 706"/>
                  <a:gd name="T51" fmla="*/ 262 h 659"/>
                  <a:gd name="T52" fmla="*/ 666 w 706"/>
                  <a:gd name="T53" fmla="*/ 302 h 659"/>
                  <a:gd name="T54" fmla="*/ 640 w 706"/>
                  <a:gd name="T55" fmla="*/ 294 h 659"/>
                  <a:gd name="T56" fmla="*/ 614 w 706"/>
                  <a:gd name="T57" fmla="*/ 300 h 659"/>
                  <a:gd name="T58" fmla="*/ 642 w 706"/>
                  <a:gd name="T59" fmla="*/ 348 h 659"/>
                  <a:gd name="T60" fmla="*/ 656 w 706"/>
                  <a:gd name="T61" fmla="*/ 398 h 659"/>
                  <a:gd name="T62" fmla="*/ 658 w 706"/>
                  <a:gd name="T63" fmla="*/ 436 h 659"/>
                  <a:gd name="T64" fmla="*/ 614 w 706"/>
                  <a:gd name="T65" fmla="*/ 473 h 659"/>
                  <a:gd name="T66" fmla="*/ 624 w 706"/>
                  <a:gd name="T67" fmla="*/ 553 h 659"/>
                  <a:gd name="T68" fmla="*/ 588 w 706"/>
                  <a:gd name="T69" fmla="*/ 543 h 659"/>
                  <a:gd name="T70" fmla="*/ 542 w 706"/>
                  <a:gd name="T71" fmla="*/ 553 h 659"/>
                  <a:gd name="T72" fmla="*/ 508 w 706"/>
                  <a:gd name="T73" fmla="*/ 563 h 659"/>
                  <a:gd name="T74" fmla="*/ 474 w 706"/>
                  <a:gd name="T75" fmla="*/ 577 h 659"/>
                  <a:gd name="T76" fmla="*/ 440 w 706"/>
                  <a:gd name="T77" fmla="*/ 575 h 659"/>
                  <a:gd name="T78" fmla="*/ 398 w 706"/>
                  <a:gd name="T79" fmla="*/ 579 h 659"/>
                  <a:gd name="T80" fmla="*/ 384 w 706"/>
                  <a:gd name="T81" fmla="*/ 581 h 659"/>
                  <a:gd name="T82" fmla="*/ 336 w 706"/>
                  <a:gd name="T83" fmla="*/ 569 h 659"/>
                  <a:gd name="T84" fmla="*/ 228 w 706"/>
                  <a:gd name="T85" fmla="*/ 573 h 659"/>
                  <a:gd name="T86" fmla="*/ 116 w 706"/>
                  <a:gd name="T87" fmla="*/ 607 h 659"/>
                  <a:gd name="T88" fmla="*/ 84 w 706"/>
                  <a:gd name="T89" fmla="*/ 641 h 659"/>
                  <a:gd name="T90" fmla="*/ 56 w 706"/>
                  <a:gd name="T91" fmla="*/ 645 h 659"/>
                  <a:gd name="T92" fmla="*/ 60 w 706"/>
                  <a:gd name="T93" fmla="*/ 599 h 659"/>
                  <a:gd name="T94" fmla="*/ 18 w 706"/>
                  <a:gd name="T95" fmla="*/ 577 h 659"/>
                  <a:gd name="T96" fmla="*/ 38 w 706"/>
                  <a:gd name="T97" fmla="*/ 527 h 659"/>
                  <a:gd name="T98" fmla="*/ 38 w 706"/>
                  <a:gd name="T99" fmla="*/ 434 h 6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659"/>
                  <a:gd name="T152" fmla="*/ 706 w 706"/>
                  <a:gd name="T153" fmla="*/ 659 h 6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659">
                    <a:moveTo>
                      <a:pt x="0" y="358"/>
                    </a:moveTo>
                    <a:lnTo>
                      <a:pt x="12" y="358"/>
                    </a:lnTo>
                    <a:lnTo>
                      <a:pt x="38" y="344"/>
                    </a:lnTo>
                    <a:lnTo>
                      <a:pt x="52" y="340"/>
                    </a:lnTo>
                    <a:lnTo>
                      <a:pt x="66" y="350"/>
                    </a:lnTo>
                    <a:lnTo>
                      <a:pt x="84" y="330"/>
                    </a:lnTo>
                    <a:lnTo>
                      <a:pt x="98" y="330"/>
                    </a:lnTo>
                    <a:lnTo>
                      <a:pt x="100" y="322"/>
                    </a:lnTo>
                    <a:lnTo>
                      <a:pt x="92" y="312"/>
                    </a:lnTo>
                    <a:lnTo>
                      <a:pt x="100" y="306"/>
                    </a:lnTo>
                    <a:lnTo>
                      <a:pt x="110" y="306"/>
                    </a:lnTo>
                    <a:lnTo>
                      <a:pt x="124" y="290"/>
                    </a:lnTo>
                    <a:lnTo>
                      <a:pt x="132" y="286"/>
                    </a:lnTo>
                    <a:lnTo>
                      <a:pt x="136" y="280"/>
                    </a:lnTo>
                    <a:lnTo>
                      <a:pt x="144" y="282"/>
                    </a:lnTo>
                    <a:lnTo>
                      <a:pt x="146" y="296"/>
                    </a:lnTo>
                    <a:lnTo>
                      <a:pt x="160" y="292"/>
                    </a:lnTo>
                    <a:lnTo>
                      <a:pt x="164" y="282"/>
                    </a:lnTo>
                    <a:lnTo>
                      <a:pt x="160" y="272"/>
                    </a:lnTo>
                    <a:lnTo>
                      <a:pt x="144" y="270"/>
                    </a:lnTo>
                    <a:lnTo>
                      <a:pt x="146" y="248"/>
                    </a:lnTo>
                    <a:lnTo>
                      <a:pt x="152" y="238"/>
                    </a:lnTo>
                    <a:lnTo>
                      <a:pt x="144" y="224"/>
                    </a:lnTo>
                    <a:lnTo>
                      <a:pt x="146" y="202"/>
                    </a:lnTo>
                    <a:lnTo>
                      <a:pt x="154" y="188"/>
                    </a:lnTo>
                    <a:lnTo>
                      <a:pt x="172" y="180"/>
                    </a:lnTo>
                    <a:lnTo>
                      <a:pt x="170" y="162"/>
                    </a:lnTo>
                    <a:lnTo>
                      <a:pt x="182" y="152"/>
                    </a:lnTo>
                    <a:lnTo>
                      <a:pt x="196" y="156"/>
                    </a:lnTo>
                    <a:lnTo>
                      <a:pt x="206" y="130"/>
                    </a:lnTo>
                    <a:lnTo>
                      <a:pt x="178" y="128"/>
                    </a:lnTo>
                    <a:lnTo>
                      <a:pt x="180" y="86"/>
                    </a:lnTo>
                    <a:lnTo>
                      <a:pt x="198" y="78"/>
                    </a:lnTo>
                    <a:lnTo>
                      <a:pt x="198" y="68"/>
                    </a:lnTo>
                    <a:lnTo>
                      <a:pt x="208" y="58"/>
                    </a:lnTo>
                    <a:lnTo>
                      <a:pt x="222" y="62"/>
                    </a:lnTo>
                    <a:lnTo>
                      <a:pt x="248" y="58"/>
                    </a:lnTo>
                    <a:lnTo>
                      <a:pt x="250" y="30"/>
                    </a:lnTo>
                    <a:lnTo>
                      <a:pt x="266" y="2"/>
                    </a:lnTo>
                    <a:lnTo>
                      <a:pt x="276" y="0"/>
                    </a:lnTo>
                    <a:lnTo>
                      <a:pt x="284" y="6"/>
                    </a:lnTo>
                    <a:lnTo>
                      <a:pt x="294" y="8"/>
                    </a:lnTo>
                    <a:lnTo>
                      <a:pt x="296" y="2"/>
                    </a:lnTo>
                    <a:lnTo>
                      <a:pt x="312" y="2"/>
                    </a:lnTo>
                    <a:lnTo>
                      <a:pt x="322" y="16"/>
                    </a:lnTo>
                    <a:lnTo>
                      <a:pt x="342" y="0"/>
                    </a:lnTo>
                    <a:lnTo>
                      <a:pt x="368" y="0"/>
                    </a:lnTo>
                    <a:lnTo>
                      <a:pt x="374" y="8"/>
                    </a:lnTo>
                    <a:lnTo>
                      <a:pt x="370" y="20"/>
                    </a:lnTo>
                    <a:lnTo>
                      <a:pt x="386" y="34"/>
                    </a:lnTo>
                    <a:lnTo>
                      <a:pt x="398" y="16"/>
                    </a:lnTo>
                    <a:lnTo>
                      <a:pt x="414" y="2"/>
                    </a:lnTo>
                    <a:lnTo>
                      <a:pt x="446" y="0"/>
                    </a:lnTo>
                    <a:lnTo>
                      <a:pt x="464" y="10"/>
                    </a:lnTo>
                    <a:lnTo>
                      <a:pt x="476" y="20"/>
                    </a:lnTo>
                    <a:lnTo>
                      <a:pt x="488" y="16"/>
                    </a:lnTo>
                    <a:lnTo>
                      <a:pt x="498" y="40"/>
                    </a:lnTo>
                    <a:lnTo>
                      <a:pt x="492" y="54"/>
                    </a:lnTo>
                    <a:lnTo>
                      <a:pt x="514" y="76"/>
                    </a:lnTo>
                    <a:lnTo>
                      <a:pt x="510" y="96"/>
                    </a:lnTo>
                    <a:lnTo>
                      <a:pt x="508" y="114"/>
                    </a:lnTo>
                    <a:lnTo>
                      <a:pt x="526" y="124"/>
                    </a:lnTo>
                    <a:lnTo>
                      <a:pt x="542" y="132"/>
                    </a:lnTo>
                    <a:lnTo>
                      <a:pt x="540" y="146"/>
                    </a:lnTo>
                    <a:lnTo>
                      <a:pt x="556" y="156"/>
                    </a:lnTo>
                    <a:lnTo>
                      <a:pt x="568" y="174"/>
                    </a:lnTo>
                    <a:lnTo>
                      <a:pt x="590" y="184"/>
                    </a:lnTo>
                    <a:lnTo>
                      <a:pt x="614" y="186"/>
                    </a:lnTo>
                    <a:lnTo>
                      <a:pt x="618" y="200"/>
                    </a:lnTo>
                    <a:lnTo>
                      <a:pt x="618" y="220"/>
                    </a:lnTo>
                    <a:lnTo>
                      <a:pt x="632" y="216"/>
                    </a:lnTo>
                    <a:lnTo>
                      <a:pt x="642" y="210"/>
                    </a:lnTo>
                    <a:lnTo>
                      <a:pt x="662" y="210"/>
                    </a:lnTo>
                    <a:lnTo>
                      <a:pt x="672" y="216"/>
                    </a:lnTo>
                    <a:lnTo>
                      <a:pt x="676" y="232"/>
                    </a:lnTo>
                    <a:lnTo>
                      <a:pt x="706" y="246"/>
                    </a:lnTo>
                    <a:lnTo>
                      <a:pt x="704" y="258"/>
                    </a:lnTo>
                    <a:lnTo>
                      <a:pt x="690" y="262"/>
                    </a:lnTo>
                    <a:lnTo>
                      <a:pt x="690" y="278"/>
                    </a:lnTo>
                    <a:lnTo>
                      <a:pt x="674" y="300"/>
                    </a:lnTo>
                    <a:lnTo>
                      <a:pt x="666" y="302"/>
                    </a:lnTo>
                    <a:lnTo>
                      <a:pt x="658" y="304"/>
                    </a:lnTo>
                    <a:lnTo>
                      <a:pt x="654" y="302"/>
                    </a:lnTo>
                    <a:lnTo>
                      <a:pt x="640" y="294"/>
                    </a:lnTo>
                    <a:lnTo>
                      <a:pt x="626" y="296"/>
                    </a:lnTo>
                    <a:lnTo>
                      <a:pt x="618" y="298"/>
                    </a:lnTo>
                    <a:lnTo>
                      <a:pt x="614" y="300"/>
                    </a:lnTo>
                    <a:lnTo>
                      <a:pt x="612" y="326"/>
                    </a:lnTo>
                    <a:lnTo>
                      <a:pt x="626" y="342"/>
                    </a:lnTo>
                    <a:lnTo>
                      <a:pt x="642" y="348"/>
                    </a:lnTo>
                    <a:lnTo>
                      <a:pt x="642" y="368"/>
                    </a:lnTo>
                    <a:lnTo>
                      <a:pt x="652" y="376"/>
                    </a:lnTo>
                    <a:lnTo>
                      <a:pt x="656" y="398"/>
                    </a:lnTo>
                    <a:lnTo>
                      <a:pt x="666" y="412"/>
                    </a:lnTo>
                    <a:lnTo>
                      <a:pt x="686" y="428"/>
                    </a:lnTo>
                    <a:lnTo>
                      <a:pt x="658" y="436"/>
                    </a:lnTo>
                    <a:lnTo>
                      <a:pt x="642" y="448"/>
                    </a:lnTo>
                    <a:lnTo>
                      <a:pt x="622" y="450"/>
                    </a:lnTo>
                    <a:lnTo>
                      <a:pt x="614" y="473"/>
                    </a:lnTo>
                    <a:lnTo>
                      <a:pt x="608" y="499"/>
                    </a:lnTo>
                    <a:lnTo>
                      <a:pt x="608" y="531"/>
                    </a:lnTo>
                    <a:lnTo>
                      <a:pt x="624" y="553"/>
                    </a:lnTo>
                    <a:lnTo>
                      <a:pt x="612" y="561"/>
                    </a:lnTo>
                    <a:lnTo>
                      <a:pt x="598" y="555"/>
                    </a:lnTo>
                    <a:lnTo>
                      <a:pt x="588" y="543"/>
                    </a:lnTo>
                    <a:lnTo>
                      <a:pt x="576" y="543"/>
                    </a:lnTo>
                    <a:lnTo>
                      <a:pt x="556" y="559"/>
                    </a:lnTo>
                    <a:lnTo>
                      <a:pt x="542" y="553"/>
                    </a:lnTo>
                    <a:lnTo>
                      <a:pt x="534" y="565"/>
                    </a:lnTo>
                    <a:lnTo>
                      <a:pt x="522" y="577"/>
                    </a:lnTo>
                    <a:lnTo>
                      <a:pt x="508" y="563"/>
                    </a:lnTo>
                    <a:lnTo>
                      <a:pt x="496" y="547"/>
                    </a:lnTo>
                    <a:lnTo>
                      <a:pt x="474" y="567"/>
                    </a:lnTo>
                    <a:lnTo>
                      <a:pt x="474" y="577"/>
                    </a:lnTo>
                    <a:lnTo>
                      <a:pt x="464" y="579"/>
                    </a:lnTo>
                    <a:lnTo>
                      <a:pt x="452" y="565"/>
                    </a:lnTo>
                    <a:lnTo>
                      <a:pt x="440" y="575"/>
                    </a:lnTo>
                    <a:lnTo>
                      <a:pt x="426" y="563"/>
                    </a:lnTo>
                    <a:lnTo>
                      <a:pt x="418" y="577"/>
                    </a:lnTo>
                    <a:lnTo>
                      <a:pt x="398" y="579"/>
                    </a:lnTo>
                    <a:lnTo>
                      <a:pt x="398" y="595"/>
                    </a:lnTo>
                    <a:lnTo>
                      <a:pt x="386" y="595"/>
                    </a:lnTo>
                    <a:lnTo>
                      <a:pt x="384" y="581"/>
                    </a:lnTo>
                    <a:lnTo>
                      <a:pt x="368" y="581"/>
                    </a:lnTo>
                    <a:lnTo>
                      <a:pt x="352" y="585"/>
                    </a:lnTo>
                    <a:lnTo>
                      <a:pt x="336" y="569"/>
                    </a:lnTo>
                    <a:lnTo>
                      <a:pt x="284" y="577"/>
                    </a:lnTo>
                    <a:lnTo>
                      <a:pt x="242" y="573"/>
                    </a:lnTo>
                    <a:lnTo>
                      <a:pt x="228" y="573"/>
                    </a:lnTo>
                    <a:lnTo>
                      <a:pt x="176" y="579"/>
                    </a:lnTo>
                    <a:lnTo>
                      <a:pt x="154" y="597"/>
                    </a:lnTo>
                    <a:lnTo>
                      <a:pt x="116" y="607"/>
                    </a:lnTo>
                    <a:lnTo>
                      <a:pt x="114" y="627"/>
                    </a:lnTo>
                    <a:lnTo>
                      <a:pt x="94" y="647"/>
                    </a:lnTo>
                    <a:lnTo>
                      <a:pt x="84" y="641"/>
                    </a:lnTo>
                    <a:lnTo>
                      <a:pt x="72" y="643"/>
                    </a:lnTo>
                    <a:lnTo>
                      <a:pt x="60" y="659"/>
                    </a:lnTo>
                    <a:lnTo>
                      <a:pt x="56" y="645"/>
                    </a:lnTo>
                    <a:lnTo>
                      <a:pt x="56" y="635"/>
                    </a:lnTo>
                    <a:lnTo>
                      <a:pt x="62" y="631"/>
                    </a:lnTo>
                    <a:lnTo>
                      <a:pt x="60" y="599"/>
                    </a:lnTo>
                    <a:lnTo>
                      <a:pt x="52" y="587"/>
                    </a:lnTo>
                    <a:lnTo>
                      <a:pt x="36" y="577"/>
                    </a:lnTo>
                    <a:lnTo>
                      <a:pt x="18" y="577"/>
                    </a:lnTo>
                    <a:lnTo>
                      <a:pt x="18" y="561"/>
                    </a:lnTo>
                    <a:lnTo>
                      <a:pt x="24" y="537"/>
                    </a:lnTo>
                    <a:lnTo>
                      <a:pt x="38" y="527"/>
                    </a:lnTo>
                    <a:lnTo>
                      <a:pt x="64" y="505"/>
                    </a:lnTo>
                    <a:lnTo>
                      <a:pt x="48" y="450"/>
                    </a:lnTo>
                    <a:lnTo>
                      <a:pt x="38" y="434"/>
                    </a:lnTo>
                    <a:lnTo>
                      <a:pt x="28" y="416"/>
                    </a:lnTo>
                    <a:lnTo>
                      <a:pt x="0" y="358"/>
                    </a:lnTo>
                    <a:close/>
                  </a:path>
                </a:pathLst>
              </a:custGeom>
              <a:solidFill>
                <a:schemeClr val="accent2">
                  <a:lumMod val="40000"/>
                  <a:lumOff val="60000"/>
                  <a:alpha val="50000"/>
                </a:schemeClr>
              </a:solidFill>
              <a:ln w="6350" cap="flat" cmpd="sng">
                <a:solidFill>
                  <a:srgbClr val="FFFFFF"/>
                </a:solidFill>
                <a:prstDash val="solid"/>
                <a:round/>
                <a:headEnd type="none" w="med" len="med"/>
                <a:tailEnd type="none" w="med" len="med"/>
              </a:ln>
            </p:spPr>
            <p:txBody>
              <a:bodyPr/>
              <a:lstStyle/>
              <a:p>
                <a:endParaRPr lang="en-US" dirty="0"/>
              </a:p>
            </p:txBody>
          </p:sp>
          <p:sp>
            <p:nvSpPr>
              <p:cNvPr id="199" name="Freeform 345"/>
              <p:cNvSpPr>
                <a:spLocks/>
              </p:cNvSpPr>
              <p:nvPr/>
            </p:nvSpPr>
            <p:spPr bwMode="auto">
              <a:xfrm>
                <a:off x="9048750" y="2420938"/>
                <a:ext cx="107950" cy="57150"/>
              </a:xfrm>
              <a:custGeom>
                <a:avLst/>
                <a:gdLst>
                  <a:gd name="T0" fmla="*/ 0 w 242"/>
                  <a:gd name="T1" fmla="*/ 126 h 128"/>
                  <a:gd name="T2" fmla="*/ 12 w 242"/>
                  <a:gd name="T3" fmla="*/ 110 h 128"/>
                  <a:gd name="T4" fmla="*/ 20 w 242"/>
                  <a:gd name="T5" fmla="*/ 94 h 128"/>
                  <a:gd name="T6" fmla="*/ 22 w 242"/>
                  <a:gd name="T7" fmla="*/ 84 h 128"/>
                  <a:gd name="T8" fmla="*/ 18 w 242"/>
                  <a:gd name="T9" fmla="*/ 72 h 128"/>
                  <a:gd name="T10" fmla="*/ 14 w 242"/>
                  <a:gd name="T11" fmla="*/ 64 h 128"/>
                  <a:gd name="T12" fmla="*/ 20 w 242"/>
                  <a:gd name="T13" fmla="*/ 54 h 128"/>
                  <a:gd name="T14" fmla="*/ 34 w 242"/>
                  <a:gd name="T15" fmla="*/ 52 h 128"/>
                  <a:gd name="T16" fmla="*/ 48 w 242"/>
                  <a:gd name="T17" fmla="*/ 52 h 128"/>
                  <a:gd name="T18" fmla="*/ 62 w 242"/>
                  <a:gd name="T19" fmla="*/ 48 h 128"/>
                  <a:gd name="T20" fmla="*/ 70 w 242"/>
                  <a:gd name="T21" fmla="*/ 52 h 128"/>
                  <a:gd name="T22" fmla="*/ 82 w 242"/>
                  <a:gd name="T23" fmla="*/ 54 h 128"/>
                  <a:gd name="T24" fmla="*/ 102 w 242"/>
                  <a:gd name="T25" fmla="*/ 52 h 128"/>
                  <a:gd name="T26" fmla="*/ 112 w 242"/>
                  <a:gd name="T27" fmla="*/ 46 h 128"/>
                  <a:gd name="T28" fmla="*/ 108 w 242"/>
                  <a:gd name="T29" fmla="*/ 34 h 128"/>
                  <a:gd name="T30" fmla="*/ 102 w 242"/>
                  <a:gd name="T31" fmla="*/ 20 h 128"/>
                  <a:gd name="T32" fmla="*/ 104 w 242"/>
                  <a:gd name="T33" fmla="*/ 10 h 128"/>
                  <a:gd name="T34" fmla="*/ 104 w 242"/>
                  <a:gd name="T35" fmla="*/ 2 h 128"/>
                  <a:gd name="T36" fmla="*/ 112 w 242"/>
                  <a:gd name="T37" fmla="*/ 0 h 128"/>
                  <a:gd name="T38" fmla="*/ 126 w 242"/>
                  <a:gd name="T39" fmla="*/ 6 h 128"/>
                  <a:gd name="T40" fmla="*/ 154 w 242"/>
                  <a:gd name="T41" fmla="*/ 18 h 128"/>
                  <a:gd name="T42" fmla="*/ 172 w 242"/>
                  <a:gd name="T43" fmla="*/ 24 h 128"/>
                  <a:gd name="T44" fmla="*/ 186 w 242"/>
                  <a:gd name="T45" fmla="*/ 18 h 128"/>
                  <a:gd name="T46" fmla="*/ 208 w 242"/>
                  <a:gd name="T47" fmla="*/ 18 h 128"/>
                  <a:gd name="T48" fmla="*/ 216 w 242"/>
                  <a:gd name="T49" fmla="*/ 22 h 128"/>
                  <a:gd name="T50" fmla="*/ 228 w 242"/>
                  <a:gd name="T51" fmla="*/ 32 h 128"/>
                  <a:gd name="T52" fmla="*/ 238 w 242"/>
                  <a:gd name="T53" fmla="*/ 42 h 128"/>
                  <a:gd name="T54" fmla="*/ 232 w 242"/>
                  <a:gd name="T55" fmla="*/ 56 h 128"/>
                  <a:gd name="T56" fmla="*/ 232 w 242"/>
                  <a:gd name="T57" fmla="*/ 72 h 128"/>
                  <a:gd name="T58" fmla="*/ 230 w 242"/>
                  <a:gd name="T59" fmla="*/ 86 h 128"/>
                  <a:gd name="T60" fmla="*/ 242 w 242"/>
                  <a:gd name="T61" fmla="*/ 96 h 128"/>
                  <a:gd name="T62" fmla="*/ 226 w 242"/>
                  <a:gd name="T63" fmla="*/ 108 h 128"/>
                  <a:gd name="T64" fmla="*/ 176 w 242"/>
                  <a:gd name="T65" fmla="*/ 120 h 128"/>
                  <a:gd name="T66" fmla="*/ 140 w 242"/>
                  <a:gd name="T67" fmla="*/ 126 h 128"/>
                  <a:gd name="T68" fmla="*/ 86 w 242"/>
                  <a:gd name="T69" fmla="*/ 126 h 128"/>
                  <a:gd name="T70" fmla="*/ 38 w 242"/>
                  <a:gd name="T71" fmla="*/ 126 h 128"/>
                  <a:gd name="T72" fmla="*/ 16 w 242"/>
                  <a:gd name="T73" fmla="*/ 128 h 128"/>
                  <a:gd name="T74" fmla="*/ 26 w 242"/>
                  <a:gd name="T75" fmla="*/ 116 h 128"/>
                  <a:gd name="T76" fmla="*/ 42 w 242"/>
                  <a:gd name="T77" fmla="*/ 106 h 128"/>
                  <a:gd name="T78" fmla="*/ 58 w 242"/>
                  <a:gd name="T79" fmla="*/ 94 h 128"/>
                  <a:gd name="T80" fmla="*/ 54 w 242"/>
                  <a:gd name="T81" fmla="*/ 86 h 128"/>
                  <a:gd name="T82" fmla="*/ 42 w 242"/>
                  <a:gd name="T83" fmla="*/ 88 h 128"/>
                  <a:gd name="T84" fmla="*/ 28 w 242"/>
                  <a:gd name="T85" fmla="*/ 88 h 128"/>
                  <a:gd name="T86" fmla="*/ 22 w 242"/>
                  <a:gd name="T87" fmla="*/ 98 h 128"/>
                  <a:gd name="T88" fmla="*/ 16 w 242"/>
                  <a:gd name="T89" fmla="*/ 108 h 128"/>
                  <a:gd name="T90" fmla="*/ 10 w 242"/>
                  <a:gd name="T91" fmla="*/ 116 h 128"/>
                  <a:gd name="T92" fmla="*/ 2 w 242"/>
                  <a:gd name="T93" fmla="*/ 128 h 128"/>
                  <a:gd name="T94" fmla="*/ 0 w 242"/>
                  <a:gd name="T95" fmla="*/ 126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2"/>
                  <a:gd name="T145" fmla="*/ 0 h 128"/>
                  <a:gd name="T146" fmla="*/ 242 w 242"/>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2" h="128">
                    <a:moveTo>
                      <a:pt x="0" y="126"/>
                    </a:moveTo>
                    <a:lnTo>
                      <a:pt x="12" y="110"/>
                    </a:lnTo>
                    <a:lnTo>
                      <a:pt x="20" y="94"/>
                    </a:lnTo>
                    <a:lnTo>
                      <a:pt x="22" y="84"/>
                    </a:lnTo>
                    <a:lnTo>
                      <a:pt x="18" y="72"/>
                    </a:lnTo>
                    <a:lnTo>
                      <a:pt x="14" y="64"/>
                    </a:lnTo>
                    <a:lnTo>
                      <a:pt x="20" y="54"/>
                    </a:lnTo>
                    <a:lnTo>
                      <a:pt x="34" y="52"/>
                    </a:lnTo>
                    <a:lnTo>
                      <a:pt x="48" y="52"/>
                    </a:lnTo>
                    <a:lnTo>
                      <a:pt x="62" y="48"/>
                    </a:lnTo>
                    <a:lnTo>
                      <a:pt x="70" y="52"/>
                    </a:lnTo>
                    <a:lnTo>
                      <a:pt x="82" y="54"/>
                    </a:lnTo>
                    <a:lnTo>
                      <a:pt x="102" y="52"/>
                    </a:lnTo>
                    <a:lnTo>
                      <a:pt x="112" y="46"/>
                    </a:lnTo>
                    <a:lnTo>
                      <a:pt x="108" y="34"/>
                    </a:lnTo>
                    <a:lnTo>
                      <a:pt x="102" y="20"/>
                    </a:lnTo>
                    <a:lnTo>
                      <a:pt x="104" y="10"/>
                    </a:lnTo>
                    <a:lnTo>
                      <a:pt x="104" y="2"/>
                    </a:lnTo>
                    <a:lnTo>
                      <a:pt x="112" y="0"/>
                    </a:lnTo>
                    <a:lnTo>
                      <a:pt x="126" y="6"/>
                    </a:lnTo>
                    <a:lnTo>
                      <a:pt x="154" y="18"/>
                    </a:lnTo>
                    <a:lnTo>
                      <a:pt x="172" y="24"/>
                    </a:lnTo>
                    <a:lnTo>
                      <a:pt x="186" y="18"/>
                    </a:lnTo>
                    <a:lnTo>
                      <a:pt x="208" y="18"/>
                    </a:lnTo>
                    <a:lnTo>
                      <a:pt x="216" y="22"/>
                    </a:lnTo>
                    <a:lnTo>
                      <a:pt x="228" y="32"/>
                    </a:lnTo>
                    <a:lnTo>
                      <a:pt x="238" y="42"/>
                    </a:lnTo>
                    <a:lnTo>
                      <a:pt x="232" y="56"/>
                    </a:lnTo>
                    <a:lnTo>
                      <a:pt x="232" y="72"/>
                    </a:lnTo>
                    <a:lnTo>
                      <a:pt x="230" y="86"/>
                    </a:lnTo>
                    <a:lnTo>
                      <a:pt x="242" y="96"/>
                    </a:lnTo>
                    <a:lnTo>
                      <a:pt x="226" y="108"/>
                    </a:lnTo>
                    <a:lnTo>
                      <a:pt x="176" y="120"/>
                    </a:lnTo>
                    <a:lnTo>
                      <a:pt x="140" y="126"/>
                    </a:lnTo>
                    <a:lnTo>
                      <a:pt x="86" y="126"/>
                    </a:lnTo>
                    <a:lnTo>
                      <a:pt x="38" y="126"/>
                    </a:lnTo>
                    <a:lnTo>
                      <a:pt x="16" y="128"/>
                    </a:lnTo>
                    <a:lnTo>
                      <a:pt x="26" y="116"/>
                    </a:lnTo>
                    <a:lnTo>
                      <a:pt x="42" y="106"/>
                    </a:lnTo>
                    <a:lnTo>
                      <a:pt x="58" y="94"/>
                    </a:lnTo>
                    <a:lnTo>
                      <a:pt x="54" y="86"/>
                    </a:lnTo>
                    <a:lnTo>
                      <a:pt x="42" y="88"/>
                    </a:lnTo>
                    <a:lnTo>
                      <a:pt x="28" y="88"/>
                    </a:lnTo>
                    <a:lnTo>
                      <a:pt x="22" y="98"/>
                    </a:lnTo>
                    <a:lnTo>
                      <a:pt x="16" y="108"/>
                    </a:lnTo>
                    <a:lnTo>
                      <a:pt x="10" y="116"/>
                    </a:lnTo>
                    <a:lnTo>
                      <a:pt x="2" y="128"/>
                    </a:lnTo>
                    <a:lnTo>
                      <a:pt x="0" y="126"/>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00" name="Freeform 347"/>
              <p:cNvSpPr>
                <a:spLocks/>
              </p:cNvSpPr>
              <p:nvPr/>
            </p:nvSpPr>
            <p:spPr bwMode="auto">
              <a:xfrm>
                <a:off x="9186863" y="3152775"/>
                <a:ext cx="266700" cy="339725"/>
              </a:xfrm>
              <a:custGeom>
                <a:avLst/>
                <a:gdLst>
                  <a:gd name="T0" fmla="*/ 376 w 596"/>
                  <a:gd name="T1" fmla="*/ 66 h 762"/>
                  <a:gd name="T2" fmla="*/ 530 w 596"/>
                  <a:gd name="T3" fmla="*/ 60 h 762"/>
                  <a:gd name="T4" fmla="*/ 596 w 596"/>
                  <a:gd name="T5" fmla="*/ 36 h 762"/>
                  <a:gd name="T6" fmla="*/ 528 w 596"/>
                  <a:gd name="T7" fmla="*/ 122 h 762"/>
                  <a:gd name="T8" fmla="*/ 414 w 596"/>
                  <a:gd name="T9" fmla="*/ 144 h 762"/>
                  <a:gd name="T10" fmla="*/ 334 w 596"/>
                  <a:gd name="T11" fmla="*/ 174 h 762"/>
                  <a:gd name="T12" fmla="*/ 388 w 596"/>
                  <a:gd name="T13" fmla="*/ 224 h 762"/>
                  <a:gd name="T14" fmla="*/ 368 w 596"/>
                  <a:gd name="T15" fmla="*/ 230 h 762"/>
                  <a:gd name="T16" fmla="*/ 370 w 596"/>
                  <a:gd name="T17" fmla="*/ 254 h 762"/>
                  <a:gd name="T18" fmla="*/ 336 w 596"/>
                  <a:gd name="T19" fmla="*/ 250 h 762"/>
                  <a:gd name="T20" fmla="*/ 332 w 596"/>
                  <a:gd name="T21" fmla="*/ 280 h 762"/>
                  <a:gd name="T22" fmla="*/ 304 w 596"/>
                  <a:gd name="T23" fmla="*/ 266 h 762"/>
                  <a:gd name="T24" fmla="*/ 256 w 596"/>
                  <a:gd name="T25" fmla="*/ 206 h 762"/>
                  <a:gd name="T26" fmla="*/ 276 w 596"/>
                  <a:gd name="T27" fmla="*/ 328 h 762"/>
                  <a:gd name="T28" fmla="*/ 318 w 596"/>
                  <a:gd name="T29" fmla="*/ 394 h 762"/>
                  <a:gd name="T30" fmla="*/ 324 w 596"/>
                  <a:gd name="T31" fmla="*/ 404 h 762"/>
                  <a:gd name="T32" fmla="*/ 422 w 596"/>
                  <a:gd name="T33" fmla="*/ 440 h 762"/>
                  <a:gd name="T34" fmla="*/ 480 w 596"/>
                  <a:gd name="T35" fmla="*/ 500 h 762"/>
                  <a:gd name="T36" fmla="*/ 456 w 596"/>
                  <a:gd name="T37" fmla="*/ 510 h 762"/>
                  <a:gd name="T38" fmla="*/ 392 w 596"/>
                  <a:gd name="T39" fmla="*/ 482 h 762"/>
                  <a:gd name="T40" fmla="*/ 332 w 596"/>
                  <a:gd name="T41" fmla="*/ 436 h 762"/>
                  <a:gd name="T42" fmla="*/ 292 w 596"/>
                  <a:gd name="T43" fmla="*/ 442 h 762"/>
                  <a:gd name="T44" fmla="*/ 278 w 596"/>
                  <a:gd name="T45" fmla="*/ 444 h 762"/>
                  <a:gd name="T46" fmla="*/ 338 w 596"/>
                  <a:gd name="T47" fmla="*/ 456 h 762"/>
                  <a:gd name="T48" fmla="*/ 376 w 596"/>
                  <a:gd name="T49" fmla="*/ 482 h 762"/>
                  <a:gd name="T50" fmla="*/ 426 w 596"/>
                  <a:gd name="T51" fmla="*/ 514 h 762"/>
                  <a:gd name="T52" fmla="*/ 440 w 596"/>
                  <a:gd name="T53" fmla="*/ 572 h 762"/>
                  <a:gd name="T54" fmla="*/ 384 w 596"/>
                  <a:gd name="T55" fmla="*/ 542 h 762"/>
                  <a:gd name="T56" fmla="*/ 366 w 596"/>
                  <a:gd name="T57" fmla="*/ 540 h 762"/>
                  <a:gd name="T58" fmla="*/ 330 w 596"/>
                  <a:gd name="T59" fmla="*/ 566 h 762"/>
                  <a:gd name="T60" fmla="*/ 366 w 596"/>
                  <a:gd name="T61" fmla="*/ 600 h 762"/>
                  <a:gd name="T62" fmla="*/ 386 w 596"/>
                  <a:gd name="T63" fmla="*/ 598 h 762"/>
                  <a:gd name="T64" fmla="*/ 360 w 596"/>
                  <a:gd name="T65" fmla="*/ 632 h 762"/>
                  <a:gd name="T66" fmla="*/ 322 w 596"/>
                  <a:gd name="T67" fmla="*/ 610 h 762"/>
                  <a:gd name="T68" fmla="*/ 346 w 596"/>
                  <a:gd name="T69" fmla="*/ 670 h 762"/>
                  <a:gd name="T70" fmla="*/ 362 w 596"/>
                  <a:gd name="T71" fmla="*/ 726 h 762"/>
                  <a:gd name="T72" fmla="*/ 362 w 596"/>
                  <a:gd name="T73" fmla="*/ 740 h 762"/>
                  <a:gd name="T74" fmla="*/ 334 w 596"/>
                  <a:gd name="T75" fmla="*/ 710 h 762"/>
                  <a:gd name="T76" fmla="*/ 308 w 596"/>
                  <a:gd name="T77" fmla="*/ 752 h 762"/>
                  <a:gd name="T78" fmla="*/ 292 w 596"/>
                  <a:gd name="T79" fmla="*/ 736 h 762"/>
                  <a:gd name="T80" fmla="*/ 260 w 596"/>
                  <a:gd name="T81" fmla="*/ 702 h 762"/>
                  <a:gd name="T82" fmla="*/ 240 w 596"/>
                  <a:gd name="T83" fmla="*/ 716 h 762"/>
                  <a:gd name="T84" fmla="*/ 216 w 596"/>
                  <a:gd name="T85" fmla="*/ 722 h 762"/>
                  <a:gd name="T86" fmla="*/ 206 w 596"/>
                  <a:gd name="T87" fmla="*/ 660 h 762"/>
                  <a:gd name="T88" fmla="*/ 138 w 596"/>
                  <a:gd name="T89" fmla="*/ 600 h 762"/>
                  <a:gd name="T90" fmla="*/ 170 w 596"/>
                  <a:gd name="T91" fmla="*/ 552 h 762"/>
                  <a:gd name="T92" fmla="*/ 240 w 596"/>
                  <a:gd name="T93" fmla="*/ 538 h 762"/>
                  <a:gd name="T94" fmla="*/ 320 w 596"/>
                  <a:gd name="T95" fmla="*/ 550 h 762"/>
                  <a:gd name="T96" fmla="*/ 330 w 596"/>
                  <a:gd name="T97" fmla="*/ 518 h 762"/>
                  <a:gd name="T98" fmla="*/ 272 w 596"/>
                  <a:gd name="T99" fmla="*/ 510 h 762"/>
                  <a:gd name="T100" fmla="*/ 206 w 596"/>
                  <a:gd name="T101" fmla="*/ 514 h 762"/>
                  <a:gd name="T102" fmla="*/ 146 w 596"/>
                  <a:gd name="T103" fmla="*/ 520 h 762"/>
                  <a:gd name="T104" fmla="*/ 108 w 596"/>
                  <a:gd name="T105" fmla="*/ 502 h 762"/>
                  <a:gd name="T106" fmla="*/ 72 w 596"/>
                  <a:gd name="T107" fmla="*/ 506 h 762"/>
                  <a:gd name="T108" fmla="*/ 80 w 596"/>
                  <a:gd name="T109" fmla="*/ 460 h 762"/>
                  <a:gd name="T110" fmla="*/ 96 w 596"/>
                  <a:gd name="T111" fmla="*/ 450 h 762"/>
                  <a:gd name="T112" fmla="*/ 44 w 596"/>
                  <a:gd name="T113" fmla="*/ 434 h 762"/>
                  <a:gd name="T114" fmla="*/ 14 w 596"/>
                  <a:gd name="T115" fmla="*/ 358 h 762"/>
                  <a:gd name="T116" fmla="*/ 44 w 596"/>
                  <a:gd name="T117" fmla="*/ 288 h 762"/>
                  <a:gd name="T118" fmla="*/ 102 w 596"/>
                  <a:gd name="T119" fmla="*/ 196 h 762"/>
                  <a:gd name="T120" fmla="*/ 226 w 596"/>
                  <a:gd name="T121" fmla="*/ 140 h 7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6"/>
                  <a:gd name="T184" fmla="*/ 0 h 762"/>
                  <a:gd name="T185" fmla="*/ 596 w 596"/>
                  <a:gd name="T186" fmla="*/ 762 h 7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6" h="762">
                    <a:moveTo>
                      <a:pt x="240" y="116"/>
                    </a:moveTo>
                    <a:lnTo>
                      <a:pt x="264" y="114"/>
                    </a:lnTo>
                    <a:lnTo>
                      <a:pt x="274" y="104"/>
                    </a:lnTo>
                    <a:lnTo>
                      <a:pt x="306" y="100"/>
                    </a:lnTo>
                    <a:lnTo>
                      <a:pt x="342" y="80"/>
                    </a:lnTo>
                    <a:lnTo>
                      <a:pt x="356" y="64"/>
                    </a:lnTo>
                    <a:lnTo>
                      <a:pt x="376" y="66"/>
                    </a:lnTo>
                    <a:lnTo>
                      <a:pt x="384" y="58"/>
                    </a:lnTo>
                    <a:lnTo>
                      <a:pt x="420" y="82"/>
                    </a:lnTo>
                    <a:lnTo>
                      <a:pt x="422" y="72"/>
                    </a:lnTo>
                    <a:lnTo>
                      <a:pt x="448" y="72"/>
                    </a:lnTo>
                    <a:lnTo>
                      <a:pt x="468" y="86"/>
                    </a:lnTo>
                    <a:lnTo>
                      <a:pt x="500" y="66"/>
                    </a:lnTo>
                    <a:lnTo>
                      <a:pt x="530" y="60"/>
                    </a:lnTo>
                    <a:lnTo>
                      <a:pt x="552" y="46"/>
                    </a:lnTo>
                    <a:lnTo>
                      <a:pt x="548" y="26"/>
                    </a:lnTo>
                    <a:lnTo>
                      <a:pt x="530" y="10"/>
                    </a:lnTo>
                    <a:lnTo>
                      <a:pt x="540" y="0"/>
                    </a:lnTo>
                    <a:lnTo>
                      <a:pt x="556" y="4"/>
                    </a:lnTo>
                    <a:lnTo>
                      <a:pt x="580" y="6"/>
                    </a:lnTo>
                    <a:lnTo>
                      <a:pt x="596" y="36"/>
                    </a:lnTo>
                    <a:lnTo>
                      <a:pt x="572" y="62"/>
                    </a:lnTo>
                    <a:lnTo>
                      <a:pt x="572" y="80"/>
                    </a:lnTo>
                    <a:lnTo>
                      <a:pt x="580" y="100"/>
                    </a:lnTo>
                    <a:lnTo>
                      <a:pt x="568" y="114"/>
                    </a:lnTo>
                    <a:lnTo>
                      <a:pt x="558" y="136"/>
                    </a:lnTo>
                    <a:lnTo>
                      <a:pt x="552" y="122"/>
                    </a:lnTo>
                    <a:lnTo>
                      <a:pt x="528" y="122"/>
                    </a:lnTo>
                    <a:lnTo>
                      <a:pt x="526" y="128"/>
                    </a:lnTo>
                    <a:lnTo>
                      <a:pt x="488" y="128"/>
                    </a:lnTo>
                    <a:lnTo>
                      <a:pt x="484" y="124"/>
                    </a:lnTo>
                    <a:lnTo>
                      <a:pt x="468" y="126"/>
                    </a:lnTo>
                    <a:lnTo>
                      <a:pt x="458" y="118"/>
                    </a:lnTo>
                    <a:lnTo>
                      <a:pt x="430" y="144"/>
                    </a:lnTo>
                    <a:lnTo>
                      <a:pt x="414" y="144"/>
                    </a:lnTo>
                    <a:lnTo>
                      <a:pt x="396" y="138"/>
                    </a:lnTo>
                    <a:lnTo>
                      <a:pt x="388" y="150"/>
                    </a:lnTo>
                    <a:lnTo>
                      <a:pt x="376" y="170"/>
                    </a:lnTo>
                    <a:lnTo>
                      <a:pt x="364" y="174"/>
                    </a:lnTo>
                    <a:lnTo>
                      <a:pt x="352" y="176"/>
                    </a:lnTo>
                    <a:lnTo>
                      <a:pt x="344" y="168"/>
                    </a:lnTo>
                    <a:lnTo>
                      <a:pt x="334" y="174"/>
                    </a:lnTo>
                    <a:lnTo>
                      <a:pt x="330" y="184"/>
                    </a:lnTo>
                    <a:lnTo>
                      <a:pt x="338" y="192"/>
                    </a:lnTo>
                    <a:lnTo>
                      <a:pt x="346" y="200"/>
                    </a:lnTo>
                    <a:lnTo>
                      <a:pt x="348" y="212"/>
                    </a:lnTo>
                    <a:lnTo>
                      <a:pt x="360" y="220"/>
                    </a:lnTo>
                    <a:lnTo>
                      <a:pt x="374" y="220"/>
                    </a:lnTo>
                    <a:lnTo>
                      <a:pt x="388" y="224"/>
                    </a:lnTo>
                    <a:lnTo>
                      <a:pt x="400" y="230"/>
                    </a:lnTo>
                    <a:lnTo>
                      <a:pt x="408" y="238"/>
                    </a:lnTo>
                    <a:lnTo>
                      <a:pt x="410" y="244"/>
                    </a:lnTo>
                    <a:lnTo>
                      <a:pt x="406" y="250"/>
                    </a:lnTo>
                    <a:lnTo>
                      <a:pt x="394" y="240"/>
                    </a:lnTo>
                    <a:lnTo>
                      <a:pt x="384" y="230"/>
                    </a:lnTo>
                    <a:lnTo>
                      <a:pt x="368" y="230"/>
                    </a:lnTo>
                    <a:lnTo>
                      <a:pt x="360" y="226"/>
                    </a:lnTo>
                    <a:lnTo>
                      <a:pt x="352" y="224"/>
                    </a:lnTo>
                    <a:lnTo>
                      <a:pt x="346" y="228"/>
                    </a:lnTo>
                    <a:lnTo>
                      <a:pt x="340" y="238"/>
                    </a:lnTo>
                    <a:lnTo>
                      <a:pt x="344" y="244"/>
                    </a:lnTo>
                    <a:lnTo>
                      <a:pt x="356" y="250"/>
                    </a:lnTo>
                    <a:lnTo>
                      <a:pt x="370" y="254"/>
                    </a:lnTo>
                    <a:lnTo>
                      <a:pt x="376" y="264"/>
                    </a:lnTo>
                    <a:lnTo>
                      <a:pt x="378" y="272"/>
                    </a:lnTo>
                    <a:lnTo>
                      <a:pt x="372" y="278"/>
                    </a:lnTo>
                    <a:lnTo>
                      <a:pt x="356" y="274"/>
                    </a:lnTo>
                    <a:lnTo>
                      <a:pt x="354" y="266"/>
                    </a:lnTo>
                    <a:lnTo>
                      <a:pt x="346" y="256"/>
                    </a:lnTo>
                    <a:lnTo>
                      <a:pt x="336" y="250"/>
                    </a:lnTo>
                    <a:lnTo>
                      <a:pt x="324" y="246"/>
                    </a:lnTo>
                    <a:lnTo>
                      <a:pt x="310" y="246"/>
                    </a:lnTo>
                    <a:lnTo>
                      <a:pt x="306" y="256"/>
                    </a:lnTo>
                    <a:lnTo>
                      <a:pt x="310" y="262"/>
                    </a:lnTo>
                    <a:lnTo>
                      <a:pt x="322" y="270"/>
                    </a:lnTo>
                    <a:lnTo>
                      <a:pt x="330" y="278"/>
                    </a:lnTo>
                    <a:lnTo>
                      <a:pt x="332" y="280"/>
                    </a:lnTo>
                    <a:lnTo>
                      <a:pt x="346" y="280"/>
                    </a:lnTo>
                    <a:lnTo>
                      <a:pt x="344" y="288"/>
                    </a:lnTo>
                    <a:lnTo>
                      <a:pt x="332" y="286"/>
                    </a:lnTo>
                    <a:lnTo>
                      <a:pt x="326" y="284"/>
                    </a:lnTo>
                    <a:lnTo>
                      <a:pt x="316" y="284"/>
                    </a:lnTo>
                    <a:lnTo>
                      <a:pt x="308" y="276"/>
                    </a:lnTo>
                    <a:lnTo>
                      <a:pt x="304" y="266"/>
                    </a:lnTo>
                    <a:lnTo>
                      <a:pt x="302" y="256"/>
                    </a:lnTo>
                    <a:lnTo>
                      <a:pt x="292" y="252"/>
                    </a:lnTo>
                    <a:lnTo>
                      <a:pt x="276" y="248"/>
                    </a:lnTo>
                    <a:lnTo>
                      <a:pt x="264" y="240"/>
                    </a:lnTo>
                    <a:lnTo>
                      <a:pt x="250" y="232"/>
                    </a:lnTo>
                    <a:lnTo>
                      <a:pt x="258" y="220"/>
                    </a:lnTo>
                    <a:lnTo>
                      <a:pt x="256" y="206"/>
                    </a:lnTo>
                    <a:lnTo>
                      <a:pt x="242" y="220"/>
                    </a:lnTo>
                    <a:lnTo>
                      <a:pt x="226" y="236"/>
                    </a:lnTo>
                    <a:lnTo>
                      <a:pt x="234" y="252"/>
                    </a:lnTo>
                    <a:lnTo>
                      <a:pt x="228" y="270"/>
                    </a:lnTo>
                    <a:lnTo>
                      <a:pt x="236" y="296"/>
                    </a:lnTo>
                    <a:lnTo>
                      <a:pt x="254" y="308"/>
                    </a:lnTo>
                    <a:lnTo>
                      <a:pt x="276" y="328"/>
                    </a:lnTo>
                    <a:lnTo>
                      <a:pt x="276" y="340"/>
                    </a:lnTo>
                    <a:lnTo>
                      <a:pt x="300" y="350"/>
                    </a:lnTo>
                    <a:lnTo>
                      <a:pt x="310" y="360"/>
                    </a:lnTo>
                    <a:lnTo>
                      <a:pt x="326" y="376"/>
                    </a:lnTo>
                    <a:lnTo>
                      <a:pt x="332" y="384"/>
                    </a:lnTo>
                    <a:lnTo>
                      <a:pt x="328" y="394"/>
                    </a:lnTo>
                    <a:lnTo>
                      <a:pt x="318" y="394"/>
                    </a:lnTo>
                    <a:lnTo>
                      <a:pt x="314" y="384"/>
                    </a:lnTo>
                    <a:lnTo>
                      <a:pt x="306" y="376"/>
                    </a:lnTo>
                    <a:lnTo>
                      <a:pt x="292" y="372"/>
                    </a:lnTo>
                    <a:lnTo>
                      <a:pt x="284" y="374"/>
                    </a:lnTo>
                    <a:lnTo>
                      <a:pt x="290" y="386"/>
                    </a:lnTo>
                    <a:lnTo>
                      <a:pt x="306" y="402"/>
                    </a:lnTo>
                    <a:lnTo>
                      <a:pt x="324" y="404"/>
                    </a:lnTo>
                    <a:lnTo>
                      <a:pt x="336" y="410"/>
                    </a:lnTo>
                    <a:lnTo>
                      <a:pt x="350" y="422"/>
                    </a:lnTo>
                    <a:lnTo>
                      <a:pt x="368" y="436"/>
                    </a:lnTo>
                    <a:lnTo>
                      <a:pt x="380" y="434"/>
                    </a:lnTo>
                    <a:lnTo>
                      <a:pt x="392" y="440"/>
                    </a:lnTo>
                    <a:lnTo>
                      <a:pt x="412" y="438"/>
                    </a:lnTo>
                    <a:lnTo>
                      <a:pt x="422" y="440"/>
                    </a:lnTo>
                    <a:lnTo>
                      <a:pt x="428" y="450"/>
                    </a:lnTo>
                    <a:lnTo>
                      <a:pt x="434" y="454"/>
                    </a:lnTo>
                    <a:lnTo>
                      <a:pt x="436" y="472"/>
                    </a:lnTo>
                    <a:lnTo>
                      <a:pt x="446" y="484"/>
                    </a:lnTo>
                    <a:lnTo>
                      <a:pt x="454" y="496"/>
                    </a:lnTo>
                    <a:lnTo>
                      <a:pt x="464" y="498"/>
                    </a:lnTo>
                    <a:lnTo>
                      <a:pt x="480" y="500"/>
                    </a:lnTo>
                    <a:lnTo>
                      <a:pt x="486" y="504"/>
                    </a:lnTo>
                    <a:lnTo>
                      <a:pt x="486" y="516"/>
                    </a:lnTo>
                    <a:lnTo>
                      <a:pt x="480" y="522"/>
                    </a:lnTo>
                    <a:lnTo>
                      <a:pt x="472" y="518"/>
                    </a:lnTo>
                    <a:lnTo>
                      <a:pt x="466" y="522"/>
                    </a:lnTo>
                    <a:lnTo>
                      <a:pt x="458" y="516"/>
                    </a:lnTo>
                    <a:lnTo>
                      <a:pt x="456" y="510"/>
                    </a:lnTo>
                    <a:lnTo>
                      <a:pt x="444" y="508"/>
                    </a:lnTo>
                    <a:lnTo>
                      <a:pt x="442" y="500"/>
                    </a:lnTo>
                    <a:lnTo>
                      <a:pt x="436" y="492"/>
                    </a:lnTo>
                    <a:lnTo>
                      <a:pt x="426" y="482"/>
                    </a:lnTo>
                    <a:lnTo>
                      <a:pt x="418" y="476"/>
                    </a:lnTo>
                    <a:lnTo>
                      <a:pt x="408" y="480"/>
                    </a:lnTo>
                    <a:lnTo>
                      <a:pt x="392" y="482"/>
                    </a:lnTo>
                    <a:lnTo>
                      <a:pt x="380" y="480"/>
                    </a:lnTo>
                    <a:lnTo>
                      <a:pt x="378" y="476"/>
                    </a:lnTo>
                    <a:lnTo>
                      <a:pt x="374" y="468"/>
                    </a:lnTo>
                    <a:lnTo>
                      <a:pt x="372" y="462"/>
                    </a:lnTo>
                    <a:lnTo>
                      <a:pt x="364" y="460"/>
                    </a:lnTo>
                    <a:lnTo>
                      <a:pt x="348" y="446"/>
                    </a:lnTo>
                    <a:lnTo>
                      <a:pt x="332" y="436"/>
                    </a:lnTo>
                    <a:lnTo>
                      <a:pt x="322" y="434"/>
                    </a:lnTo>
                    <a:lnTo>
                      <a:pt x="312" y="434"/>
                    </a:lnTo>
                    <a:lnTo>
                      <a:pt x="312" y="428"/>
                    </a:lnTo>
                    <a:lnTo>
                      <a:pt x="304" y="426"/>
                    </a:lnTo>
                    <a:lnTo>
                      <a:pt x="302" y="432"/>
                    </a:lnTo>
                    <a:lnTo>
                      <a:pt x="302" y="440"/>
                    </a:lnTo>
                    <a:lnTo>
                      <a:pt x="292" y="442"/>
                    </a:lnTo>
                    <a:lnTo>
                      <a:pt x="290" y="434"/>
                    </a:lnTo>
                    <a:lnTo>
                      <a:pt x="284" y="430"/>
                    </a:lnTo>
                    <a:lnTo>
                      <a:pt x="284" y="438"/>
                    </a:lnTo>
                    <a:lnTo>
                      <a:pt x="274" y="436"/>
                    </a:lnTo>
                    <a:lnTo>
                      <a:pt x="260" y="438"/>
                    </a:lnTo>
                    <a:lnTo>
                      <a:pt x="264" y="444"/>
                    </a:lnTo>
                    <a:lnTo>
                      <a:pt x="278" y="444"/>
                    </a:lnTo>
                    <a:lnTo>
                      <a:pt x="284" y="448"/>
                    </a:lnTo>
                    <a:lnTo>
                      <a:pt x="308" y="448"/>
                    </a:lnTo>
                    <a:lnTo>
                      <a:pt x="314" y="454"/>
                    </a:lnTo>
                    <a:lnTo>
                      <a:pt x="320" y="460"/>
                    </a:lnTo>
                    <a:lnTo>
                      <a:pt x="326" y="458"/>
                    </a:lnTo>
                    <a:lnTo>
                      <a:pt x="330" y="454"/>
                    </a:lnTo>
                    <a:lnTo>
                      <a:pt x="338" y="456"/>
                    </a:lnTo>
                    <a:lnTo>
                      <a:pt x="342" y="460"/>
                    </a:lnTo>
                    <a:lnTo>
                      <a:pt x="344" y="470"/>
                    </a:lnTo>
                    <a:lnTo>
                      <a:pt x="350" y="472"/>
                    </a:lnTo>
                    <a:lnTo>
                      <a:pt x="358" y="470"/>
                    </a:lnTo>
                    <a:lnTo>
                      <a:pt x="370" y="472"/>
                    </a:lnTo>
                    <a:lnTo>
                      <a:pt x="372" y="476"/>
                    </a:lnTo>
                    <a:lnTo>
                      <a:pt x="376" y="482"/>
                    </a:lnTo>
                    <a:lnTo>
                      <a:pt x="382" y="486"/>
                    </a:lnTo>
                    <a:lnTo>
                      <a:pt x="394" y="488"/>
                    </a:lnTo>
                    <a:lnTo>
                      <a:pt x="408" y="492"/>
                    </a:lnTo>
                    <a:lnTo>
                      <a:pt x="418" y="494"/>
                    </a:lnTo>
                    <a:lnTo>
                      <a:pt x="428" y="500"/>
                    </a:lnTo>
                    <a:lnTo>
                      <a:pt x="428" y="506"/>
                    </a:lnTo>
                    <a:lnTo>
                      <a:pt x="426" y="514"/>
                    </a:lnTo>
                    <a:lnTo>
                      <a:pt x="430" y="526"/>
                    </a:lnTo>
                    <a:lnTo>
                      <a:pt x="430" y="538"/>
                    </a:lnTo>
                    <a:lnTo>
                      <a:pt x="440" y="544"/>
                    </a:lnTo>
                    <a:lnTo>
                      <a:pt x="442" y="554"/>
                    </a:lnTo>
                    <a:lnTo>
                      <a:pt x="446" y="562"/>
                    </a:lnTo>
                    <a:lnTo>
                      <a:pt x="440" y="564"/>
                    </a:lnTo>
                    <a:lnTo>
                      <a:pt x="440" y="572"/>
                    </a:lnTo>
                    <a:lnTo>
                      <a:pt x="430" y="568"/>
                    </a:lnTo>
                    <a:lnTo>
                      <a:pt x="422" y="558"/>
                    </a:lnTo>
                    <a:lnTo>
                      <a:pt x="412" y="556"/>
                    </a:lnTo>
                    <a:lnTo>
                      <a:pt x="406" y="550"/>
                    </a:lnTo>
                    <a:lnTo>
                      <a:pt x="402" y="542"/>
                    </a:lnTo>
                    <a:lnTo>
                      <a:pt x="392" y="540"/>
                    </a:lnTo>
                    <a:lnTo>
                      <a:pt x="384" y="542"/>
                    </a:lnTo>
                    <a:lnTo>
                      <a:pt x="380" y="546"/>
                    </a:lnTo>
                    <a:lnTo>
                      <a:pt x="376" y="552"/>
                    </a:lnTo>
                    <a:lnTo>
                      <a:pt x="368" y="550"/>
                    </a:lnTo>
                    <a:lnTo>
                      <a:pt x="368" y="544"/>
                    </a:lnTo>
                    <a:lnTo>
                      <a:pt x="372" y="538"/>
                    </a:lnTo>
                    <a:lnTo>
                      <a:pt x="370" y="536"/>
                    </a:lnTo>
                    <a:lnTo>
                      <a:pt x="366" y="540"/>
                    </a:lnTo>
                    <a:lnTo>
                      <a:pt x="362" y="544"/>
                    </a:lnTo>
                    <a:lnTo>
                      <a:pt x="354" y="544"/>
                    </a:lnTo>
                    <a:lnTo>
                      <a:pt x="346" y="548"/>
                    </a:lnTo>
                    <a:lnTo>
                      <a:pt x="342" y="554"/>
                    </a:lnTo>
                    <a:lnTo>
                      <a:pt x="334" y="556"/>
                    </a:lnTo>
                    <a:lnTo>
                      <a:pt x="328" y="560"/>
                    </a:lnTo>
                    <a:lnTo>
                      <a:pt x="330" y="566"/>
                    </a:lnTo>
                    <a:lnTo>
                      <a:pt x="338" y="568"/>
                    </a:lnTo>
                    <a:lnTo>
                      <a:pt x="346" y="570"/>
                    </a:lnTo>
                    <a:lnTo>
                      <a:pt x="346" y="574"/>
                    </a:lnTo>
                    <a:lnTo>
                      <a:pt x="348" y="586"/>
                    </a:lnTo>
                    <a:lnTo>
                      <a:pt x="352" y="592"/>
                    </a:lnTo>
                    <a:lnTo>
                      <a:pt x="356" y="596"/>
                    </a:lnTo>
                    <a:lnTo>
                      <a:pt x="366" y="600"/>
                    </a:lnTo>
                    <a:lnTo>
                      <a:pt x="372" y="598"/>
                    </a:lnTo>
                    <a:lnTo>
                      <a:pt x="370" y="592"/>
                    </a:lnTo>
                    <a:lnTo>
                      <a:pt x="370" y="586"/>
                    </a:lnTo>
                    <a:lnTo>
                      <a:pt x="376" y="584"/>
                    </a:lnTo>
                    <a:lnTo>
                      <a:pt x="376" y="592"/>
                    </a:lnTo>
                    <a:lnTo>
                      <a:pt x="378" y="596"/>
                    </a:lnTo>
                    <a:lnTo>
                      <a:pt x="386" y="598"/>
                    </a:lnTo>
                    <a:lnTo>
                      <a:pt x="388" y="604"/>
                    </a:lnTo>
                    <a:lnTo>
                      <a:pt x="392" y="612"/>
                    </a:lnTo>
                    <a:lnTo>
                      <a:pt x="386" y="616"/>
                    </a:lnTo>
                    <a:lnTo>
                      <a:pt x="376" y="616"/>
                    </a:lnTo>
                    <a:lnTo>
                      <a:pt x="366" y="622"/>
                    </a:lnTo>
                    <a:lnTo>
                      <a:pt x="364" y="628"/>
                    </a:lnTo>
                    <a:lnTo>
                      <a:pt x="360" y="632"/>
                    </a:lnTo>
                    <a:lnTo>
                      <a:pt x="358" y="640"/>
                    </a:lnTo>
                    <a:lnTo>
                      <a:pt x="352" y="634"/>
                    </a:lnTo>
                    <a:lnTo>
                      <a:pt x="350" y="626"/>
                    </a:lnTo>
                    <a:lnTo>
                      <a:pt x="352" y="618"/>
                    </a:lnTo>
                    <a:lnTo>
                      <a:pt x="344" y="614"/>
                    </a:lnTo>
                    <a:lnTo>
                      <a:pt x="334" y="610"/>
                    </a:lnTo>
                    <a:lnTo>
                      <a:pt x="322" y="610"/>
                    </a:lnTo>
                    <a:lnTo>
                      <a:pt x="312" y="606"/>
                    </a:lnTo>
                    <a:lnTo>
                      <a:pt x="310" y="610"/>
                    </a:lnTo>
                    <a:lnTo>
                      <a:pt x="310" y="624"/>
                    </a:lnTo>
                    <a:lnTo>
                      <a:pt x="322" y="636"/>
                    </a:lnTo>
                    <a:lnTo>
                      <a:pt x="332" y="650"/>
                    </a:lnTo>
                    <a:lnTo>
                      <a:pt x="338" y="662"/>
                    </a:lnTo>
                    <a:lnTo>
                      <a:pt x="346" y="670"/>
                    </a:lnTo>
                    <a:lnTo>
                      <a:pt x="352" y="684"/>
                    </a:lnTo>
                    <a:lnTo>
                      <a:pt x="356" y="694"/>
                    </a:lnTo>
                    <a:lnTo>
                      <a:pt x="362" y="700"/>
                    </a:lnTo>
                    <a:lnTo>
                      <a:pt x="362" y="706"/>
                    </a:lnTo>
                    <a:lnTo>
                      <a:pt x="358" y="712"/>
                    </a:lnTo>
                    <a:lnTo>
                      <a:pt x="358" y="720"/>
                    </a:lnTo>
                    <a:lnTo>
                      <a:pt x="362" y="726"/>
                    </a:lnTo>
                    <a:lnTo>
                      <a:pt x="368" y="732"/>
                    </a:lnTo>
                    <a:lnTo>
                      <a:pt x="374" y="736"/>
                    </a:lnTo>
                    <a:lnTo>
                      <a:pt x="378" y="740"/>
                    </a:lnTo>
                    <a:lnTo>
                      <a:pt x="380" y="746"/>
                    </a:lnTo>
                    <a:lnTo>
                      <a:pt x="372" y="750"/>
                    </a:lnTo>
                    <a:lnTo>
                      <a:pt x="366" y="744"/>
                    </a:lnTo>
                    <a:lnTo>
                      <a:pt x="362" y="740"/>
                    </a:lnTo>
                    <a:lnTo>
                      <a:pt x="356" y="740"/>
                    </a:lnTo>
                    <a:lnTo>
                      <a:pt x="352" y="732"/>
                    </a:lnTo>
                    <a:lnTo>
                      <a:pt x="346" y="730"/>
                    </a:lnTo>
                    <a:lnTo>
                      <a:pt x="340" y="724"/>
                    </a:lnTo>
                    <a:lnTo>
                      <a:pt x="334" y="724"/>
                    </a:lnTo>
                    <a:lnTo>
                      <a:pt x="334" y="718"/>
                    </a:lnTo>
                    <a:lnTo>
                      <a:pt x="334" y="710"/>
                    </a:lnTo>
                    <a:lnTo>
                      <a:pt x="324" y="710"/>
                    </a:lnTo>
                    <a:lnTo>
                      <a:pt x="310" y="712"/>
                    </a:lnTo>
                    <a:lnTo>
                      <a:pt x="308" y="718"/>
                    </a:lnTo>
                    <a:lnTo>
                      <a:pt x="306" y="726"/>
                    </a:lnTo>
                    <a:lnTo>
                      <a:pt x="304" y="736"/>
                    </a:lnTo>
                    <a:lnTo>
                      <a:pt x="304" y="748"/>
                    </a:lnTo>
                    <a:lnTo>
                      <a:pt x="308" y="752"/>
                    </a:lnTo>
                    <a:lnTo>
                      <a:pt x="310" y="756"/>
                    </a:lnTo>
                    <a:lnTo>
                      <a:pt x="308" y="762"/>
                    </a:lnTo>
                    <a:lnTo>
                      <a:pt x="302" y="760"/>
                    </a:lnTo>
                    <a:lnTo>
                      <a:pt x="298" y="756"/>
                    </a:lnTo>
                    <a:lnTo>
                      <a:pt x="290" y="754"/>
                    </a:lnTo>
                    <a:lnTo>
                      <a:pt x="294" y="744"/>
                    </a:lnTo>
                    <a:lnTo>
                      <a:pt x="292" y="736"/>
                    </a:lnTo>
                    <a:lnTo>
                      <a:pt x="288" y="730"/>
                    </a:lnTo>
                    <a:lnTo>
                      <a:pt x="282" y="720"/>
                    </a:lnTo>
                    <a:lnTo>
                      <a:pt x="278" y="716"/>
                    </a:lnTo>
                    <a:lnTo>
                      <a:pt x="274" y="708"/>
                    </a:lnTo>
                    <a:lnTo>
                      <a:pt x="268" y="706"/>
                    </a:lnTo>
                    <a:lnTo>
                      <a:pt x="262" y="706"/>
                    </a:lnTo>
                    <a:lnTo>
                      <a:pt x="260" y="702"/>
                    </a:lnTo>
                    <a:lnTo>
                      <a:pt x="258" y="696"/>
                    </a:lnTo>
                    <a:lnTo>
                      <a:pt x="252" y="692"/>
                    </a:lnTo>
                    <a:lnTo>
                      <a:pt x="244" y="694"/>
                    </a:lnTo>
                    <a:lnTo>
                      <a:pt x="238" y="698"/>
                    </a:lnTo>
                    <a:lnTo>
                      <a:pt x="236" y="706"/>
                    </a:lnTo>
                    <a:lnTo>
                      <a:pt x="238" y="712"/>
                    </a:lnTo>
                    <a:lnTo>
                      <a:pt x="240" y="716"/>
                    </a:lnTo>
                    <a:lnTo>
                      <a:pt x="242" y="724"/>
                    </a:lnTo>
                    <a:lnTo>
                      <a:pt x="238" y="732"/>
                    </a:lnTo>
                    <a:lnTo>
                      <a:pt x="232" y="728"/>
                    </a:lnTo>
                    <a:lnTo>
                      <a:pt x="228" y="726"/>
                    </a:lnTo>
                    <a:lnTo>
                      <a:pt x="222" y="726"/>
                    </a:lnTo>
                    <a:lnTo>
                      <a:pt x="218" y="730"/>
                    </a:lnTo>
                    <a:lnTo>
                      <a:pt x="216" y="722"/>
                    </a:lnTo>
                    <a:lnTo>
                      <a:pt x="212" y="712"/>
                    </a:lnTo>
                    <a:lnTo>
                      <a:pt x="212" y="706"/>
                    </a:lnTo>
                    <a:lnTo>
                      <a:pt x="204" y="698"/>
                    </a:lnTo>
                    <a:lnTo>
                      <a:pt x="196" y="690"/>
                    </a:lnTo>
                    <a:lnTo>
                      <a:pt x="196" y="680"/>
                    </a:lnTo>
                    <a:lnTo>
                      <a:pt x="200" y="668"/>
                    </a:lnTo>
                    <a:lnTo>
                      <a:pt x="206" y="660"/>
                    </a:lnTo>
                    <a:lnTo>
                      <a:pt x="196" y="642"/>
                    </a:lnTo>
                    <a:lnTo>
                      <a:pt x="186" y="632"/>
                    </a:lnTo>
                    <a:lnTo>
                      <a:pt x="178" y="626"/>
                    </a:lnTo>
                    <a:lnTo>
                      <a:pt x="168" y="622"/>
                    </a:lnTo>
                    <a:lnTo>
                      <a:pt x="158" y="614"/>
                    </a:lnTo>
                    <a:lnTo>
                      <a:pt x="150" y="602"/>
                    </a:lnTo>
                    <a:lnTo>
                      <a:pt x="138" y="600"/>
                    </a:lnTo>
                    <a:lnTo>
                      <a:pt x="132" y="596"/>
                    </a:lnTo>
                    <a:lnTo>
                      <a:pt x="134" y="588"/>
                    </a:lnTo>
                    <a:lnTo>
                      <a:pt x="150" y="578"/>
                    </a:lnTo>
                    <a:lnTo>
                      <a:pt x="150" y="564"/>
                    </a:lnTo>
                    <a:lnTo>
                      <a:pt x="152" y="550"/>
                    </a:lnTo>
                    <a:lnTo>
                      <a:pt x="160" y="546"/>
                    </a:lnTo>
                    <a:lnTo>
                      <a:pt x="170" y="552"/>
                    </a:lnTo>
                    <a:lnTo>
                      <a:pt x="182" y="548"/>
                    </a:lnTo>
                    <a:lnTo>
                      <a:pt x="190" y="538"/>
                    </a:lnTo>
                    <a:lnTo>
                      <a:pt x="194" y="528"/>
                    </a:lnTo>
                    <a:lnTo>
                      <a:pt x="202" y="524"/>
                    </a:lnTo>
                    <a:lnTo>
                      <a:pt x="212" y="522"/>
                    </a:lnTo>
                    <a:lnTo>
                      <a:pt x="222" y="530"/>
                    </a:lnTo>
                    <a:lnTo>
                      <a:pt x="240" y="538"/>
                    </a:lnTo>
                    <a:lnTo>
                      <a:pt x="258" y="534"/>
                    </a:lnTo>
                    <a:lnTo>
                      <a:pt x="276" y="540"/>
                    </a:lnTo>
                    <a:lnTo>
                      <a:pt x="288" y="546"/>
                    </a:lnTo>
                    <a:lnTo>
                      <a:pt x="298" y="550"/>
                    </a:lnTo>
                    <a:lnTo>
                      <a:pt x="306" y="556"/>
                    </a:lnTo>
                    <a:lnTo>
                      <a:pt x="314" y="556"/>
                    </a:lnTo>
                    <a:lnTo>
                      <a:pt x="320" y="550"/>
                    </a:lnTo>
                    <a:lnTo>
                      <a:pt x="312" y="542"/>
                    </a:lnTo>
                    <a:lnTo>
                      <a:pt x="318" y="538"/>
                    </a:lnTo>
                    <a:lnTo>
                      <a:pt x="330" y="536"/>
                    </a:lnTo>
                    <a:lnTo>
                      <a:pt x="340" y="530"/>
                    </a:lnTo>
                    <a:lnTo>
                      <a:pt x="344" y="522"/>
                    </a:lnTo>
                    <a:lnTo>
                      <a:pt x="336" y="520"/>
                    </a:lnTo>
                    <a:lnTo>
                      <a:pt x="330" y="518"/>
                    </a:lnTo>
                    <a:lnTo>
                      <a:pt x="322" y="522"/>
                    </a:lnTo>
                    <a:lnTo>
                      <a:pt x="314" y="522"/>
                    </a:lnTo>
                    <a:lnTo>
                      <a:pt x="304" y="520"/>
                    </a:lnTo>
                    <a:lnTo>
                      <a:pt x="298" y="514"/>
                    </a:lnTo>
                    <a:lnTo>
                      <a:pt x="286" y="514"/>
                    </a:lnTo>
                    <a:lnTo>
                      <a:pt x="276" y="516"/>
                    </a:lnTo>
                    <a:lnTo>
                      <a:pt x="272" y="510"/>
                    </a:lnTo>
                    <a:lnTo>
                      <a:pt x="268" y="504"/>
                    </a:lnTo>
                    <a:lnTo>
                      <a:pt x="256" y="508"/>
                    </a:lnTo>
                    <a:lnTo>
                      <a:pt x="252" y="512"/>
                    </a:lnTo>
                    <a:lnTo>
                      <a:pt x="242" y="514"/>
                    </a:lnTo>
                    <a:lnTo>
                      <a:pt x="234" y="512"/>
                    </a:lnTo>
                    <a:lnTo>
                      <a:pt x="220" y="512"/>
                    </a:lnTo>
                    <a:lnTo>
                      <a:pt x="206" y="514"/>
                    </a:lnTo>
                    <a:lnTo>
                      <a:pt x="198" y="518"/>
                    </a:lnTo>
                    <a:lnTo>
                      <a:pt x="190" y="520"/>
                    </a:lnTo>
                    <a:lnTo>
                      <a:pt x="184" y="524"/>
                    </a:lnTo>
                    <a:lnTo>
                      <a:pt x="174" y="526"/>
                    </a:lnTo>
                    <a:lnTo>
                      <a:pt x="166" y="532"/>
                    </a:lnTo>
                    <a:lnTo>
                      <a:pt x="152" y="526"/>
                    </a:lnTo>
                    <a:lnTo>
                      <a:pt x="146" y="520"/>
                    </a:lnTo>
                    <a:lnTo>
                      <a:pt x="142" y="526"/>
                    </a:lnTo>
                    <a:lnTo>
                      <a:pt x="138" y="534"/>
                    </a:lnTo>
                    <a:lnTo>
                      <a:pt x="126" y="534"/>
                    </a:lnTo>
                    <a:lnTo>
                      <a:pt x="120" y="526"/>
                    </a:lnTo>
                    <a:lnTo>
                      <a:pt x="116" y="516"/>
                    </a:lnTo>
                    <a:lnTo>
                      <a:pt x="108" y="512"/>
                    </a:lnTo>
                    <a:lnTo>
                      <a:pt x="108" y="502"/>
                    </a:lnTo>
                    <a:lnTo>
                      <a:pt x="94" y="494"/>
                    </a:lnTo>
                    <a:lnTo>
                      <a:pt x="90" y="484"/>
                    </a:lnTo>
                    <a:lnTo>
                      <a:pt x="82" y="484"/>
                    </a:lnTo>
                    <a:lnTo>
                      <a:pt x="76" y="488"/>
                    </a:lnTo>
                    <a:lnTo>
                      <a:pt x="78" y="496"/>
                    </a:lnTo>
                    <a:lnTo>
                      <a:pt x="78" y="504"/>
                    </a:lnTo>
                    <a:lnTo>
                      <a:pt x="72" y="506"/>
                    </a:lnTo>
                    <a:lnTo>
                      <a:pt x="64" y="508"/>
                    </a:lnTo>
                    <a:lnTo>
                      <a:pt x="60" y="502"/>
                    </a:lnTo>
                    <a:lnTo>
                      <a:pt x="60" y="490"/>
                    </a:lnTo>
                    <a:lnTo>
                      <a:pt x="64" y="482"/>
                    </a:lnTo>
                    <a:lnTo>
                      <a:pt x="70" y="476"/>
                    </a:lnTo>
                    <a:lnTo>
                      <a:pt x="74" y="470"/>
                    </a:lnTo>
                    <a:lnTo>
                      <a:pt x="80" y="460"/>
                    </a:lnTo>
                    <a:lnTo>
                      <a:pt x="92" y="460"/>
                    </a:lnTo>
                    <a:lnTo>
                      <a:pt x="100" y="460"/>
                    </a:lnTo>
                    <a:lnTo>
                      <a:pt x="108" y="464"/>
                    </a:lnTo>
                    <a:lnTo>
                      <a:pt x="112" y="456"/>
                    </a:lnTo>
                    <a:lnTo>
                      <a:pt x="112" y="448"/>
                    </a:lnTo>
                    <a:lnTo>
                      <a:pt x="106" y="444"/>
                    </a:lnTo>
                    <a:lnTo>
                      <a:pt x="96" y="450"/>
                    </a:lnTo>
                    <a:lnTo>
                      <a:pt x="92" y="448"/>
                    </a:lnTo>
                    <a:lnTo>
                      <a:pt x="84" y="446"/>
                    </a:lnTo>
                    <a:lnTo>
                      <a:pt x="78" y="448"/>
                    </a:lnTo>
                    <a:lnTo>
                      <a:pt x="76" y="454"/>
                    </a:lnTo>
                    <a:lnTo>
                      <a:pt x="70" y="458"/>
                    </a:lnTo>
                    <a:lnTo>
                      <a:pt x="64" y="446"/>
                    </a:lnTo>
                    <a:lnTo>
                      <a:pt x="44" y="434"/>
                    </a:lnTo>
                    <a:lnTo>
                      <a:pt x="32" y="422"/>
                    </a:lnTo>
                    <a:lnTo>
                      <a:pt x="20" y="418"/>
                    </a:lnTo>
                    <a:lnTo>
                      <a:pt x="10" y="398"/>
                    </a:lnTo>
                    <a:lnTo>
                      <a:pt x="2" y="392"/>
                    </a:lnTo>
                    <a:lnTo>
                      <a:pt x="0" y="376"/>
                    </a:lnTo>
                    <a:lnTo>
                      <a:pt x="14" y="368"/>
                    </a:lnTo>
                    <a:lnTo>
                      <a:pt x="14" y="358"/>
                    </a:lnTo>
                    <a:lnTo>
                      <a:pt x="22" y="358"/>
                    </a:lnTo>
                    <a:lnTo>
                      <a:pt x="22" y="348"/>
                    </a:lnTo>
                    <a:lnTo>
                      <a:pt x="12" y="334"/>
                    </a:lnTo>
                    <a:lnTo>
                      <a:pt x="24" y="316"/>
                    </a:lnTo>
                    <a:lnTo>
                      <a:pt x="38" y="316"/>
                    </a:lnTo>
                    <a:lnTo>
                      <a:pt x="44" y="308"/>
                    </a:lnTo>
                    <a:lnTo>
                      <a:pt x="44" y="288"/>
                    </a:lnTo>
                    <a:lnTo>
                      <a:pt x="52" y="262"/>
                    </a:lnTo>
                    <a:lnTo>
                      <a:pt x="64" y="260"/>
                    </a:lnTo>
                    <a:lnTo>
                      <a:pt x="72" y="234"/>
                    </a:lnTo>
                    <a:lnTo>
                      <a:pt x="62" y="226"/>
                    </a:lnTo>
                    <a:lnTo>
                      <a:pt x="60" y="212"/>
                    </a:lnTo>
                    <a:lnTo>
                      <a:pt x="88" y="204"/>
                    </a:lnTo>
                    <a:lnTo>
                      <a:pt x="102" y="196"/>
                    </a:lnTo>
                    <a:lnTo>
                      <a:pt x="120" y="200"/>
                    </a:lnTo>
                    <a:lnTo>
                      <a:pt x="132" y="186"/>
                    </a:lnTo>
                    <a:lnTo>
                      <a:pt x="154" y="156"/>
                    </a:lnTo>
                    <a:lnTo>
                      <a:pt x="166" y="156"/>
                    </a:lnTo>
                    <a:lnTo>
                      <a:pt x="182" y="150"/>
                    </a:lnTo>
                    <a:lnTo>
                      <a:pt x="202" y="150"/>
                    </a:lnTo>
                    <a:lnTo>
                      <a:pt x="226" y="140"/>
                    </a:lnTo>
                    <a:lnTo>
                      <a:pt x="224" y="118"/>
                    </a:lnTo>
                    <a:lnTo>
                      <a:pt x="240" y="116"/>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01" name="Freeform 348"/>
              <p:cNvSpPr>
                <a:spLocks/>
              </p:cNvSpPr>
              <p:nvPr/>
            </p:nvSpPr>
            <p:spPr bwMode="auto">
              <a:xfrm>
                <a:off x="9207500" y="3387725"/>
                <a:ext cx="22225" cy="22225"/>
              </a:xfrm>
              <a:custGeom>
                <a:avLst/>
                <a:gdLst>
                  <a:gd name="T0" fmla="*/ 36 w 50"/>
                  <a:gd name="T1" fmla="*/ 16 h 52"/>
                  <a:gd name="T2" fmla="*/ 26 w 50"/>
                  <a:gd name="T3" fmla="*/ 16 h 52"/>
                  <a:gd name="T4" fmla="*/ 26 w 50"/>
                  <a:gd name="T5" fmla="*/ 22 h 52"/>
                  <a:gd name="T6" fmla="*/ 32 w 50"/>
                  <a:gd name="T7" fmla="*/ 28 h 52"/>
                  <a:gd name="T8" fmla="*/ 38 w 50"/>
                  <a:gd name="T9" fmla="*/ 30 h 52"/>
                  <a:gd name="T10" fmla="*/ 44 w 50"/>
                  <a:gd name="T11" fmla="*/ 36 h 52"/>
                  <a:gd name="T12" fmla="*/ 50 w 50"/>
                  <a:gd name="T13" fmla="*/ 42 h 52"/>
                  <a:gd name="T14" fmla="*/ 50 w 50"/>
                  <a:gd name="T15" fmla="*/ 46 h 52"/>
                  <a:gd name="T16" fmla="*/ 48 w 50"/>
                  <a:gd name="T17" fmla="*/ 48 h 52"/>
                  <a:gd name="T18" fmla="*/ 46 w 50"/>
                  <a:gd name="T19" fmla="*/ 50 h 52"/>
                  <a:gd name="T20" fmla="*/ 40 w 50"/>
                  <a:gd name="T21" fmla="*/ 52 h 52"/>
                  <a:gd name="T22" fmla="*/ 34 w 50"/>
                  <a:gd name="T23" fmla="*/ 52 h 52"/>
                  <a:gd name="T24" fmla="*/ 22 w 50"/>
                  <a:gd name="T25" fmla="*/ 50 h 52"/>
                  <a:gd name="T26" fmla="*/ 18 w 50"/>
                  <a:gd name="T27" fmla="*/ 46 h 52"/>
                  <a:gd name="T28" fmla="*/ 16 w 50"/>
                  <a:gd name="T29" fmla="*/ 44 h 52"/>
                  <a:gd name="T30" fmla="*/ 14 w 50"/>
                  <a:gd name="T31" fmla="*/ 42 h 52"/>
                  <a:gd name="T32" fmla="*/ 14 w 50"/>
                  <a:gd name="T33" fmla="*/ 34 h 52"/>
                  <a:gd name="T34" fmla="*/ 10 w 50"/>
                  <a:gd name="T35" fmla="*/ 34 h 52"/>
                  <a:gd name="T36" fmla="*/ 8 w 50"/>
                  <a:gd name="T37" fmla="*/ 42 h 52"/>
                  <a:gd name="T38" fmla="*/ 2 w 50"/>
                  <a:gd name="T39" fmla="*/ 42 h 52"/>
                  <a:gd name="T40" fmla="*/ 0 w 50"/>
                  <a:gd name="T41" fmla="*/ 32 h 52"/>
                  <a:gd name="T42" fmla="*/ 0 w 50"/>
                  <a:gd name="T43" fmla="*/ 24 h 52"/>
                  <a:gd name="T44" fmla="*/ 8 w 50"/>
                  <a:gd name="T45" fmla="*/ 20 h 52"/>
                  <a:gd name="T46" fmla="*/ 18 w 50"/>
                  <a:gd name="T47" fmla="*/ 16 h 52"/>
                  <a:gd name="T48" fmla="*/ 18 w 50"/>
                  <a:gd name="T49" fmla="*/ 6 h 52"/>
                  <a:gd name="T50" fmla="*/ 26 w 50"/>
                  <a:gd name="T51" fmla="*/ 6 h 52"/>
                  <a:gd name="T52" fmla="*/ 26 w 50"/>
                  <a:gd name="T53" fmla="*/ 0 h 52"/>
                  <a:gd name="T54" fmla="*/ 32 w 50"/>
                  <a:gd name="T55" fmla="*/ 0 h 52"/>
                  <a:gd name="T56" fmla="*/ 34 w 50"/>
                  <a:gd name="T57" fmla="*/ 6 h 52"/>
                  <a:gd name="T58" fmla="*/ 40 w 50"/>
                  <a:gd name="T59" fmla="*/ 10 h 52"/>
                  <a:gd name="T60" fmla="*/ 42 w 50"/>
                  <a:gd name="T61" fmla="*/ 16 h 52"/>
                  <a:gd name="T62" fmla="*/ 38 w 50"/>
                  <a:gd name="T63" fmla="*/ 20 h 52"/>
                  <a:gd name="T64" fmla="*/ 36 w 50"/>
                  <a:gd name="T65" fmla="*/ 16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52"/>
                  <a:gd name="T101" fmla="*/ 50 w 50"/>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52">
                    <a:moveTo>
                      <a:pt x="36" y="16"/>
                    </a:moveTo>
                    <a:lnTo>
                      <a:pt x="26" y="16"/>
                    </a:lnTo>
                    <a:lnTo>
                      <a:pt x="26" y="22"/>
                    </a:lnTo>
                    <a:lnTo>
                      <a:pt x="32" y="28"/>
                    </a:lnTo>
                    <a:lnTo>
                      <a:pt x="38" y="30"/>
                    </a:lnTo>
                    <a:lnTo>
                      <a:pt x="44" y="36"/>
                    </a:lnTo>
                    <a:lnTo>
                      <a:pt x="50" y="42"/>
                    </a:lnTo>
                    <a:lnTo>
                      <a:pt x="50" y="46"/>
                    </a:lnTo>
                    <a:lnTo>
                      <a:pt x="48" y="48"/>
                    </a:lnTo>
                    <a:lnTo>
                      <a:pt x="46" y="50"/>
                    </a:lnTo>
                    <a:lnTo>
                      <a:pt x="40" y="52"/>
                    </a:lnTo>
                    <a:lnTo>
                      <a:pt x="34" y="52"/>
                    </a:lnTo>
                    <a:lnTo>
                      <a:pt x="22" y="50"/>
                    </a:lnTo>
                    <a:lnTo>
                      <a:pt x="18" y="46"/>
                    </a:lnTo>
                    <a:lnTo>
                      <a:pt x="16" y="44"/>
                    </a:lnTo>
                    <a:lnTo>
                      <a:pt x="14" y="42"/>
                    </a:lnTo>
                    <a:lnTo>
                      <a:pt x="14" y="34"/>
                    </a:lnTo>
                    <a:lnTo>
                      <a:pt x="10" y="34"/>
                    </a:lnTo>
                    <a:lnTo>
                      <a:pt x="8" y="42"/>
                    </a:lnTo>
                    <a:lnTo>
                      <a:pt x="2" y="42"/>
                    </a:lnTo>
                    <a:lnTo>
                      <a:pt x="0" y="32"/>
                    </a:lnTo>
                    <a:lnTo>
                      <a:pt x="0" y="24"/>
                    </a:lnTo>
                    <a:lnTo>
                      <a:pt x="8" y="20"/>
                    </a:lnTo>
                    <a:lnTo>
                      <a:pt x="18" y="16"/>
                    </a:lnTo>
                    <a:lnTo>
                      <a:pt x="18" y="6"/>
                    </a:lnTo>
                    <a:lnTo>
                      <a:pt x="26" y="6"/>
                    </a:lnTo>
                    <a:lnTo>
                      <a:pt x="26" y="0"/>
                    </a:lnTo>
                    <a:lnTo>
                      <a:pt x="32" y="0"/>
                    </a:lnTo>
                    <a:lnTo>
                      <a:pt x="34" y="6"/>
                    </a:lnTo>
                    <a:lnTo>
                      <a:pt x="40" y="10"/>
                    </a:lnTo>
                    <a:lnTo>
                      <a:pt x="42" y="16"/>
                    </a:lnTo>
                    <a:lnTo>
                      <a:pt x="38" y="20"/>
                    </a:lnTo>
                    <a:lnTo>
                      <a:pt x="36" y="16"/>
                    </a:lnTo>
                    <a:close/>
                  </a:path>
                </a:pathLst>
              </a:custGeom>
              <a:grpFill/>
              <a:ln w="6350">
                <a:solidFill>
                  <a:srgbClr val="FFFFFF"/>
                </a:solidFill>
                <a:prstDash val="solid"/>
                <a:round/>
                <a:headEnd/>
                <a:tailEnd/>
              </a:ln>
            </p:spPr>
            <p:txBody>
              <a:bodyPr/>
              <a:lstStyle/>
              <a:p>
                <a:endParaRPr lang="en-US" dirty="0"/>
              </a:p>
            </p:txBody>
          </p:sp>
          <p:sp>
            <p:nvSpPr>
              <p:cNvPr id="202" name="Freeform 349"/>
              <p:cNvSpPr>
                <a:spLocks/>
              </p:cNvSpPr>
              <p:nvPr/>
            </p:nvSpPr>
            <p:spPr bwMode="auto">
              <a:xfrm>
                <a:off x="9221788" y="3419475"/>
                <a:ext cx="17462" cy="14288"/>
              </a:xfrm>
              <a:custGeom>
                <a:avLst/>
                <a:gdLst>
                  <a:gd name="T0" fmla="*/ 2 w 38"/>
                  <a:gd name="T1" fmla="*/ 4 h 30"/>
                  <a:gd name="T2" fmla="*/ 8 w 38"/>
                  <a:gd name="T3" fmla="*/ 0 h 30"/>
                  <a:gd name="T4" fmla="*/ 12 w 38"/>
                  <a:gd name="T5" fmla="*/ 4 h 30"/>
                  <a:gd name="T6" fmla="*/ 16 w 38"/>
                  <a:gd name="T7" fmla="*/ 6 h 30"/>
                  <a:gd name="T8" fmla="*/ 26 w 38"/>
                  <a:gd name="T9" fmla="*/ 8 h 30"/>
                  <a:gd name="T10" fmla="*/ 28 w 38"/>
                  <a:gd name="T11" fmla="*/ 8 h 30"/>
                  <a:gd name="T12" fmla="*/ 32 w 38"/>
                  <a:gd name="T13" fmla="*/ 12 h 30"/>
                  <a:gd name="T14" fmla="*/ 38 w 38"/>
                  <a:gd name="T15" fmla="*/ 18 h 30"/>
                  <a:gd name="T16" fmla="*/ 32 w 38"/>
                  <a:gd name="T17" fmla="*/ 22 h 30"/>
                  <a:gd name="T18" fmla="*/ 30 w 38"/>
                  <a:gd name="T19" fmla="*/ 28 h 30"/>
                  <a:gd name="T20" fmla="*/ 22 w 38"/>
                  <a:gd name="T21" fmla="*/ 30 h 30"/>
                  <a:gd name="T22" fmla="*/ 18 w 38"/>
                  <a:gd name="T23" fmla="*/ 28 h 30"/>
                  <a:gd name="T24" fmla="*/ 10 w 38"/>
                  <a:gd name="T25" fmla="*/ 22 h 30"/>
                  <a:gd name="T26" fmla="*/ 2 w 38"/>
                  <a:gd name="T27" fmla="*/ 16 h 30"/>
                  <a:gd name="T28" fmla="*/ 0 w 38"/>
                  <a:gd name="T29" fmla="*/ 12 h 30"/>
                  <a:gd name="T30" fmla="*/ 2 w 38"/>
                  <a:gd name="T31" fmla="*/ 4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0"/>
                  <a:gd name="T50" fmla="*/ 38 w 38"/>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0">
                    <a:moveTo>
                      <a:pt x="2" y="4"/>
                    </a:moveTo>
                    <a:lnTo>
                      <a:pt x="8" y="0"/>
                    </a:lnTo>
                    <a:lnTo>
                      <a:pt x="12" y="4"/>
                    </a:lnTo>
                    <a:lnTo>
                      <a:pt x="16" y="6"/>
                    </a:lnTo>
                    <a:lnTo>
                      <a:pt x="26" y="8"/>
                    </a:lnTo>
                    <a:lnTo>
                      <a:pt x="28" y="8"/>
                    </a:lnTo>
                    <a:lnTo>
                      <a:pt x="32" y="12"/>
                    </a:lnTo>
                    <a:lnTo>
                      <a:pt x="38" y="18"/>
                    </a:lnTo>
                    <a:lnTo>
                      <a:pt x="32" y="22"/>
                    </a:lnTo>
                    <a:lnTo>
                      <a:pt x="30" y="28"/>
                    </a:lnTo>
                    <a:lnTo>
                      <a:pt x="22" y="30"/>
                    </a:lnTo>
                    <a:lnTo>
                      <a:pt x="18" y="28"/>
                    </a:lnTo>
                    <a:lnTo>
                      <a:pt x="10" y="22"/>
                    </a:lnTo>
                    <a:lnTo>
                      <a:pt x="2" y="16"/>
                    </a:lnTo>
                    <a:lnTo>
                      <a:pt x="0" y="12"/>
                    </a:lnTo>
                    <a:lnTo>
                      <a:pt x="2" y="4"/>
                    </a:lnTo>
                    <a:close/>
                  </a:path>
                </a:pathLst>
              </a:custGeom>
              <a:grpFill/>
              <a:ln w="6350">
                <a:solidFill>
                  <a:srgbClr val="FFFFFF"/>
                </a:solidFill>
                <a:prstDash val="solid"/>
                <a:round/>
                <a:headEnd/>
                <a:tailEnd/>
              </a:ln>
            </p:spPr>
            <p:txBody>
              <a:bodyPr/>
              <a:lstStyle/>
              <a:p>
                <a:endParaRPr lang="en-US" dirty="0"/>
              </a:p>
            </p:txBody>
          </p:sp>
          <p:sp>
            <p:nvSpPr>
              <p:cNvPr id="203" name="Freeform 350"/>
              <p:cNvSpPr>
                <a:spLocks/>
              </p:cNvSpPr>
              <p:nvPr/>
            </p:nvSpPr>
            <p:spPr bwMode="auto">
              <a:xfrm>
                <a:off x="9451975" y="3419475"/>
                <a:ext cx="9525" cy="15875"/>
              </a:xfrm>
              <a:custGeom>
                <a:avLst/>
                <a:gdLst>
                  <a:gd name="T0" fmla="*/ 2 w 26"/>
                  <a:gd name="T1" fmla="*/ 16 h 36"/>
                  <a:gd name="T2" fmla="*/ 8 w 26"/>
                  <a:gd name="T3" fmla="*/ 10 h 36"/>
                  <a:gd name="T4" fmla="*/ 12 w 26"/>
                  <a:gd name="T5" fmla="*/ 2 h 36"/>
                  <a:gd name="T6" fmla="*/ 18 w 26"/>
                  <a:gd name="T7" fmla="*/ 0 h 36"/>
                  <a:gd name="T8" fmla="*/ 24 w 26"/>
                  <a:gd name="T9" fmla="*/ 6 h 36"/>
                  <a:gd name="T10" fmla="*/ 26 w 26"/>
                  <a:gd name="T11" fmla="*/ 12 h 36"/>
                  <a:gd name="T12" fmla="*/ 26 w 26"/>
                  <a:gd name="T13" fmla="*/ 18 h 36"/>
                  <a:gd name="T14" fmla="*/ 26 w 26"/>
                  <a:gd name="T15" fmla="*/ 24 h 36"/>
                  <a:gd name="T16" fmla="*/ 22 w 26"/>
                  <a:gd name="T17" fmla="*/ 30 h 36"/>
                  <a:gd name="T18" fmla="*/ 16 w 26"/>
                  <a:gd name="T19" fmla="*/ 36 h 36"/>
                  <a:gd name="T20" fmla="*/ 10 w 26"/>
                  <a:gd name="T21" fmla="*/ 36 h 36"/>
                  <a:gd name="T22" fmla="*/ 4 w 26"/>
                  <a:gd name="T23" fmla="*/ 28 h 36"/>
                  <a:gd name="T24" fmla="*/ 0 w 26"/>
                  <a:gd name="T25" fmla="*/ 22 h 36"/>
                  <a:gd name="T26" fmla="*/ 2 w 26"/>
                  <a:gd name="T27" fmla="*/ 1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6"/>
                  <a:gd name="T44" fmla="*/ 26 w 2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6">
                    <a:moveTo>
                      <a:pt x="2" y="16"/>
                    </a:moveTo>
                    <a:lnTo>
                      <a:pt x="8" y="10"/>
                    </a:lnTo>
                    <a:lnTo>
                      <a:pt x="12" y="2"/>
                    </a:lnTo>
                    <a:lnTo>
                      <a:pt x="18" y="0"/>
                    </a:lnTo>
                    <a:lnTo>
                      <a:pt x="24" y="6"/>
                    </a:lnTo>
                    <a:lnTo>
                      <a:pt x="26" y="12"/>
                    </a:lnTo>
                    <a:lnTo>
                      <a:pt x="26" y="18"/>
                    </a:lnTo>
                    <a:lnTo>
                      <a:pt x="26" y="24"/>
                    </a:lnTo>
                    <a:lnTo>
                      <a:pt x="22" y="30"/>
                    </a:lnTo>
                    <a:lnTo>
                      <a:pt x="16" y="36"/>
                    </a:lnTo>
                    <a:lnTo>
                      <a:pt x="10" y="36"/>
                    </a:lnTo>
                    <a:lnTo>
                      <a:pt x="4" y="28"/>
                    </a:lnTo>
                    <a:lnTo>
                      <a:pt x="0" y="22"/>
                    </a:lnTo>
                    <a:lnTo>
                      <a:pt x="2" y="16"/>
                    </a:lnTo>
                    <a:close/>
                  </a:path>
                </a:pathLst>
              </a:custGeom>
              <a:grpFill/>
              <a:ln w="6350">
                <a:solidFill>
                  <a:srgbClr val="FFFFFF"/>
                </a:solidFill>
                <a:prstDash val="solid"/>
                <a:round/>
                <a:headEnd/>
                <a:tailEnd/>
              </a:ln>
            </p:spPr>
            <p:txBody>
              <a:bodyPr/>
              <a:lstStyle/>
              <a:p>
                <a:endParaRPr lang="en-US" dirty="0"/>
              </a:p>
            </p:txBody>
          </p:sp>
          <p:sp>
            <p:nvSpPr>
              <p:cNvPr id="204" name="Freeform 351"/>
              <p:cNvSpPr>
                <a:spLocks/>
              </p:cNvSpPr>
              <p:nvPr/>
            </p:nvSpPr>
            <p:spPr bwMode="auto">
              <a:xfrm>
                <a:off x="9410700" y="3381375"/>
                <a:ext cx="17463" cy="15875"/>
              </a:xfrm>
              <a:custGeom>
                <a:avLst/>
                <a:gdLst>
                  <a:gd name="T0" fmla="*/ 14 w 38"/>
                  <a:gd name="T1" fmla="*/ 16 h 34"/>
                  <a:gd name="T2" fmla="*/ 6 w 38"/>
                  <a:gd name="T3" fmla="*/ 14 h 34"/>
                  <a:gd name="T4" fmla="*/ 0 w 38"/>
                  <a:gd name="T5" fmla="*/ 8 h 34"/>
                  <a:gd name="T6" fmla="*/ 2 w 38"/>
                  <a:gd name="T7" fmla="*/ 0 h 34"/>
                  <a:gd name="T8" fmla="*/ 8 w 38"/>
                  <a:gd name="T9" fmla="*/ 0 h 34"/>
                  <a:gd name="T10" fmla="*/ 12 w 38"/>
                  <a:gd name="T11" fmla="*/ 2 h 34"/>
                  <a:gd name="T12" fmla="*/ 16 w 38"/>
                  <a:gd name="T13" fmla="*/ 4 h 34"/>
                  <a:gd name="T14" fmla="*/ 20 w 38"/>
                  <a:gd name="T15" fmla="*/ 8 h 34"/>
                  <a:gd name="T16" fmla="*/ 28 w 38"/>
                  <a:gd name="T17" fmla="*/ 6 h 34"/>
                  <a:gd name="T18" fmla="*/ 30 w 38"/>
                  <a:gd name="T19" fmla="*/ 10 h 34"/>
                  <a:gd name="T20" fmla="*/ 32 w 38"/>
                  <a:gd name="T21" fmla="*/ 14 h 34"/>
                  <a:gd name="T22" fmla="*/ 32 w 38"/>
                  <a:gd name="T23" fmla="*/ 20 h 34"/>
                  <a:gd name="T24" fmla="*/ 38 w 38"/>
                  <a:gd name="T25" fmla="*/ 26 h 34"/>
                  <a:gd name="T26" fmla="*/ 36 w 38"/>
                  <a:gd name="T27" fmla="*/ 34 h 34"/>
                  <a:gd name="T28" fmla="*/ 26 w 38"/>
                  <a:gd name="T29" fmla="*/ 30 h 34"/>
                  <a:gd name="T30" fmla="*/ 24 w 38"/>
                  <a:gd name="T31" fmla="*/ 24 h 34"/>
                  <a:gd name="T32" fmla="*/ 18 w 38"/>
                  <a:gd name="T33" fmla="*/ 20 h 34"/>
                  <a:gd name="T34" fmla="*/ 14 w 38"/>
                  <a:gd name="T35" fmla="*/ 16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14" y="16"/>
                    </a:moveTo>
                    <a:lnTo>
                      <a:pt x="6" y="14"/>
                    </a:lnTo>
                    <a:lnTo>
                      <a:pt x="0" y="8"/>
                    </a:lnTo>
                    <a:lnTo>
                      <a:pt x="2" y="0"/>
                    </a:lnTo>
                    <a:lnTo>
                      <a:pt x="8" y="0"/>
                    </a:lnTo>
                    <a:lnTo>
                      <a:pt x="12" y="2"/>
                    </a:lnTo>
                    <a:lnTo>
                      <a:pt x="16" y="4"/>
                    </a:lnTo>
                    <a:lnTo>
                      <a:pt x="20" y="8"/>
                    </a:lnTo>
                    <a:lnTo>
                      <a:pt x="28" y="6"/>
                    </a:lnTo>
                    <a:lnTo>
                      <a:pt x="30" y="10"/>
                    </a:lnTo>
                    <a:lnTo>
                      <a:pt x="32" y="14"/>
                    </a:lnTo>
                    <a:lnTo>
                      <a:pt x="32" y="20"/>
                    </a:lnTo>
                    <a:lnTo>
                      <a:pt x="38" y="26"/>
                    </a:lnTo>
                    <a:lnTo>
                      <a:pt x="36" y="34"/>
                    </a:lnTo>
                    <a:lnTo>
                      <a:pt x="26" y="30"/>
                    </a:lnTo>
                    <a:lnTo>
                      <a:pt x="24" y="24"/>
                    </a:lnTo>
                    <a:lnTo>
                      <a:pt x="18" y="20"/>
                    </a:lnTo>
                    <a:lnTo>
                      <a:pt x="14" y="16"/>
                    </a:lnTo>
                    <a:close/>
                  </a:path>
                </a:pathLst>
              </a:custGeom>
              <a:grpFill/>
              <a:ln w="6350">
                <a:solidFill>
                  <a:srgbClr val="FFFFFF"/>
                </a:solidFill>
                <a:prstDash val="solid"/>
                <a:round/>
                <a:headEnd/>
                <a:tailEnd/>
              </a:ln>
            </p:spPr>
            <p:txBody>
              <a:bodyPr/>
              <a:lstStyle/>
              <a:p>
                <a:endParaRPr lang="en-US" dirty="0"/>
              </a:p>
            </p:txBody>
          </p:sp>
          <p:sp>
            <p:nvSpPr>
              <p:cNvPr id="205" name="Freeform 352"/>
              <p:cNvSpPr>
                <a:spLocks/>
              </p:cNvSpPr>
              <p:nvPr/>
            </p:nvSpPr>
            <p:spPr bwMode="auto">
              <a:xfrm>
                <a:off x="9428163" y="3395663"/>
                <a:ext cx="12700" cy="7937"/>
              </a:xfrm>
              <a:custGeom>
                <a:avLst/>
                <a:gdLst>
                  <a:gd name="T0" fmla="*/ 0 w 30"/>
                  <a:gd name="T1" fmla="*/ 2 h 18"/>
                  <a:gd name="T2" fmla="*/ 8 w 30"/>
                  <a:gd name="T3" fmla="*/ 2 h 18"/>
                  <a:gd name="T4" fmla="*/ 16 w 30"/>
                  <a:gd name="T5" fmla="*/ 0 h 18"/>
                  <a:gd name="T6" fmla="*/ 24 w 30"/>
                  <a:gd name="T7" fmla="*/ 2 h 18"/>
                  <a:gd name="T8" fmla="*/ 30 w 30"/>
                  <a:gd name="T9" fmla="*/ 6 h 18"/>
                  <a:gd name="T10" fmla="*/ 28 w 30"/>
                  <a:gd name="T11" fmla="*/ 14 h 18"/>
                  <a:gd name="T12" fmla="*/ 24 w 30"/>
                  <a:gd name="T13" fmla="*/ 18 h 18"/>
                  <a:gd name="T14" fmla="*/ 16 w 30"/>
                  <a:gd name="T15" fmla="*/ 16 h 18"/>
                  <a:gd name="T16" fmla="*/ 8 w 30"/>
                  <a:gd name="T17" fmla="*/ 12 h 18"/>
                  <a:gd name="T18" fmla="*/ 4 w 30"/>
                  <a:gd name="T19" fmla="*/ 10 h 18"/>
                  <a:gd name="T20" fmla="*/ 0 w 30"/>
                  <a:gd name="T21" fmla="*/ 8 h 18"/>
                  <a:gd name="T22" fmla="*/ 0 w 30"/>
                  <a:gd name="T23" fmla="*/ 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8"/>
                  <a:gd name="T38" fmla="*/ 30 w 3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8">
                    <a:moveTo>
                      <a:pt x="0" y="2"/>
                    </a:moveTo>
                    <a:lnTo>
                      <a:pt x="8" y="2"/>
                    </a:lnTo>
                    <a:lnTo>
                      <a:pt x="16" y="0"/>
                    </a:lnTo>
                    <a:lnTo>
                      <a:pt x="24" y="2"/>
                    </a:lnTo>
                    <a:lnTo>
                      <a:pt x="30" y="6"/>
                    </a:lnTo>
                    <a:lnTo>
                      <a:pt x="28" y="14"/>
                    </a:lnTo>
                    <a:lnTo>
                      <a:pt x="24" y="18"/>
                    </a:lnTo>
                    <a:lnTo>
                      <a:pt x="16" y="16"/>
                    </a:lnTo>
                    <a:lnTo>
                      <a:pt x="8" y="12"/>
                    </a:lnTo>
                    <a:lnTo>
                      <a:pt x="4" y="10"/>
                    </a:lnTo>
                    <a:lnTo>
                      <a:pt x="0" y="8"/>
                    </a:lnTo>
                    <a:lnTo>
                      <a:pt x="0" y="2"/>
                    </a:lnTo>
                    <a:close/>
                  </a:path>
                </a:pathLst>
              </a:custGeom>
              <a:grpFill/>
              <a:ln w="6350">
                <a:solidFill>
                  <a:srgbClr val="FFFFFF"/>
                </a:solidFill>
                <a:prstDash val="solid"/>
                <a:round/>
                <a:headEnd/>
                <a:tailEnd/>
              </a:ln>
            </p:spPr>
            <p:txBody>
              <a:bodyPr/>
              <a:lstStyle/>
              <a:p>
                <a:endParaRPr lang="en-US" dirty="0"/>
              </a:p>
            </p:txBody>
          </p:sp>
          <p:sp>
            <p:nvSpPr>
              <p:cNvPr id="206" name="Freeform 353"/>
              <p:cNvSpPr>
                <a:spLocks/>
              </p:cNvSpPr>
              <p:nvPr/>
            </p:nvSpPr>
            <p:spPr bwMode="auto">
              <a:xfrm>
                <a:off x="9440863" y="3424238"/>
                <a:ext cx="6350" cy="11112"/>
              </a:xfrm>
              <a:custGeom>
                <a:avLst/>
                <a:gdLst>
                  <a:gd name="T0" fmla="*/ 16 w 16"/>
                  <a:gd name="T1" fmla="*/ 2 h 24"/>
                  <a:gd name="T2" fmla="*/ 16 w 16"/>
                  <a:gd name="T3" fmla="*/ 14 h 24"/>
                  <a:gd name="T4" fmla="*/ 16 w 16"/>
                  <a:gd name="T5" fmla="*/ 20 h 24"/>
                  <a:gd name="T6" fmla="*/ 14 w 16"/>
                  <a:gd name="T7" fmla="*/ 24 h 24"/>
                  <a:gd name="T8" fmla="*/ 4 w 16"/>
                  <a:gd name="T9" fmla="*/ 24 h 24"/>
                  <a:gd name="T10" fmla="*/ 0 w 16"/>
                  <a:gd name="T11" fmla="*/ 18 h 24"/>
                  <a:gd name="T12" fmla="*/ 0 w 16"/>
                  <a:gd name="T13" fmla="*/ 10 h 24"/>
                  <a:gd name="T14" fmla="*/ 2 w 16"/>
                  <a:gd name="T15" fmla="*/ 6 h 24"/>
                  <a:gd name="T16" fmla="*/ 8 w 16"/>
                  <a:gd name="T17" fmla="*/ 2 h 24"/>
                  <a:gd name="T18" fmla="*/ 10 w 16"/>
                  <a:gd name="T19" fmla="*/ 0 h 24"/>
                  <a:gd name="T20" fmla="*/ 16 w 16"/>
                  <a:gd name="T21" fmla="*/ 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4"/>
                  <a:gd name="T35" fmla="*/ 16 w 1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4">
                    <a:moveTo>
                      <a:pt x="16" y="2"/>
                    </a:moveTo>
                    <a:lnTo>
                      <a:pt x="16" y="14"/>
                    </a:lnTo>
                    <a:lnTo>
                      <a:pt x="16" y="20"/>
                    </a:lnTo>
                    <a:lnTo>
                      <a:pt x="14" y="24"/>
                    </a:lnTo>
                    <a:lnTo>
                      <a:pt x="4" y="24"/>
                    </a:lnTo>
                    <a:lnTo>
                      <a:pt x="0" y="18"/>
                    </a:lnTo>
                    <a:lnTo>
                      <a:pt x="0" y="10"/>
                    </a:lnTo>
                    <a:lnTo>
                      <a:pt x="2" y="6"/>
                    </a:lnTo>
                    <a:lnTo>
                      <a:pt x="8" y="2"/>
                    </a:lnTo>
                    <a:lnTo>
                      <a:pt x="10" y="0"/>
                    </a:lnTo>
                    <a:lnTo>
                      <a:pt x="16" y="2"/>
                    </a:lnTo>
                    <a:close/>
                  </a:path>
                </a:pathLst>
              </a:custGeom>
              <a:grpFill/>
              <a:ln w="6350">
                <a:solidFill>
                  <a:srgbClr val="FFFFFF"/>
                </a:solidFill>
                <a:prstDash val="solid"/>
                <a:round/>
                <a:headEnd/>
                <a:tailEnd/>
              </a:ln>
            </p:spPr>
            <p:txBody>
              <a:bodyPr/>
              <a:lstStyle/>
              <a:p>
                <a:endParaRPr lang="en-US" dirty="0"/>
              </a:p>
            </p:txBody>
          </p:sp>
          <p:sp>
            <p:nvSpPr>
              <p:cNvPr id="207" name="Freeform 354"/>
              <p:cNvSpPr>
                <a:spLocks/>
              </p:cNvSpPr>
              <p:nvPr/>
            </p:nvSpPr>
            <p:spPr bwMode="auto">
              <a:xfrm>
                <a:off x="9394825" y="3402013"/>
                <a:ext cx="6350" cy="9525"/>
              </a:xfrm>
              <a:custGeom>
                <a:avLst/>
                <a:gdLst>
                  <a:gd name="T0" fmla="*/ 12 w 12"/>
                  <a:gd name="T1" fmla="*/ 10 h 22"/>
                  <a:gd name="T2" fmla="*/ 8 w 12"/>
                  <a:gd name="T3" fmla="*/ 12 h 22"/>
                  <a:gd name="T4" fmla="*/ 6 w 12"/>
                  <a:gd name="T5" fmla="*/ 18 h 22"/>
                  <a:gd name="T6" fmla="*/ 0 w 12"/>
                  <a:gd name="T7" fmla="*/ 22 h 22"/>
                  <a:gd name="T8" fmla="*/ 0 w 12"/>
                  <a:gd name="T9" fmla="*/ 14 h 22"/>
                  <a:gd name="T10" fmla="*/ 2 w 12"/>
                  <a:gd name="T11" fmla="*/ 6 h 22"/>
                  <a:gd name="T12" fmla="*/ 2 w 12"/>
                  <a:gd name="T13" fmla="*/ 2 h 22"/>
                  <a:gd name="T14" fmla="*/ 6 w 12"/>
                  <a:gd name="T15" fmla="*/ 0 h 22"/>
                  <a:gd name="T16" fmla="*/ 10 w 12"/>
                  <a:gd name="T17" fmla="*/ 0 h 22"/>
                  <a:gd name="T18" fmla="*/ 12 w 12"/>
                  <a:gd name="T19" fmla="*/ 6 h 22"/>
                  <a:gd name="T20" fmla="*/ 12 w 12"/>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2"/>
                  <a:gd name="T35" fmla="*/ 12 w 1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2">
                    <a:moveTo>
                      <a:pt x="12" y="10"/>
                    </a:moveTo>
                    <a:lnTo>
                      <a:pt x="8" y="12"/>
                    </a:lnTo>
                    <a:lnTo>
                      <a:pt x="6" y="18"/>
                    </a:lnTo>
                    <a:lnTo>
                      <a:pt x="0" y="22"/>
                    </a:lnTo>
                    <a:lnTo>
                      <a:pt x="0" y="14"/>
                    </a:lnTo>
                    <a:lnTo>
                      <a:pt x="2" y="6"/>
                    </a:lnTo>
                    <a:lnTo>
                      <a:pt x="2" y="2"/>
                    </a:lnTo>
                    <a:lnTo>
                      <a:pt x="6" y="0"/>
                    </a:lnTo>
                    <a:lnTo>
                      <a:pt x="10" y="0"/>
                    </a:lnTo>
                    <a:lnTo>
                      <a:pt x="12" y="6"/>
                    </a:lnTo>
                    <a:lnTo>
                      <a:pt x="12" y="10"/>
                    </a:lnTo>
                    <a:close/>
                  </a:path>
                </a:pathLst>
              </a:custGeom>
              <a:grpFill/>
              <a:ln w="6350">
                <a:solidFill>
                  <a:srgbClr val="FFFFFF"/>
                </a:solidFill>
                <a:prstDash val="solid"/>
                <a:round/>
                <a:headEnd/>
                <a:tailEnd/>
              </a:ln>
            </p:spPr>
            <p:txBody>
              <a:bodyPr/>
              <a:lstStyle/>
              <a:p>
                <a:endParaRPr lang="en-US" dirty="0"/>
              </a:p>
            </p:txBody>
          </p:sp>
          <p:sp>
            <p:nvSpPr>
              <p:cNvPr id="208" name="Freeform 355"/>
              <p:cNvSpPr>
                <a:spLocks/>
              </p:cNvSpPr>
              <p:nvPr/>
            </p:nvSpPr>
            <p:spPr bwMode="auto">
              <a:xfrm>
                <a:off x="9413875" y="3227388"/>
                <a:ext cx="9525" cy="7937"/>
              </a:xfrm>
              <a:custGeom>
                <a:avLst/>
                <a:gdLst>
                  <a:gd name="T0" fmla="*/ 10 w 22"/>
                  <a:gd name="T1" fmla="*/ 0 h 16"/>
                  <a:gd name="T2" fmla="*/ 18 w 22"/>
                  <a:gd name="T3" fmla="*/ 2 h 16"/>
                  <a:gd name="T4" fmla="*/ 22 w 22"/>
                  <a:gd name="T5" fmla="*/ 6 h 16"/>
                  <a:gd name="T6" fmla="*/ 22 w 22"/>
                  <a:gd name="T7" fmla="*/ 10 h 16"/>
                  <a:gd name="T8" fmla="*/ 20 w 22"/>
                  <a:gd name="T9" fmla="*/ 14 h 16"/>
                  <a:gd name="T10" fmla="*/ 14 w 22"/>
                  <a:gd name="T11" fmla="*/ 16 h 16"/>
                  <a:gd name="T12" fmla="*/ 6 w 22"/>
                  <a:gd name="T13" fmla="*/ 16 h 16"/>
                  <a:gd name="T14" fmla="*/ 0 w 22"/>
                  <a:gd name="T15" fmla="*/ 12 h 16"/>
                  <a:gd name="T16" fmla="*/ 2 w 22"/>
                  <a:gd name="T17" fmla="*/ 6 h 16"/>
                  <a:gd name="T18" fmla="*/ 4 w 22"/>
                  <a:gd name="T19" fmla="*/ 2 h 16"/>
                  <a:gd name="T20" fmla="*/ 10 w 2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10" y="0"/>
                    </a:moveTo>
                    <a:lnTo>
                      <a:pt x="18" y="2"/>
                    </a:lnTo>
                    <a:lnTo>
                      <a:pt x="22" y="6"/>
                    </a:lnTo>
                    <a:lnTo>
                      <a:pt x="22" y="10"/>
                    </a:lnTo>
                    <a:lnTo>
                      <a:pt x="20" y="14"/>
                    </a:lnTo>
                    <a:lnTo>
                      <a:pt x="14" y="16"/>
                    </a:lnTo>
                    <a:lnTo>
                      <a:pt x="6" y="16"/>
                    </a:lnTo>
                    <a:lnTo>
                      <a:pt x="0" y="12"/>
                    </a:lnTo>
                    <a:lnTo>
                      <a:pt x="2" y="6"/>
                    </a:lnTo>
                    <a:lnTo>
                      <a:pt x="4" y="2"/>
                    </a:lnTo>
                    <a:lnTo>
                      <a:pt x="10" y="0"/>
                    </a:lnTo>
                    <a:close/>
                  </a:path>
                </a:pathLst>
              </a:custGeom>
              <a:grpFill/>
              <a:ln w="6350">
                <a:solidFill>
                  <a:srgbClr val="FFFFFF"/>
                </a:solidFill>
                <a:prstDash val="solid"/>
                <a:round/>
                <a:headEnd/>
                <a:tailEnd/>
              </a:ln>
            </p:spPr>
            <p:txBody>
              <a:bodyPr/>
              <a:lstStyle/>
              <a:p>
                <a:endParaRPr lang="en-US" dirty="0"/>
              </a:p>
            </p:txBody>
          </p:sp>
          <p:sp>
            <p:nvSpPr>
              <p:cNvPr id="209" name="Freeform 356"/>
              <p:cNvSpPr>
                <a:spLocks/>
              </p:cNvSpPr>
              <p:nvPr/>
            </p:nvSpPr>
            <p:spPr bwMode="auto">
              <a:xfrm>
                <a:off x="9401175" y="3260725"/>
                <a:ext cx="17463" cy="11113"/>
              </a:xfrm>
              <a:custGeom>
                <a:avLst/>
                <a:gdLst>
                  <a:gd name="T0" fmla="*/ 6 w 36"/>
                  <a:gd name="T1" fmla="*/ 8 h 28"/>
                  <a:gd name="T2" fmla="*/ 14 w 36"/>
                  <a:gd name="T3" fmla="*/ 4 h 28"/>
                  <a:gd name="T4" fmla="*/ 22 w 36"/>
                  <a:gd name="T5" fmla="*/ 8 h 28"/>
                  <a:gd name="T6" fmla="*/ 26 w 36"/>
                  <a:gd name="T7" fmla="*/ 6 h 28"/>
                  <a:gd name="T8" fmla="*/ 30 w 36"/>
                  <a:gd name="T9" fmla="*/ 2 h 28"/>
                  <a:gd name="T10" fmla="*/ 36 w 36"/>
                  <a:gd name="T11" fmla="*/ 0 h 28"/>
                  <a:gd name="T12" fmla="*/ 36 w 36"/>
                  <a:gd name="T13" fmla="*/ 10 h 28"/>
                  <a:gd name="T14" fmla="*/ 36 w 36"/>
                  <a:gd name="T15" fmla="*/ 16 h 28"/>
                  <a:gd name="T16" fmla="*/ 32 w 36"/>
                  <a:gd name="T17" fmla="*/ 26 h 28"/>
                  <a:gd name="T18" fmla="*/ 22 w 36"/>
                  <a:gd name="T19" fmla="*/ 28 h 28"/>
                  <a:gd name="T20" fmla="*/ 16 w 36"/>
                  <a:gd name="T21" fmla="*/ 26 h 28"/>
                  <a:gd name="T22" fmla="*/ 12 w 36"/>
                  <a:gd name="T23" fmla="*/ 28 h 28"/>
                  <a:gd name="T24" fmla="*/ 4 w 36"/>
                  <a:gd name="T25" fmla="*/ 28 h 28"/>
                  <a:gd name="T26" fmla="*/ 2 w 36"/>
                  <a:gd name="T27" fmla="*/ 20 h 28"/>
                  <a:gd name="T28" fmla="*/ 0 w 36"/>
                  <a:gd name="T29" fmla="*/ 14 h 28"/>
                  <a:gd name="T30" fmla="*/ 6 w 36"/>
                  <a:gd name="T31" fmla="*/ 8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8"/>
                  <a:gd name="T50" fmla="*/ 36 w 36"/>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8">
                    <a:moveTo>
                      <a:pt x="6" y="8"/>
                    </a:moveTo>
                    <a:lnTo>
                      <a:pt x="14" y="4"/>
                    </a:lnTo>
                    <a:lnTo>
                      <a:pt x="22" y="8"/>
                    </a:lnTo>
                    <a:lnTo>
                      <a:pt x="26" y="6"/>
                    </a:lnTo>
                    <a:lnTo>
                      <a:pt x="30" y="2"/>
                    </a:lnTo>
                    <a:lnTo>
                      <a:pt x="36" y="0"/>
                    </a:lnTo>
                    <a:lnTo>
                      <a:pt x="36" y="10"/>
                    </a:lnTo>
                    <a:lnTo>
                      <a:pt x="36" y="16"/>
                    </a:lnTo>
                    <a:lnTo>
                      <a:pt x="32" y="26"/>
                    </a:lnTo>
                    <a:lnTo>
                      <a:pt x="22" y="28"/>
                    </a:lnTo>
                    <a:lnTo>
                      <a:pt x="16" y="26"/>
                    </a:lnTo>
                    <a:lnTo>
                      <a:pt x="12" y="28"/>
                    </a:lnTo>
                    <a:lnTo>
                      <a:pt x="4" y="28"/>
                    </a:lnTo>
                    <a:lnTo>
                      <a:pt x="2" y="20"/>
                    </a:lnTo>
                    <a:lnTo>
                      <a:pt x="0" y="14"/>
                    </a:lnTo>
                    <a:lnTo>
                      <a:pt x="6" y="8"/>
                    </a:lnTo>
                    <a:close/>
                  </a:path>
                </a:pathLst>
              </a:custGeom>
              <a:grpFill/>
              <a:ln w="6350">
                <a:solidFill>
                  <a:srgbClr val="FFFFFF"/>
                </a:solidFill>
                <a:prstDash val="solid"/>
                <a:round/>
                <a:headEnd/>
                <a:tailEnd/>
              </a:ln>
            </p:spPr>
            <p:txBody>
              <a:bodyPr/>
              <a:lstStyle/>
              <a:p>
                <a:endParaRPr lang="en-US" dirty="0"/>
              </a:p>
            </p:txBody>
          </p:sp>
          <p:grpSp>
            <p:nvGrpSpPr>
              <p:cNvPr id="210" name="Group 357"/>
              <p:cNvGrpSpPr>
                <a:grpSpLocks/>
              </p:cNvGrpSpPr>
              <p:nvPr/>
            </p:nvGrpSpPr>
            <p:grpSpPr bwMode="auto">
              <a:xfrm>
                <a:off x="9428163" y="3119438"/>
                <a:ext cx="184150" cy="385762"/>
                <a:chOff x="4553" y="3197"/>
                <a:chExt cx="339" cy="706"/>
              </a:xfrm>
              <a:grpFill/>
            </p:grpSpPr>
            <p:sp>
              <p:nvSpPr>
                <p:cNvPr id="268" name="Freeform 358"/>
                <p:cNvSpPr>
                  <a:spLocks/>
                </p:cNvSpPr>
                <p:nvPr/>
              </p:nvSpPr>
              <p:spPr bwMode="auto">
                <a:xfrm>
                  <a:off x="4566" y="3197"/>
                  <a:ext cx="230" cy="239"/>
                </a:xfrm>
                <a:custGeom>
                  <a:avLst/>
                  <a:gdLst>
                    <a:gd name="T0" fmla="*/ 160 w 282"/>
                    <a:gd name="T1" fmla="*/ 10 h 294"/>
                    <a:gd name="T2" fmla="*/ 156 w 282"/>
                    <a:gd name="T3" fmla="*/ 24 h 294"/>
                    <a:gd name="T4" fmla="*/ 172 w 282"/>
                    <a:gd name="T5" fmla="*/ 42 h 294"/>
                    <a:gd name="T6" fmla="*/ 192 w 282"/>
                    <a:gd name="T7" fmla="*/ 58 h 294"/>
                    <a:gd name="T8" fmla="*/ 226 w 282"/>
                    <a:gd name="T9" fmla="*/ 64 h 294"/>
                    <a:gd name="T10" fmla="*/ 258 w 282"/>
                    <a:gd name="T11" fmla="*/ 70 h 294"/>
                    <a:gd name="T12" fmla="*/ 282 w 282"/>
                    <a:gd name="T13" fmla="*/ 72 h 294"/>
                    <a:gd name="T14" fmla="*/ 280 w 282"/>
                    <a:gd name="T15" fmla="*/ 88 h 294"/>
                    <a:gd name="T16" fmla="*/ 278 w 282"/>
                    <a:gd name="T17" fmla="*/ 98 h 294"/>
                    <a:gd name="T18" fmla="*/ 270 w 282"/>
                    <a:gd name="T19" fmla="*/ 108 h 294"/>
                    <a:gd name="T20" fmla="*/ 256 w 282"/>
                    <a:gd name="T21" fmla="*/ 112 h 294"/>
                    <a:gd name="T22" fmla="*/ 246 w 282"/>
                    <a:gd name="T23" fmla="*/ 114 h 294"/>
                    <a:gd name="T24" fmla="*/ 242 w 282"/>
                    <a:gd name="T25" fmla="*/ 112 h 294"/>
                    <a:gd name="T26" fmla="*/ 234 w 282"/>
                    <a:gd name="T27" fmla="*/ 106 h 294"/>
                    <a:gd name="T28" fmla="*/ 226 w 282"/>
                    <a:gd name="T29" fmla="*/ 112 h 294"/>
                    <a:gd name="T30" fmla="*/ 206 w 282"/>
                    <a:gd name="T31" fmla="*/ 112 h 294"/>
                    <a:gd name="T32" fmla="*/ 190 w 282"/>
                    <a:gd name="T33" fmla="*/ 118 h 294"/>
                    <a:gd name="T34" fmla="*/ 178 w 282"/>
                    <a:gd name="T35" fmla="*/ 134 h 294"/>
                    <a:gd name="T36" fmla="*/ 160 w 282"/>
                    <a:gd name="T37" fmla="*/ 134 h 294"/>
                    <a:gd name="T38" fmla="*/ 152 w 282"/>
                    <a:gd name="T39" fmla="*/ 136 h 294"/>
                    <a:gd name="T40" fmla="*/ 136 w 282"/>
                    <a:gd name="T41" fmla="*/ 148 h 294"/>
                    <a:gd name="T42" fmla="*/ 136 w 282"/>
                    <a:gd name="T43" fmla="*/ 166 h 294"/>
                    <a:gd name="T44" fmla="*/ 124 w 282"/>
                    <a:gd name="T45" fmla="*/ 182 h 294"/>
                    <a:gd name="T46" fmla="*/ 114 w 282"/>
                    <a:gd name="T47" fmla="*/ 196 h 294"/>
                    <a:gd name="T48" fmla="*/ 94 w 282"/>
                    <a:gd name="T49" fmla="*/ 214 h 294"/>
                    <a:gd name="T50" fmla="*/ 72 w 282"/>
                    <a:gd name="T51" fmla="*/ 232 h 294"/>
                    <a:gd name="T52" fmla="*/ 60 w 282"/>
                    <a:gd name="T53" fmla="*/ 254 h 294"/>
                    <a:gd name="T54" fmla="*/ 52 w 282"/>
                    <a:gd name="T55" fmla="*/ 272 h 294"/>
                    <a:gd name="T56" fmla="*/ 42 w 282"/>
                    <a:gd name="T57" fmla="*/ 290 h 294"/>
                    <a:gd name="T58" fmla="*/ 34 w 282"/>
                    <a:gd name="T59" fmla="*/ 282 h 294"/>
                    <a:gd name="T60" fmla="*/ 40 w 282"/>
                    <a:gd name="T61" fmla="*/ 266 h 294"/>
                    <a:gd name="T62" fmla="*/ 34 w 282"/>
                    <a:gd name="T63" fmla="*/ 256 h 294"/>
                    <a:gd name="T64" fmla="*/ 48 w 282"/>
                    <a:gd name="T65" fmla="*/ 238 h 294"/>
                    <a:gd name="T66" fmla="*/ 60 w 282"/>
                    <a:gd name="T67" fmla="*/ 226 h 294"/>
                    <a:gd name="T68" fmla="*/ 74 w 282"/>
                    <a:gd name="T69" fmla="*/ 214 h 294"/>
                    <a:gd name="T70" fmla="*/ 82 w 282"/>
                    <a:gd name="T71" fmla="*/ 210 h 294"/>
                    <a:gd name="T72" fmla="*/ 76 w 282"/>
                    <a:gd name="T73" fmla="*/ 198 h 294"/>
                    <a:gd name="T74" fmla="*/ 62 w 282"/>
                    <a:gd name="T75" fmla="*/ 210 h 294"/>
                    <a:gd name="T76" fmla="*/ 30 w 282"/>
                    <a:gd name="T77" fmla="*/ 218 h 294"/>
                    <a:gd name="T78" fmla="*/ 6 w 282"/>
                    <a:gd name="T79" fmla="*/ 214 h 294"/>
                    <a:gd name="T80" fmla="*/ 14 w 282"/>
                    <a:gd name="T81" fmla="*/ 188 h 294"/>
                    <a:gd name="T82" fmla="*/ 18 w 282"/>
                    <a:gd name="T83" fmla="*/ 154 h 294"/>
                    <a:gd name="T84" fmla="*/ 42 w 282"/>
                    <a:gd name="T85" fmla="*/ 110 h 294"/>
                    <a:gd name="T86" fmla="*/ 2 w 282"/>
                    <a:gd name="T87" fmla="*/ 78 h 294"/>
                    <a:gd name="T88" fmla="*/ 8 w 282"/>
                    <a:gd name="T89" fmla="*/ 60 h 294"/>
                    <a:gd name="T90" fmla="*/ 20 w 282"/>
                    <a:gd name="T91" fmla="*/ 52 h 294"/>
                    <a:gd name="T92" fmla="*/ 26 w 282"/>
                    <a:gd name="T93" fmla="*/ 36 h 294"/>
                    <a:gd name="T94" fmla="*/ 54 w 282"/>
                    <a:gd name="T95" fmla="*/ 24 h 294"/>
                    <a:gd name="T96" fmla="*/ 78 w 282"/>
                    <a:gd name="T97" fmla="*/ 12 h 294"/>
                    <a:gd name="T98" fmla="*/ 90 w 282"/>
                    <a:gd name="T99" fmla="*/ 8 h 294"/>
                    <a:gd name="T100" fmla="*/ 116 w 282"/>
                    <a:gd name="T101" fmla="*/ 18 h 294"/>
                    <a:gd name="T102" fmla="*/ 138 w 282"/>
                    <a:gd name="T103" fmla="*/ 12 h 294"/>
                    <a:gd name="T104" fmla="*/ 152 w 282"/>
                    <a:gd name="T105" fmla="*/ 0 h 2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2"/>
                    <a:gd name="T160" fmla="*/ 0 h 294"/>
                    <a:gd name="T161" fmla="*/ 282 w 282"/>
                    <a:gd name="T162" fmla="*/ 294 h 2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2" h="294">
                      <a:moveTo>
                        <a:pt x="152" y="0"/>
                      </a:moveTo>
                      <a:lnTo>
                        <a:pt x="160" y="10"/>
                      </a:lnTo>
                      <a:lnTo>
                        <a:pt x="156" y="16"/>
                      </a:lnTo>
                      <a:lnTo>
                        <a:pt x="156" y="24"/>
                      </a:lnTo>
                      <a:lnTo>
                        <a:pt x="162" y="32"/>
                      </a:lnTo>
                      <a:lnTo>
                        <a:pt x="172" y="42"/>
                      </a:lnTo>
                      <a:lnTo>
                        <a:pt x="182" y="54"/>
                      </a:lnTo>
                      <a:lnTo>
                        <a:pt x="192" y="58"/>
                      </a:lnTo>
                      <a:lnTo>
                        <a:pt x="208" y="62"/>
                      </a:lnTo>
                      <a:lnTo>
                        <a:pt x="226" y="64"/>
                      </a:lnTo>
                      <a:lnTo>
                        <a:pt x="246" y="66"/>
                      </a:lnTo>
                      <a:lnTo>
                        <a:pt x="258" y="70"/>
                      </a:lnTo>
                      <a:lnTo>
                        <a:pt x="272" y="72"/>
                      </a:lnTo>
                      <a:lnTo>
                        <a:pt x="282" y="72"/>
                      </a:lnTo>
                      <a:lnTo>
                        <a:pt x="282" y="80"/>
                      </a:lnTo>
                      <a:lnTo>
                        <a:pt x="280" y="88"/>
                      </a:lnTo>
                      <a:lnTo>
                        <a:pt x="276" y="94"/>
                      </a:lnTo>
                      <a:lnTo>
                        <a:pt x="278" y="98"/>
                      </a:lnTo>
                      <a:lnTo>
                        <a:pt x="278" y="106"/>
                      </a:lnTo>
                      <a:lnTo>
                        <a:pt x="270" y="108"/>
                      </a:lnTo>
                      <a:lnTo>
                        <a:pt x="262" y="110"/>
                      </a:lnTo>
                      <a:lnTo>
                        <a:pt x="256" y="112"/>
                      </a:lnTo>
                      <a:lnTo>
                        <a:pt x="252" y="114"/>
                      </a:lnTo>
                      <a:lnTo>
                        <a:pt x="246" y="114"/>
                      </a:lnTo>
                      <a:lnTo>
                        <a:pt x="244" y="114"/>
                      </a:lnTo>
                      <a:lnTo>
                        <a:pt x="242" y="112"/>
                      </a:lnTo>
                      <a:lnTo>
                        <a:pt x="240" y="110"/>
                      </a:lnTo>
                      <a:lnTo>
                        <a:pt x="234" y="106"/>
                      </a:lnTo>
                      <a:lnTo>
                        <a:pt x="234" y="112"/>
                      </a:lnTo>
                      <a:lnTo>
                        <a:pt x="226" y="112"/>
                      </a:lnTo>
                      <a:lnTo>
                        <a:pt x="218" y="112"/>
                      </a:lnTo>
                      <a:lnTo>
                        <a:pt x="206" y="112"/>
                      </a:lnTo>
                      <a:lnTo>
                        <a:pt x="198" y="114"/>
                      </a:lnTo>
                      <a:lnTo>
                        <a:pt x="190" y="118"/>
                      </a:lnTo>
                      <a:lnTo>
                        <a:pt x="184" y="126"/>
                      </a:lnTo>
                      <a:lnTo>
                        <a:pt x="178" y="134"/>
                      </a:lnTo>
                      <a:lnTo>
                        <a:pt x="170" y="136"/>
                      </a:lnTo>
                      <a:lnTo>
                        <a:pt x="160" y="134"/>
                      </a:lnTo>
                      <a:lnTo>
                        <a:pt x="158" y="134"/>
                      </a:lnTo>
                      <a:lnTo>
                        <a:pt x="152" y="136"/>
                      </a:lnTo>
                      <a:lnTo>
                        <a:pt x="140" y="142"/>
                      </a:lnTo>
                      <a:lnTo>
                        <a:pt x="136" y="148"/>
                      </a:lnTo>
                      <a:lnTo>
                        <a:pt x="136" y="150"/>
                      </a:lnTo>
                      <a:lnTo>
                        <a:pt x="136" y="166"/>
                      </a:lnTo>
                      <a:lnTo>
                        <a:pt x="130" y="174"/>
                      </a:lnTo>
                      <a:lnTo>
                        <a:pt x="124" y="182"/>
                      </a:lnTo>
                      <a:lnTo>
                        <a:pt x="120" y="188"/>
                      </a:lnTo>
                      <a:lnTo>
                        <a:pt x="114" y="196"/>
                      </a:lnTo>
                      <a:lnTo>
                        <a:pt x="100" y="204"/>
                      </a:lnTo>
                      <a:lnTo>
                        <a:pt x="94" y="214"/>
                      </a:lnTo>
                      <a:lnTo>
                        <a:pt x="84" y="220"/>
                      </a:lnTo>
                      <a:lnTo>
                        <a:pt x="72" y="232"/>
                      </a:lnTo>
                      <a:lnTo>
                        <a:pt x="68" y="246"/>
                      </a:lnTo>
                      <a:lnTo>
                        <a:pt x="60" y="254"/>
                      </a:lnTo>
                      <a:lnTo>
                        <a:pt x="54" y="264"/>
                      </a:lnTo>
                      <a:lnTo>
                        <a:pt x="52" y="272"/>
                      </a:lnTo>
                      <a:lnTo>
                        <a:pt x="46" y="280"/>
                      </a:lnTo>
                      <a:lnTo>
                        <a:pt x="42" y="290"/>
                      </a:lnTo>
                      <a:lnTo>
                        <a:pt x="34" y="294"/>
                      </a:lnTo>
                      <a:lnTo>
                        <a:pt x="34" y="282"/>
                      </a:lnTo>
                      <a:lnTo>
                        <a:pt x="40" y="274"/>
                      </a:lnTo>
                      <a:lnTo>
                        <a:pt x="40" y="266"/>
                      </a:lnTo>
                      <a:lnTo>
                        <a:pt x="38" y="262"/>
                      </a:lnTo>
                      <a:lnTo>
                        <a:pt x="34" y="256"/>
                      </a:lnTo>
                      <a:lnTo>
                        <a:pt x="40" y="244"/>
                      </a:lnTo>
                      <a:lnTo>
                        <a:pt x="48" y="238"/>
                      </a:lnTo>
                      <a:lnTo>
                        <a:pt x="58" y="230"/>
                      </a:lnTo>
                      <a:lnTo>
                        <a:pt x="60" y="226"/>
                      </a:lnTo>
                      <a:lnTo>
                        <a:pt x="70" y="220"/>
                      </a:lnTo>
                      <a:lnTo>
                        <a:pt x="74" y="214"/>
                      </a:lnTo>
                      <a:lnTo>
                        <a:pt x="78" y="212"/>
                      </a:lnTo>
                      <a:lnTo>
                        <a:pt x="82" y="210"/>
                      </a:lnTo>
                      <a:lnTo>
                        <a:pt x="84" y="206"/>
                      </a:lnTo>
                      <a:lnTo>
                        <a:pt x="76" y="198"/>
                      </a:lnTo>
                      <a:lnTo>
                        <a:pt x="68" y="202"/>
                      </a:lnTo>
                      <a:lnTo>
                        <a:pt x="62" y="210"/>
                      </a:lnTo>
                      <a:lnTo>
                        <a:pt x="44" y="216"/>
                      </a:lnTo>
                      <a:lnTo>
                        <a:pt x="30" y="218"/>
                      </a:lnTo>
                      <a:lnTo>
                        <a:pt x="12" y="220"/>
                      </a:lnTo>
                      <a:lnTo>
                        <a:pt x="6" y="214"/>
                      </a:lnTo>
                      <a:lnTo>
                        <a:pt x="4" y="210"/>
                      </a:lnTo>
                      <a:lnTo>
                        <a:pt x="14" y="188"/>
                      </a:lnTo>
                      <a:lnTo>
                        <a:pt x="26" y="174"/>
                      </a:lnTo>
                      <a:lnTo>
                        <a:pt x="18" y="154"/>
                      </a:lnTo>
                      <a:lnTo>
                        <a:pt x="18" y="136"/>
                      </a:lnTo>
                      <a:lnTo>
                        <a:pt x="42" y="110"/>
                      </a:lnTo>
                      <a:lnTo>
                        <a:pt x="26" y="80"/>
                      </a:lnTo>
                      <a:lnTo>
                        <a:pt x="2" y="78"/>
                      </a:lnTo>
                      <a:lnTo>
                        <a:pt x="0" y="66"/>
                      </a:lnTo>
                      <a:lnTo>
                        <a:pt x="8" y="60"/>
                      </a:lnTo>
                      <a:lnTo>
                        <a:pt x="16" y="56"/>
                      </a:lnTo>
                      <a:lnTo>
                        <a:pt x="20" y="52"/>
                      </a:lnTo>
                      <a:lnTo>
                        <a:pt x="20" y="42"/>
                      </a:lnTo>
                      <a:lnTo>
                        <a:pt x="26" y="36"/>
                      </a:lnTo>
                      <a:lnTo>
                        <a:pt x="34" y="34"/>
                      </a:lnTo>
                      <a:lnTo>
                        <a:pt x="54" y="24"/>
                      </a:lnTo>
                      <a:lnTo>
                        <a:pt x="60" y="12"/>
                      </a:lnTo>
                      <a:lnTo>
                        <a:pt x="78" y="12"/>
                      </a:lnTo>
                      <a:lnTo>
                        <a:pt x="82" y="4"/>
                      </a:lnTo>
                      <a:lnTo>
                        <a:pt x="90" y="8"/>
                      </a:lnTo>
                      <a:lnTo>
                        <a:pt x="102" y="18"/>
                      </a:lnTo>
                      <a:lnTo>
                        <a:pt x="116" y="18"/>
                      </a:lnTo>
                      <a:lnTo>
                        <a:pt x="118" y="14"/>
                      </a:lnTo>
                      <a:lnTo>
                        <a:pt x="138" y="12"/>
                      </a:lnTo>
                      <a:lnTo>
                        <a:pt x="138" y="4"/>
                      </a:lnTo>
                      <a:lnTo>
                        <a:pt x="152" y="0"/>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69" name="Freeform 359"/>
                <p:cNvSpPr>
                  <a:spLocks/>
                </p:cNvSpPr>
                <p:nvPr/>
              </p:nvSpPr>
              <p:spPr bwMode="auto">
                <a:xfrm>
                  <a:off x="4706" y="3352"/>
                  <a:ext cx="28" cy="19"/>
                </a:xfrm>
                <a:custGeom>
                  <a:avLst/>
                  <a:gdLst>
                    <a:gd name="T0" fmla="*/ 32 w 34"/>
                    <a:gd name="T1" fmla="*/ 2 h 24"/>
                    <a:gd name="T2" fmla="*/ 34 w 34"/>
                    <a:gd name="T3" fmla="*/ 8 h 24"/>
                    <a:gd name="T4" fmla="*/ 26 w 34"/>
                    <a:gd name="T5" fmla="*/ 12 h 24"/>
                    <a:gd name="T6" fmla="*/ 26 w 34"/>
                    <a:gd name="T7" fmla="*/ 18 h 24"/>
                    <a:gd name="T8" fmla="*/ 16 w 34"/>
                    <a:gd name="T9" fmla="*/ 24 h 24"/>
                    <a:gd name="T10" fmla="*/ 8 w 34"/>
                    <a:gd name="T11" fmla="*/ 18 h 24"/>
                    <a:gd name="T12" fmla="*/ 2 w 34"/>
                    <a:gd name="T13" fmla="*/ 16 h 24"/>
                    <a:gd name="T14" fmla="*/ 0 w 34"/>
                    <a:gd name="T15" fmla="*/ 10 h 24"/>
                    <a:gd name="T16" fmla="*/ 2 w 34"/>
                    <a:gd name="T17" fmla="*/ 2 h 24"/>
                    <a:gd name="T18" fmla="*/ 10 w 34"/>
                    <a:gd name="T19" fmla="*/ 0 h 24"/>
                    <a:gd name="T20" fmla="*/ 18 w 34"/>
                    <a:gd name="T21" fmla="*/ 4 h 24"/>
                    <a:gd name="T22" fmla="*/ 24 w 34"/>
                    <a:gd name="T23" fmla="*/ 2 h 24"/>
                    <a:gd name="T24" fmla="*/ 28 w 34"/>
                    <a:gd name="T25" fmla="*/ 2 h 24"/>
                    <a:gd name="T26" fmla="*/ 32 w 34"/>
                    <a:gd name="T27" fmla="*/ 2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4"/>
                    <a:gd name="T44" fmla="*/ 34 w 34"/>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4">
                      <a:moveTo>
                        <a:pt x="32" y="2"/>
                      </a:moveTo>
                      <a:lnTo>
                        <a:pt x="34" y="8"/>
                      </a:lnTo>
                      <a:lnTo>
                        <a:pt x="26" y="12"/>
                      </a:lnTo>
                      <a:lnTo>
                        <a:pt x="26" y="18"/>
                      </a:lnTo>
                      <a:lnTo>
                        <a:pt x="16" y="24"/>
                      </a:lnTo>
                      <a:lnTo>
                        <a:pt x="8" y="18"/>
                      </a:lnTo>
                      <a:lnTo>
                        <a:pt x="2" y="16"/>
                      </a:lnTo>
                      <a:lnTo>
                        <a:pt x="0" y="10"/>
                      </a:lnTo>
                      <a:lnTo>
                        <a:pt x="2" y="2"/>
                      </a:lnTo>
                      <a:lnTo>
                        <a:pt x="10" y="0"/>
                      </a:lnTo>
                      <a:lnTo>
                        <a:pt x="18" y="4"/>
                      </a:lnTo>
                      <a:lnTo>
                        <a:pt x="24" y="2"/>
                      </a:lnTo>
                      <a:lnTo>
                        <a:pt x="28" y="2"/>
                      </a:lnTo>
                      <a:lnTo>
                        <a:pt x="32" y="2"/>
                      </a:lnTo>
                      <a:close/>
                    </a:path>
                  </a:pathLst>
                </a:custGeom>
                <a:grpFill/>
                <a:ln w="6350">
                  <a:solidFill>
                    <a:srgbClr val="FFFFFF"/>
                  </a:solidFill>
                  <a:prstDash val="solid"/>
                  <a:round/>
                  <a:headEnd/>
                  <a:tailEnd/>
                </a:ln>
              </p:spPr>
              <p:txBody>
                <a:bodyPr/>
                <a:lstStyle/>
                <a:p>
                  <a:endParaRPr lang="en-US" dirty="0"/>
                </a:p>
              </p:txBody>
            </p:sp>
            <p:sp>
              <p:nvSpPr>
                <p:cNvPr id="270" name="Freeform 360"/>
                <p:cNvSpPr>
                  <a:spLocks/>
                </p:cNvSpPr>
                <p:nvPr/>
              </p:nvSpPr>
              <p:spPr bwMode="auto">
                <a:xfrm>
                  <a:off x="4820" y="3769"/>
                  <a:ext cx="39" cy="70"/>
                </a:xfrm>
                <a:custGeom>
                  <a:avLst/>
                  <a:gdLst>
                    <a:gd name="T0" fmla="*/ 20 w 48"/>
                    <a:gd name="T1" fmla="*/ 86 h 86"/>
                    <a:gd name="T2" fmla="*/ 8 w 48"/>
                    <a:gd name="T3" fmla="*/ 84 h 86"/>
                    <a:gd name="T4" fmla="*/ 8 w 48"/>
                    <a:gd name="T5" fmla="*/ 60 h 86"/>
                    <a:gd name="T6" fmla="*/ 0 w 48"/>
                    <a:gd name="T7" fmla="*/ 52 h 86"/>
                    <a:gd name="T8" fmla="*/ 4 w 48"/>
                    <a:gd name="T9" fmla="*/ 36 h 86"/>
                    <a:gd name="T10" fmla="*/ 14 w 48"/>
                    <a:gd name="T11" fmla="*/ 20 h 86"/>
                    <a:gd name="T12" fmla="*/ 32 w 48"/>
                    <a:gd name="T13" fmla="*/ 14 h 86"/>
                    <a:gd name="T14" fmla="*/ 44 w 48"/>
                    <a:gd name="T15" fmla="*/ 0 h 86"/>
                    <a:gd name="T16" fmla="*/ 48 w 48"/>
                    <a:gd name="T17" fmla="*/ 12 h 86"/>
                    <a:gd name="T18" fmla="*/ 46 w 48"/>
                    <a:gd name="T19" fmla="*/ 26 h 86"/>
                    <a:gd name="T20" fmla="*/ 40 w 48"/>
                    <a:gd name="T21" fmla="*/ 42 h 86"/>
                    <a:gd name="T22" fmla="*/ 40 w 48"/>
                    <a:gd name="T23" fmla="*/ 54 h 86"/>
                    <a:gd name="T24" fmla="*/ 30 w 48"/>
                    <a:gd name="T25" fmla="*/ 62 h 86"/>
                    <a:gd name="T26" fmla="*/ 24 w 48"/>
                    <a:gd name="T27" fmla="*/ 68 h 86"/>
                    <a:gd name="T28" fmla="*/ 20 w 48"/>
                    <a:gd name="T29" fmla="*/ 86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86"/>
                    <a:gd name="T47" fmla="*/ 48 w 48"/>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86">
                      <a:moveTo>
                        <a:pt x="20" y="86"/>
                      </a:moveTo>
                      <a:lnTo>
                        <a:pt x="8" y="84"/>
                      </a:lnTo>
                      <a:lnTo>
                        <a:pt x="8" y="60"/>
                      </a:lnTo>
                      <a:lnTo>
                        <a:pt x="0" y="52"/>
                      </a:lnTo>
                      <a:lnTo>
                        <a:pt x="4" y="36"/>
                      </a:lnTo>
                      <a:lnTo>
                        <a:pt x="14" y="20"/>
                      </a:lnTo>
                      <a:lnTo>
                        <a:pt x="32" y="14"/>
                      </a:lnTo>
                      <a:lnTo>
                        <a:pt x="44" y="0"/>
                      </a:lnTo>
                      <a:lnTo>
                        <a:pt x="48" y="12"/>
                      </a:lnTo>
                      <a:lnTo>
                        <a:pt x="46" y="26"/>
                      </a:lnTo>
                      <a:lnTo>
                        <a:pt x="40" y="42"/>
                      </a:lnTo>
                      <a:lnTo>
                        <a:pt x="40" y="54"/>
                      </a:lnTo>
                      <a:lnTo>
                        <a:pt x="30" y="62"/>
                      </a:lnTo>
                      <a:lnTo>
                        <a:pt x="24" y="68"/>
                      </a:lnTo>
                      <a:lnTo>
                        <a:pt x="20" y="86"/>
                      </a:lnTo>
                      <a:close/>
                    </a:path>
                  </a:pathLst>
                </a:custGeom>
                <a:grpFill/>
                <a:ln w="6350">
                  <a:solidFill>
                    <a:srgbClr val="FFFFFF"/>
                  </a:solidFill>
                  <a:prstDash val="solid"/>
                  <a:round/>
                  <a:headEnd/>
                  <a:tailEnd/>
                </a:ln>
              </p:spPr>
              <p:txBody>
                <a:bodyPr/>
                <a:lstStyle/>
                <a:p>
                  <a:endParaRPr lang="en-US" dirty="0"/>
                </a:p>
              </p:txBody>
            </p:sp>
            <p:sp>
              <p:nvSpPr>
                <p:cNvPr id="271" name="Freeform 361"/>
                <p:cNvSpPr>
                  <a:spLocks/>
                </p:cNvSpPr>
                <p:nvPr/>
              </p:nvSpPr>
              <p:spPr bwMode="auto">
                <a:xfrm>
                  <a:off x="4778" y="3862"/>
                  <a:ext cx="18" cy="41"/>
                </a:xfrm>
                <a:custGeom>
                  <a:avLst/>
                  <a:gdLst>
                    <a:gd name="T0" fmla="*/ 12 w 22"/>
                    <a:gd name="T1" fmla="*/ 0 h 50"/>
                    <a:gd name="T2" fmla="*/ 12 w 22"/>
                    <a:gd name="T3" fmla="*/ 16 h 50"/>
                    <a:gd name="T4" fmla="*/ 16 w 22"/>
                    <a:gd name="T5" fmla="*/ 26 h 50"/>
                    <a:gd name="T6" fmla="*/ 22 w 22"/>
                    <a:gd name="T7" fmla="*/ 40 h 50"/>
                    <a:gd name="T8" fmla="*/ 12 w 22"/>
                    <a:gd name="T9" fmla="*/ 50 h 50"/>
                    <a:gd name="T10" fmla="*/ 4 w 22"/>
                    <a:gd name="T11" fmla="*/ 34 h 50"/>
                    <a:gd name="T12" fmla="*/ 0 w 22"/>
                    <a:gd name="T13" fmla="*/ 18 h 50"/>
                    <a:gd name="T14" fmla="*/ 4 w 22"/>
                    <a:gd name="T15" fmla="*/ 6 h 50"/>
                    <a:gd name="T16" fmla="*/ 12 w 22"/>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0"/>
                    <a:gd name="T29" fmla="*/ 22 w 2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0">
                      <a:moveTo>
                        <a:pt x="12" y="0"/>
                      </a:moveTo>
                      <a:lnTo>
                        <a:pt x="12" y="16"/>
                      </a:lnTo>
                      <a:lnTo>
                        <a:pt x="16" y="26"/>
                      </a:lnTo>
                      <a:lnTo>
                        <a:pt x="22" y="40"/>
                      </a:lnTo>
                      <a:lnTo>
                        <a:pt x="12" y="50"/>
                      </a:lnTo>
                      <a:lnTo>
                        <a:pt x="4" y="34"/>
                      </a:lnTo>
                      <a:lnTo>
                        <a:pt x="0" y="18"/>
                      </a:lnTo>
                      <a:lnTo>
                        <a:pt x="4" y="6"/>
                      </a:lnTo>
                      <a:lnTo>
                        <a:pt x="12" y="0"/>
                      </a:lnTo>
                      <a:close/>
                    </a:path>
                  </a:pathLst>
                </a:custGeom>
                <a:grpFill/>
                <a:ln w="6350">
                  <a:solidFill>
                    <a:srgbClr val="FFFFFF"/>
                  </a:solidFill>
                  <a:prstDash val="solid"/>
                  <a:round/>
                  <a:headEnd/>
                  <a:tailEnd/>
                </a:ln>
              </p:spPr>
              <p:txBody>
                <a:bodyPr/>
                <a:lstStyle/>
                <a:p>
                  <a:endParaRPr lang="en-US" dirty="0"/>
                </a:p>
              </p:txBody>
            </p:sp>
            <p:sp>
              <p:nvSpPr>
                <p:cNvPr id="272" name="Freeform 362"/>
                <p:cNvSpPr>
                  <a:spLocks/>
                </p:cNvSpPr>
                <p:nvPr/>
              </p:nvSpPr>
              <p:spPr bwMode="auto">
                <a:xfrm>
                  <a:off x="4598" y="3239"/>
                  <a:ext cx="294" cy="524"/>
                </a:xfrm>
                <a:custGeom>
                  <a:avLst/>
                  <a:gdLst>
                    <a:gd name="T0" fmla="*/ 344 w 360"/>
                    <a:gd name="T1" fmla="*/ 600 h 642"/>
                    <a:gd name="T2" fmla="*/ 308 w 360"/>
                    <a:gd name="T3" fmla="*/ 614 h 642"/>
                    <a:gd name="T4" fmla="*/ 288 w 360"/>
                    <a:gd name="T5" fmla="*/ 622 h 642"/>
                    <a:gd name="T6" fmla="*/ 256 w 360"/>
                    <a:gd name="T7" fmla="*/ 624 h 642"/>
                    <a:gd name="T8" fmla="*/ 220 w 360"/>
                    <a:gd name="T9" fmla="*/ 642 h 642"/>
                    <a:gd name="T10" fmla="*/ 254 w 360"/>
                    <a:gd name="T11" fmla="*/ 618 h 642"/>
                    <a:gd name="T12" fmla="*/ 284 w 360"/>
                    <a:gd name="T13" fmla="*/ 590 h 642"/>
                    <a:gd name="T14" fmla="*/ 294 w 360"/>
                    <a:gd name="T15" fmla="*/ 576 h 642"/>
                    <a:gd name="T16" fmla="*/ 228 w 360"/>
                    <a:gd name="T17" fmla="*/ 598 h 642"/>
                    <a:gd name="T18" fmla="*/ 192 w 360"/>
                    <a:gd name="T19" fmla="*/ 606 h 642"/>
                    <a:gd name="T20" fmla="*/ 216 w 360"/>
                    <a:gd name="T21" fmla="*/ 582 h 642"/>
                    <a:gd name="T22" fmla="*/ 220 w 360"/>
                    <a:gd name="T23" fmla="*/ 566 h 642"/>
                    <a:gd name="T24" fmla="*/ 192 w 360"/>
                    <a:gd name="T25" fmla="*/ 556 h 642"/>
                    <a:gd name="T26" fmla="*/ 176 w 360"/>
                    <a:gd name="T27" fmla="*/ 542 h 642"/>
                    <a:gd name="T28" fmla="*/ 160 w 360"/>
                    <a:gd name="T29" fmla="*/ 516 h 642"/>
                    <a:gd name="T30" fmla="*/ 168 w 360"/>
                    <a:gd name="T31" fmla="*/ 478 h 642"/>
                    <a:gd name="T32" fmla="*/ 130 w 360"/>
                    <a:gd name="T33" fmla="*/ 478 h 642"/>
                    <a:gd name="T34" fmla="*/ 108 w 360"/>
                    <a:gd name="T35" fmla="*/ 462 h 642"/>
                    <a:gd name="T36" fmla="*/ 92 w 360"/>
                    <a:gd name="T37" fmla="*/ 480 h 642"/>
                    <a:gd name="T38" fmla="*/ 58 w 360"/>
                    <a:gd name="T39" fmla="*/ 466 h 642"/>
                    <a:gd name="T40" fmla="*/ 76 w 360"/>
                    <a:gd name="T41" fmla="*/ 444 h 642"/>
                    <a:gd name="T42" fmla="*/ 56 w 360"/>
                    <a:gd name="T43" fmla="*/ 418 h 642"/>
                    <a:gd name="T44" fmla="*/ 76 w 360"/>
                    <a:gd name="T45" fmla="*/ 418 h 642"/>
                    <a:gd name="T46" fmla="*/ 92 w 360"/>
                    <a:gd name="T47" fmla="*/ 446 h 642"/>
                    <a:gd name="T48" fmla="*/ 126 w 360"/>
                    <a:gd name="T49" fmla="*/ 434 h 642"/>
                    <a:gd name="T50" fmla="*/ 120 w 360"/>
                    <a:gd name="T51" fmla="*/ 422 h 642"/>
                    <a:gd name="T52" fmla="*/ 96 w 360"/>
                    <a:gd name="T53" fmla="*/ 402 h 642"/>
                    <a:gd name="T54" fmla="*/ 108 w 360"/>
                    <a:gd name="T55" fmla="*/ 376 h 642"/>
                    <a:gd name="T56" fmla="*/ 94 w 360"/>
                    <a:gd name="T57" fmla="*/ 366 h 642"/>
                    <a:gd name="T58" fmla="*/ 82 w 360"/>
                    <a:gd name="T59" fmla="*/ 338 h 642"/>
                    <a:gd name="T60" fmla="*/ 72 w 360"/>
                    <a:gd name="T61" fmla="*/ 314 h 642"/>
                    <a:gd name="T62" fmla="*/ 86 w 360"/>
                    <a:gd name="T63" fmla="*/ 294 h 642"/>
                    <a:gd name="T64" fmla="*/ 76 w 360"/>
                    <a:gd name="T65" fmla="*/ 286 h 642"/>
                    <a:gd name="T66" fmla="*/ 36 w 360"/>
                    <a:gd name="T67" fmla="*/ 308 h 642"/>
                    <a:gd name="T68" fmla="*/ 2 w 360"/>
                    <a:gd name="T69" fmla="*/ 314 h 642"/>
                    <a:gd name="T70" fmla="*/ 2 w 360"/>
                    <a:gd name="T71" fmla="*/ 262 h 642"/>
                    <a:gd name="T72" fmla="*/ 16 w 360"/>
                    <a:gd name="T73" fmla="*/ 230 h 642"/>
                    <a:gd name="T74" fmla="*/ 30 w 360"/>
                    <a:gd name="T75" fmla="*/ 198 h 642"/>
                    <a:gd name="T76" fmla="*/ 56 w 360"/>
                    <a:gd name="T77" fmla="*/ 180 h 642"/>
                    <a:gd name="T78" fmla="*/ 84 w 360"/>
                    <a:gd name="T79" fmla="*/ 166 h 642"/>
                    <a:gd name="T80" fmla="*/ 122 w 360"/>
                    <a:gd name="T81" fmla="*/ 176 h 642"/>
                    <a:gd name="T82" fmla="*/ 150 w 360"/>
                    <a:gd name="T83" fmla="*/ 166 h 642"/>
                    <a:gd name="T84" fmla="*/ 166 w 360"/>
                    <a:gd name="T85" fmla="*/ 154 h 642"/>
                    <a:gd name="T86" fmla="*/ 212 w 360"/>
                    <a:gd name="T87" fmla="*/ 142 h 642"/>
                    <a:gd name="T88" fmla="*/ 264 w 360"/>
                    <a:gd name="T89" fmla="*/ 132 h 642"/>
                    <a:gd name="T90" fmla="*/ 254 w 360"/>
                    <a:gd name="T91" fmla="*/ 118 h 642"/>
                    <a:gd name="T92" fmla="*/ 250 w 360"/>
                    <a:gd name="T93" fmla="*/ 98 h 642"/>
                    <a:gd name="T94" fmla="*/ 290 w 360"/>
                    <a:gd name="T95" fmla="*/ 78 h 642"/>
                    <a:gd name="T96" fmla="*/ 324 w 360"/>
                    <a:gd name="T97" fmla="*/ 66 h 642"/>
                    <a:gd name="T98" fmla="*/ 300 w 360"/>
                    <a:gd name="T99" fmla="*/ 64 h 642"/>
                    <a:gd name="T100" fmla="*/ 268 w 360"/>
                    <a:gd name="T101" fmla="*/ 62 h 642"/>
                    <a:gd name="T102" fmla="*/ 240 w 360"/>
                    <a:gd name="T103" fmla="*/ 52 h 642"/>
                    <a:gd name="T104" fmla="*/ 242 w 360"/>
                    <a:gd name="T105" fmla="*/ 34 h 642"/>
                    <a:gd name="T106" fmla="*/ 250 w 360"/>
                    <a:gd name="T107" fmla="*/ 14 h 642"/>
                    <a:gd name="T108" fmla="*/ 330 w 360"/>
                    <a:gd name="T109" fmla="*/ 6 h 642"/>
                    <a:gd name="T110" fmla="*/ 360 w 360"/>
                    <a:gd name="T111" fmla="*/ 610 h 6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0"/>
                    <a:gd name="T169" fmla="*/ 0 h 642"/>
                    <a:gd name="T170" fmla="*/ 360 w 360"/>
                    <a:gd name="T171" fmla="*/ 642 h 6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0" h="642">
                      <a:moveTo>
                        <a:pt x="360" y="610"/>
                      </a:moveTo>
                      <a:lnTo>
                        <a:pt x="346" y="606"/>
                      </a:lnTo>
                      <a:lnTo>
                        <a:pt x="344" y="600"/>
                      </a:lnTo>
                      <a:lnTo>
                        <a:pt x="326" y="594"/>
                      </a:lnTo>
                      <a:lnTo>
                        <a:pt x="308" y="598"/>
                      </a:lnTo>
                      <a:lnTo>
                        <a:pt x="308" y="614"/>
                      </a:lnTo>
                      <a:lnTo>
                        <a:pt x="298" y="630"/>
                      </a:lnTo>
                      <a:lnTo>
                        <a:pt x="292" y="640"/>
                      </a:lnTo>
                      <a:lnTo>
                        <a:pt x="288" y="622"/>
                      </a:lnTo>
                      <a:lnTo>
                        <a:pt x="284" y="614"/>
                      </a:lnTo>
                      <a:lnTo>
                        <a:pt x="276" y="620"/>
                      </a:lnTo>
                      <a:lnTo>
                        <a:pt x="256" y="624"/>
                      </a:lnTo>
                      <a:lnTo>
                        <a:pt x="252" y="634"/>
                      </a:lnTo>
                      <a:lnTo>
                        <a:pt x="240" y="638"/>
                      </a:lnTo>
                      <a:lnTo>
                        <a:pt x="220" y="642"/>
                      </a:lnTo>
                      <a:lnTo>
                        <a:pt x="228" y="630"/>
                      </a:lnTo>
                      <a:lnTo>
                        <a:pt x="240" y="620"/>
                      </a:lnTo>
                      <a:lnTo>
                        <a:pt x="254" y="618"/>
                      </a:lnTo>
                      <a:lnTo>
                        <a:pt x="274" y="610"/>
                      </a:lnTo>
                      <a:lnTo>
                        <a:pt x="284" y="598"/>
                      </a:lnTo>
                      <a:lnTo>
                        <a:pt x="284" y="590"/>
                      </a:lnTo>
                      <a:lnTo>
                        <a:pt x="298" y="580"/>
                      </a:lnTo>
                      <a:lnTo>
                        <a:pt x="308" y="572"/>
                      </a:lnTo>
                      <a:lnTo>
                        <a:pt x="294" y="576"/>
                      </a:lnTo>
                      <a:lnTo>
                        <a:pt x="264" y="586"/>
                      </a:lnTo>
                      <a:lnTo>
                        <a:pt x="250" y="592"/>
                      </a:lnTo>
                      <a:lnTo>
                        <a:pt x="228" y="598"/>
                      </a:lnTo>
                      <a:lnTo>
                        <a:pt x="212" y="602"/>
                      </a:lnTo>
                      <a:lnTo>
                        <a:pt x="204" y="612"/>
                      </a:lnTo>
                      <a:lnTo>
                        <a:pt x="192" y="606"/>
                      </a:lnTo>
                      <a:lnTo>
                        <a:pt x="196" y="590"/>
                      </a:lnTo>
                      <a:lnTo>
                        <a:pt x="204" y="582"/>
                      </a:lnTo>
                      <a:lnTo>
                        <a:pt x="216" y="582"/>
                      </a:lnTo>
                      <a:lnTo>
                        <a:pt x="228" y="574"/>
                      </a:lnTo>
                      <a:lnTo>
                        <a:pt x="228" y="564"/>
                      </a:lnTo>
                      <a:lnTo>
                        <a:pt x="220" y="566"/>
                      </a:lnTo>
                      <a:lnTo>
                        <a:pt x="208" y="562"/>
                      </a:lnTo>
                      <a:lnTo>
                        <a:pt x="202" y="550"/>
                      </a:lnTo>
                      <a:lnTo>
                        <a:pt x="192" y="556"/>
                      </a:lnTo>
                      <a:lnTo>
                        <a:pt x="186" y="562"/>
                      </a:lnTo>
                      <a:lnTo>
                        <a:pt x="180" y="554"/>
                      </a:lnTo>
                      <a:lnTo>
                        <a:pt x="176" y="542"/>
                      </a:lnTo>
                      <a:lnTo>
                        <a:pt x="172" y="528"/>
                      </a:lnTo>
                      <a:lnTo>
                        <a:pt x="154" y="526"/>
                      </a:lnTo>
                      <a:lnTo>
                        <a:pt x="160" y="516"/>
                      </a:lnTo>
                      <a:lnTo>
                        <a:pt x="172" y="506"/>
                      </a:lnTo>
                      <a:lnTo>
                        <a:pt x="168" y="494"/>
                      </a:lnTo>
                      <a:lnTo>
                        <a:pt x="168" y="478"/>
                      </a:lnTo>
                      <a:lnTo>
                        <a:pt x="156" y="480"/>
                      </a:lnTo>
                      <a:lnTo>
                        <a:pt x="140" y="476"/>
                      </a:lnTo>
                      <a:lnTo>
                        <a:pt x="130" y="478"/>
                      </a:lnTo>
                      <a:lnTo>
                        <a:pt x="120" y="482"/>
                      </a:lnTo>
                      <a:lnTo>
                        <a:pt x="120" y="470"/>
                      </a:lnTo>
                      <a:lnTo>
                        <a:pt x="108" y="462"/>
                      </a:lnTo>
                      <a:lnTo>
                        <a:pt x="98" y="462"/>
                      </a:lnTo>
                      <a:lnTo>
                        <a:pt x="96" y="474"/>
                      </a:lnTo>
                      <a:lnTo>
                        <a:pt x="92" y="480"/>
                      </a:lnTo>
                      <a:lnTo>
                        <a:pt x="84" y="472"/>
                      </a:lnTo>
                      <a:lnTo>
                        <a:pt x="74" y="468"/>
                      </a:lnTo>
                      <a:lnTo>
                        <a:pt x="58" y="466"/>
                      </a:lnTo>
                      <a:lnTo>
                        <a:pt x="58" y="456"/>
                      </a:lnTo>
                      <a:lnTo>
                        <a:pt x="68" y="452"/>
                      </a:lnTo>
                      <a:lnTo>
                        <a:pt x="76" y="444"/>
                      </a:lnTo>
                      <a:lnTo>
                        <a:pt x="76" y="436"/>
                      </a:lnTo>
                      <a:lnTo>
                        <a:pt x="62" y="430"/>
                      </a:lnTo>
                      <a:lnTo>
                        <a:pt x="56" y="418"/>
                      </a:lnTo>
                      <a:lnTo>
                        <a:pt x="60" y="408"/>
                      </a:lnTo>
                      <a:lnTo>
                        <a:pt x="70" y="410"/>
                      </a:lnTo>
                      <a:lnTo>
                        <a:pt x="76" y="418"/>
                      </a:lnTo>
                      <a:lnTo>
                        <a:pt x="90" y="426"/>
                      </a:lnTo>
                      <a:lnTo>
                        <a:pt x="90" y="436"/>
                      </a:lnTo>
                      <a:lnTo>
                        <a:pt x="92" y="446"/>
                      </a:lnTo>
                      <a:lnTo>
                        <a:pt x="100" y="436"/>
                      </a:lnTo>
                      <a:lnTo>
                        <a:pt x="112" y="438"/>
                      </a:lnTo>
                      <a:lnTo>
                        <a:pt x="126" y="434"/>
                      </a:lnTo>
                      <a:lnTo>
                        <a:pt x="136" y="430"/>
                      </a:lnTo>
                      <a:lnTo>
                        <a:pt x="134" y="424"/>
                      </a:lnTo>
                      <a:lnTo>
                        <a:pt x="120" y="422"/>
                      </a:lnTo>
                      <a:lnTo>
                        <a:pt x="108" y="416"/>
                      </a:lnTo>
                      <a:lnTo>
                        <a:pt x="104" y="408"/>
                      </a:lnTo>
                      <a:lnTo>
                        <a:pt x="96" y="402"/>
                      </a:lnTo>
                      <a:lnTo>
                        <a:pt x="92" y="392"/>
                      </a:lnTo>
                      <a:lnTo>
                        <a:pt x="100" y="386"/>
                      </a:lnTo>
                      <a:lnTo>
                        <a:pt x="108" y="376"/>
                      </a:lnTo>
                      <a:lnTo>
                        <a:pt x="120" y="370"/>
                      </a:lnTo>
                      <a:lnTo>
                        <a:pt x="108" y="366"/>
                      </a:lnTo>
                      <a:lnTo>
                        <a:pt x="94" y="366"/>
                      </a:lnTo>
                      <a:lnTo>
                        <a:pt x="92" y="354"/>
                      </a:lnTo>
                      <a:lnTo>
                        <a:pt x="92" y="342"/>
                      </a:lnTo>
                      <a:lnTo>
                        <a:pt x="82" y="338"/>
                      </a:lnTo>
                      <a:lnTo>
                        <a:pt x="76" y="332"/>
                      </a:lnTo>
                      <a:lnTo>
                        <a:pt x="66" y="326"/>
                      </a:lnTo>
                      <a:lnTo>
                        <a:pt x="72" y="314"/>
                      </a:lnTo>
                      <a:lnTo>
                        <a:pt x="80" y="304"/>
                      </a:lnTo>
                      <a:lnTo>
                        <a:pt x="84" y="300"/>
                      </a:lnTo>
                      <a:lnTo>
                        <a:pt x="86" y="294"/>
                      </a:lnTo>
                      <a:lnTo>
                        <a:pt x="84" y="290"/>
                      </a:lnTo>
                      <a:lnTo>
                        <a:pt x="82" y="288"/>
                      </a:lnTo>
                      <a:lnTo>
                        <a:pt x="76" y="286"/>
                      </a:lnTo>
                      <a:lnTo>
                        <a:pt x="60" y="290"/>
                      </a:lnTo>
                      <a:lnTo>
                        <a:pt x="48" y="300"/>
                      </a:lnTo>
                      <a:lnTo>
                        <a:pt x="36" y="308"/>
                      </a:lnTo>
                      <a:lnTo>
                        <a:pt x="24" y="312"/>
                      </a:lnTo>
                      <a:lnTo>
                        <a:pt x="12" y="322"/>
                      </a:lnTo>
                      <a:lnTo>
                        <a:pt x="2" y="314"/>
                      </a:lnTo>
                      <a:lnTo>
                        <a:pt x="6" y="296"/>
                      </a:lnTo>
                      <a:lnTo>
                        <a:pt x="4" y="276"/>
                      </a:lnTo>
                      <a:lnTo>
                        <a:pt x="2" y="262"/>
                      </a:lnTo>
                      <a:lnTo>
                        <a:pt x="0" y="248"/>
                      </a:lnTo>
                      <a:lnTo>
                        <a:pt x="12" y="242"/>
                      </a:lnTo>
                      <a:lnTo>
                        <a:pt x="16" y="230"/>
                      </a:lnTo>
                      <a:lnTo>
                        <a:pt x="12" y="220"/>
                      </a:lnTo>
                      <a:lnTo>
                        <a:pt x="24" y="210"/>
                      </a:lnTo>
                      <a:lnTo>
                        <a:pt x="30" y="198"/>
                      </a:lnTo>
                      <a:lnTo>
                        <a:pt x="40" y="188"/>
                      </a:lnTo>
                      <a:lnTo>
                        <a:pt x="48" y="180"/>
                      </a:lnTo>
                      <a:lnTo>
                        <a:pt x="56" y="180"/>
                      </a:lnTo>
                      <a:lnTo>
                        <a:pt x="64" y="178"/>
                      </a:lnTo>
                      <a:lnTo>
                        <a:pt x="74" y="168"/>
                      </a:lnTo>
                      <a:lnTo>
                        <a:pt x="84" y="166"/>
                      </a:lnTo>
                      <a:lnTo>
                        <a:pt x="94" y="162"/>
                      </a:lnTo>
                      <a:lnTo>
                        <a:pt x="100" y="174"/>
                      </a:lnTo>
                      <a:lnTo>
                        <a:pt x="122" y="176"/>
                      </a:lnTo>
                      <a:lnTo>
                        <a:pt x="132" y="170"/>
                      </a:lnTo>
                      <a:lnTo>
                        <a:pt x="142" y="168"/>
                      </a:lnTo>
                      <a:lnTo>
                        <a:pt x="150" y="166"/>
                      </a:lnTo>
                      <a:lnTo>
                        <a:pt x="152" y="160"/>
                      </a:lnTo>
                      <a:lnTo>
                        <a:pt x="158" y="156"/>
                      </a:lnTo>
                      <a:lnTo>
                        <a:pt x="166" y="154"/>
                      </a:lnTo>
                      <a:lnTo>
                        <a:pt x="176" y="150"/>
                      </a:lnTo>
                      <a:lnTo>
                        <a:pt x="192" y="144"/>
                      </a:lnTo>
                      <a:lnTo>
                        <a:pt x="212" y="142"/>
                      </a:lnTo>
                      <a:lnTo>
                        <a:pt x="228" y="140"/>
                      </a:lnTo>
                      <a:lnTo>
                        <a:pt x="242" y="132"/>
                      </a:lnTo>
                      <a:lnTo>
                        <a:pt x="264" y="132"/>
                      </a:lnTo>
                      <a:lnTo>
                        <a:pt x="274" y="120"/>
                      </a:lnTo>
                      <a:lnTo>
                        <a:pt x="264" y="118"/>
                      </a:lnTo>
                      <a:lnTo>
                        <a:pt x="254" y="118"/>
                      </a:lnTo>
                      <a:lnTo>
                        <a:pt x="240" y="116"/>
                      </a:lnTo>
                      <a:lnTo>
                        <a:pt x="238" y="108"/>
                      </a:lnTo>
                      <a:lnTo>
                        <a:pt x="250" y="98"/>
                      </a:lnTo>
                      <a:lnTo>
                        <a:pt x="270" y="94"/>
                      </a:lnTo>
                      <a:lnTo>
                        <a:pt x="286" y="82"/>
                      </a:lnTo>
                      <a:lnTo>
                        <a:pt x="290" y="78"/>
                      </a:lnTo>
                      <a:lnTo>
                        <a:pt x="298" y="74"/>
                      </a:lnTo>
                      <a:lnTo>
                        <a:pt x="312" y="70"/>
                      </a:lnTo>
                      <a:lnTo>
                        <a:pt x="324" y="66"/>
                      </a:lnTo>
                      <a:lnTo>
                        <a:pt x="330" y="62"/>
                      </a:lnTo>
                      <a:lnTo>
                        <a:pt x="320" y="60"/>
                      </a:lnTo>
                      <a:lnTo>
                        <a:pt x="300" y="64"/>
                      </a:lnTo>
                      <a:lnTo>
                        <a:pt x="288" y="72"/>
                      </a:lnTo>
                      <a:lnTo>
                        <a:pt x="276" y="66"/>
                      </a:lnTo>
                      <a:lnTo>
                        <a:pt x="268" y="62"/>
                      </a:lnTo>
                      <a:lnTo>
                        <a:pt x="256" y="60"/>
                      </a:lnTo>
                      <a:lnTo>
                        <a:pt x="250" y="56"/>
                      </a:lnTo>
                      <a:lnTo>
                        <a:pt x="240" y="52"/>
                      </a:lnTo>
                      <a:lnTo>
                        <a:pt x="238" y="46"/>
                      </a:lnTo>
                      <a:lnTo>
                        <a:pt x="238" y="40"/>
                      </a:lnTo>
                      <a:lnTo>
                        <a:pt x="242" y="34"/>
                      </a:lnTo>
                      <a:lnTo>
                        <a:pt x="244" y="28"/>
                      </a:lnTo>
                      <a:lnTo>
                        <a:pt x="246" y="20"/>
                      </a:lnTo>
                      <a:lnTo>
                        <a:pt x="250" y="14"/>
                      </a:lnTo>
                      <a:lnTo>
                        <a:pt x="272" y="12"/>
                      </a:lnTo>
                      <a:lnTo>
                        <a:pt x="296" y="10"/>
                      </a:lnTo>
                      <a:lnTo>
                        <a:pt x="330" y="6"/>
                      </a:lnTo>
                      <a:lnTo>
                        <a:pt x="350" y="2"/>
                      </a:lnTo>
                      <a:lnTo>
                        <a:pt x="360" y="0"/>
                      </a:lnTo>
                      <a:lnTo>
                        <a:pt x="360" y="610"/>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73" name="Freeform 363"/>
                <p:cNvSpPr>
                  <a:spLocks/>
                </p:cNvSpPr>
                <p:nvPr/>
              </p:nvSpPr>
              <p:spPr bwMode="auto">
                <a:xfrm>
                  <a:off x="4735" y="3741"/>
                  <a:ext cx="31" cy="31"/>
                </a:xfrm>
                <a:custGeom>
                  <a:avLst/>
                  <a:gdLst>
                    <a:gd name="T0" fmla="*/ 14 w 38"/>
                    <a:gd name="T1" fmla="*/ 16 h 38"/>
                    <a:gd name="T2" fmla="*/ 24 w 38"/>
                    <a:gd name="T3" fmla="*/ 4 h 38"/>
                    <a:gd name="T4" fmla="*/ 32 w 38"/>
                    <a:gd name="T5" fmla="*/ 0 h 38"/>
                    <a:gd name="T6" fmla="*/ 38 w 38"/>
                    <a:gd name="T7" fmla="*/ 2 h 38"/>
                    <a:gd name="T8" fmla="*/ 38 w 38"/>
                    <a:gd name="T9" fmla="*/ 8 h 38"/>
                    <a:gd name="T10" fmla="*/ 30 w 38"/>
                    <a:gd name="T11" fmla="*/ 16 h 38"/>
                    <a:gd name="T12" fmla="*/ 22 w 38"/>
                    <a:gd name="T13" fmla="*/ 24 h 38"/>
                    <a:gd name="T14" fmla="*/ 16 w 38"/>
                    <a:gd name="T15" fmla="*/ 28 h 38"/>
                    <a:gd name="T16" fmla="*/ 16 w 38"/>
                    <a:gd name="T17" fmla="*/ 32 h 38"/>
                    <a:gd name="T18" fmla="*/ 12 w 38"/>
                    <a:gd name="T19" fmla="*/ 36 h 38"/>
                    <a:gd name="T20" fmla="*/ 6 w 38"/>
                    <a:gd name="T21" fmla="*/ 38 h 38"/>
                    <a:gd name="T22" fmla="*/ 2 w 38"/>
                    <a:gd name="T23" fmla="*/ 38 h 38"/>
                    <a:gd name="T24" fmla="*/ 0 w 38"/>
                    <a:gd name="T25" fmla="*/ 30 h 38"/>
                    <a:gd name="T26" fmla="*/ 4 w 38"/>
                    <a:gd name="T27" fmla="*/ 24 h 38"/>
                    <a:gd name="T28" fmla="*/ 10 w 38"/>
                    <a:gd name="T29" fmla="*/ 22 h 38"/>
                    <a:gd name="T30" fmla="*/ 14 w 38"/>
                    <a:gd name="T31" fmla="*/ 16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8"/>
                    <a:gd name="T50" fmla="*/ 38 w 3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8">
                      <a:moveTo>
                        <a:pt x="14" y="16"/>
                      </a:moveTo>
                      <a:lnTo>
                        <a:pt x="24" y="4"/>
                      </a:lnTo>
                      <a:lnTo>
                        <a:pt x="32" y="0"/>
                      </a:lnTo>
                      <a:lnTo>
                        <a:pt x="38" y="2"/>
                      </a:lnTo>
                      <a:lnTo>
                        <a:pt x="38" y="8"/>
                      </a:lnTo>
                      <a:lnTo>
                        <a:pt x="30" y="16"/>
                      </a:lnTo>
                      <a:lnTo>
                        <a:pt x="22" y="24"/>
                      </a:lnTo>
                      <a:lnTo>
                        <a:pt x="16" y="28"/>
                      </a:lnTo>
                      <a:lnTo>
                        <a:pt x="16" y="32"/>
                      </a:lnTo>
                      <a:lnTo>
                        <a:pt x="12" y="36"/>
                      </a:lnTo>
                      <a:lnTo>
                        <a:pt x="6" y="38"/>
                      </a:lnTo>
                      <a:lnTo>
                        <a:pt x="2" y="38"/>
                      </a:lnTo>
                      <a:lnTo>
                        <a:pt x="0" y="30"/>
                      </a:lnTo>
                      <a:lnTo>
                        <a:pt x="4" y="24"/>
                      </a:lnTo>
                      <a:lnTo>
                        <a:pt x="10" y="22"/>
                      </a:lnTo>
                      <a:lnTo>
                        <a:pt x="14" y="16"/>
                      </a:lnTo>
                      <a:close/>
                    </a:path>
                  </a:pathLst>
                </a:custGeom>
                <a:grpFill/>
                <a:ln w="6350">
                  <a:solidFill>
                    <a:srgbClr val="FFFFFF"/>
                  </a:solidFill>
                  <a:prstDash val="solid"/>
                  <a:round/>
                  <a:headEnd/>
                  <a:tailEnd/>
                </a:ln>
              </p:spPr>
              <p:txBody>
                <a:bodyPr/>
                <a:lstStyle/>
                <a:p>
                  <a:endParaRPr lang="en-US" dirty="0"/>
                </a:p>
              </p:txBody>
            </p:sp>
            <p:sp>
              <p:nvSpPr>
                <p:cNvPr id="274" name="Freeform 364"/>
                <p:cNvSpPr>
                  <a:spLocks/>
                </p:cNvSpPr>
                <p:nvPr/>
              </p:nvSpPr>
              <p:spPr bwMode="auto">
                <a:xfrm>
                  <a:off x="4603" y="3590"/>
                  <a:ext cx="31" cy="44"/>
                </a:xfrm>
                <a:custGeom>
                  <a:avLst/>
                  <a:gdLst>
                    <a:gd name="T0" fmla="*/ 16 w 38"/>
                    <a:gd name="T1" fmla="*/ 22 h 54"/>
                    <a:gd name="T2" fmla="*/ 10 w 38"/>
                    <a:gd name="T3" fmla="*/ 18 h 54"/>
                    <a:gd name="T4" fmla="*/ 4 w 38"/>
                    <a:gd name="T5" fmla="*/ 14 h 54"/>
                    <a:gd name="T6" fmla="*/ 0 w 38"/>
                    <a:gd name="T7" fmla="*/ 6 h 54"/>
                    <a:gd name="T8" fmla="*/ 6 w 38"/>
                    <a:gd name="T9" fmla="*/ 2 h 54"/>
                    <a:gd name="T10" fmla="*/ 12 w 38"/>
                    <a:gd name="T11" fmla="*/ 0 h 54"/>
                    <a:gd name="T12" fmla="*/ 22 w 38"/>
                    <a:gd name="T13" fmla="*/ 0 h 54"/>
                    <a:gd name="T14" fmla="*/ 32 w 38"/>
                    <a:gd name="T15" fmla="*/ 4 h 54"/>
                    <a:gd name="T16" fmla="*/ 36 w 38"/>
                    <a:gd name="T17" fmla="*/ 12 h 54"/>
                    <a:gd name="T18" fmla="*/ 36 w 38"/>
                    <a:gd name="T19" fmla="*/ 18 h 54"/>
                    <a:gd name="T20" fmla="*/ 38 w 38"/>
                    <a:gd name="T21" fmla="*/ 26 h 54"/>
                    <a:gd name="T22" fmla="*/ 38 w 38"/>
                    <a:gd name="T23" fmla="*/ 30 h 54"/>
                    <a:gd name="T24" fmla="*/ 36 w 38"/>
                    <a:gd name="T25" fmla="*/ 38 h 54"/>
                    <a:gd name="T26" fmla="*/ 34 w 38"/>
                    <a:gd name="T27" fmla="*/ 46 h 54"/>
                    <a:gd name="T28" fmla="*/ 32 w 38"/>
                    <a:gd name="T29" fmla="*/ 52 h 54"/>
                    <a:gd name="T30" fmla="*/ 24 w 38"/>
                    <a:gd name="T31" fmla="*/ 54 h 54"/>
                    <a:gd name="T32" fmla="*/ 18 w 38"/>
                    <a:gd name="T33" fmla="*/ 52 h 54"/>
                    <a:gd name="T34" fmla="*/ 10 w 38"/>
                    <a:gd name="T35" fmla="*/ 46 h 54"/>
                    <a:gd name="T36" fmla="*/ 16 w 38"/>
                    <a:gd name="T37" fmla="*/ 38 h 54"/>
                    <a:gd name="T38" fmla="*/ 20 w 38"/>
                    <a:gd name="T39" fmla="*/ 34 h 54"/>
                    <a:gd name="T40" fmla="*/ 22 w 38"/>
                    <a:gd name="T41" fmla="*/ 26 h 54"/>
                    <a:gd name="T42" fmla="*/ 16 w 38"/>
                    <a:gd name="T43" fmla="*/ 22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54"/>
                    <a:gd name="T68" fmla="*/ 38 w 38"/>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54">
                      <a:moveTo>
                        <a:pt x="16" y="22"/>
                      </a:moveTo>
                      <a:lnTo>
                        <a:pt x="10" y="18"/>
                      </a:lnTo>
                      <a:lnTo>
                        <a:pt x="4" y="14"/>
                      </a:lnTo>
                      <a:lnTo>
                        <a:pt x="0" y="6"/>
                      </a:lnTo>
                      <a:lnTo>
                        <a:pt x="6" y="2"/>
                      </a:lnTo>
                      <a:lnTo>
                        <a:pt x="12" y="0"/>
                      </a:lnTo>
                      <a:lnTo>
                        <a:pt x="22" y="0"/>
                      </a:lnTo>
                      <a:lnTo>
                        <a:pt x="32" y="4"/>
                      </a:lnTo>
                      <a:lnTo>
                        <a:pt x="36" y="12"/>
                      </a:lnTo>
                      <a:lnTo>
                        <a:pt x="36" y="18"/>
                      </a:lnTo>
                      <a:lnTo>
                        <a:pt x="38" y="26"/>
                      </a:lnTo>
                      <a:lnTo>
                        <a:pt x="38" y="30"/>
                      </a:lnTo>
                      <a:lnTo>
                        <a:pt x="36" y="38"/>
                      </a:lnTo>
                      <a:lnTo>
                        <a:pt x="34" y="46"/>
                      </a:lnTo>
                      <a:lnTo>
                        <a:pt x="32" y="52"/>
                      </a:lnTo>
                      <a:lnTo>
                        <a:pt x="24" y="54"/>
                      </a:lnTo>
                      <a:lnTo>
                        <a:pt x="18" y="52"/>
                      </a:lnTo>
                      <a:lnTo>
                        <a:pt x="10" y="46"/>
                      </a:lnTo>
                      <a:lnTo>
                        <a:pt x="16" y="38"/>
                      </a:lnTo>
                      <a:lnTo>
                        <a:pt x="20" y="34"/>
                      </a:lnTo>
                      <a:lnTo>
                        <a:pt x="22" y="26"/>
                      </a:lnTo>
                      <a:lnTo>
                        <a:pt x="16" y="22"/>
                      </a:lnTo>
                      <a:close/>
                    </a:path>
                  </a:pathLst>
                </a:custGeom>
                <a:grpFill/>
                <a:ln w="6350">
                  <a:solidFill>
                    <a:srgbClr val="FFFFFF"/>
                  </a:solidFill>
                  <a:prstDash val="solid"/>
                  <a:round/>
                  <a:headEnd/>
                  <a:tailEnd/>
                </a:ln>
              </p:spPr>
              <p:txBody>
                <a:bodyPr/>
                <a:lstStyle/>
                <a:p>
                  <a:endParaRPr lang="en-US" dirty="0"/>
                </a:p>
              </p:txBody>
            </p:sp>
            <p:sp>
              <p:nvSpPr>
                <p:cNvPr id="275" name="Freeform 365"/>
                <p:cNvSpPr>
                  <a:spLocks/>
                </p:cNvSpPr>
                <p:nvPr/>
              </p:nvSpPr>
              <p:spPr bwMode="auto">
                <a:xfrm>
                  <a:off x="4637" y="3681"/>
                  <a:ext cx="27" cy="23"/>
                </a:xfrm>
                <a:custGeom>
                  <a:avLst/>
                  <a:gdLst>
                    <a:gd name="T0" fmla="*/ 32 w 32"/>
                    <a:gd name="T1" fmla="*/ 0 h 28"/>
                    <a:gd name="T2" fmla="*/ 32 w 32"/>
                    <a:gd name="T3" fmla="*/ 8 h 28"/>
                    <a:gd name="T4" fmla="*/ 28 w 32"/>
                    <a:gd name="T5" fmla="*/ 12 h 28"/>
                    <a:gd name="T6" fmla="*/ 18 w 32"/>
                    <a:gd name="T7" fmla="*/ 16 h 28"/>
                    <a:gd name="T8" fmla="*/ 16 w 32"/>
                    <a:gd name="T9" fmla="*/ 22 h 28"/>
                    <a:gd name="T10" fmla="*/ 12 w 32"/>
                    <a:gd name="T11" fmla="*/ 26 h 28"/>
                    <a:gd name="T12" fmla="*/ 2 w 32"/>
                    <a:gd name="T13" fmla="*/ 28 h 28"/>
                    <a:gd name="T14" fmla="*/ 0 w 32"/>
                    <a:gd name="T15" fmla="*/ 22 h 28"/>
                    <a:gd name="T16" fmla="*/ 4 w 32"/>
                    <a:gd name="T17" fmla="*/ 16 h 28"/>
                    <a:gd name="T18" fmla="*/ 8 w 32"/>
                    <a:gd name="T19" fmla="*/ 10 h 28"/>
                    <a:gd name="T20" fmla="*/ 16 w 32"/>
                    <a:gd name="T21" fmla="*/ 8 h 28"/>
                    <a:gd name="T22" fmla="*/ 22 w 32"/>
                    <a:gd name="T23" fmla="*/ 6 h 28"/>
                    <a:gd name="T24" fmla="*/ 26 w 32"/>
                    <a:gd name="T25" fmla="*/ 0 h 28"/>
                    <a:gd name="T26" fmla="*/ 32 w 32"/>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28"/>
                    <a:gd name="T44" fmla="*/ 32 w 3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28">
                      <a:moveTo>
                        <a:pt x="32" y="0"/>
                      </a:moveTo>
                      <a:lnTo>
                        <a:pt x="32" y="8"/>
                      </a:lnTo>
                      <a:lnTo>
                        <a:pt x="28" y="12"/>
                      </a:lnTo>
                      <a:lnTo>
                        <a:pt x="18" y="16"/>
                      </a:lnTo>
                      <a:lnTo>
                        <a:pt x="16" y="22"/>
                      </a:lnTo>
                      <a:lnTo>
                        <a:pt x="12" y="26"/>
                      </a:lnTo>
                      <a:lnTo>
                        <a:pt x="2" y="28"/>
                      </a:lnTo>
                      <a:lnTo>
                        <a:pt x="0" y="22"/>
                      </a:lnTo>
                      <a:lnTo>
                        <a:pt x="4" y="16"/>
                      </a:lnTo>
                      <a:lnTo>
                        <a:pt x="8" y="10"/>
                      </a:lnTo>
                      <a:lnTo>
                        <a:pt x="16" y="8"/>
                      </a:lnTo>
                      <a:lnTo>
                        <a:pt x="22" y="6"/>
                      </a:lnTo>
                      <a:lnTo>
                        <a:pt x="26" y="0"/>
                      </a:lnTo>
                      <a:lnTo>
                        <a:pt x="32" y="0"/>
                      </a:lnTo>
                      <a:close/>
                    </a:path>
                  </a:pathLst>
                </a:custGeom>
                <a:grpFill/>
                <a:ln w="6350">
                  <a:solidFill>
                    <a:srgbClr val="FFFFFF"/>
                  </a:solidFill>
                  <a:prstDash val="solid"/>
                  <a:round/>
                  <a:headEnd/>
                  <a:tailEnd/>
                </a:ln>
              </p:spPr>
              <p:txBody>
                <a:bodyPr/>
                <a:lstStyle/>
                <a:p>
                  <a:endParaRPr lang="en-US" dirty="0"/>
                </a:p>
              </p:txBody>
            </p:sp>
            <p:sp>
              <p:nvSpPr>
                <p:cNvPr id="276" name="Freeform 366"/>
                <p:cNvSpPr>
                  <a:spLocks/>
                </p:cNvSpPr>
                <p:nvPr/>
              </p:nvSpPr>
              <p:spPr bwMode="auto">
                <a:xfrm>
                  <a:off x="4553" y="3420"/>
                  <a:ext cx="23" cy="18"/>
                </a:xfrm>
                <a:custGeom>
                  <a:avLst/>
                  <a:gdLst>
                    <a:gd name="T0" fmla="*/ 28 w 28"/>
                    <a:gd name="T1" fmla="*/ 4 h 22"/>
                    <a:gd name="T2" fmla="*/ 24 w 28"/>
                    <a:gd name="T3" fmla="*/ 14 h 22"/>
                    <a:gd name="T4" fmla="*/ 14 w 28"/>
                    <a:gd name="T5" fmla="*/ 22 h 22"/>
                    <a:gd name="T6" fmla="*/ 4 w 28"/>
                    <a:gd name="T7" fmla="*/ 22 h 22"/>
                    <a:gd name="T8" fmla="*/ 0 w 28"/>
                    <a:gd name="T9" fmla="*/ 20 h 22"/>
                    <a:gd name="T10" fmla="*/ 2 w 28"/>
                    <a:gd name="T11" fmla="*/ 10 h 22"/>
                    <a:gd name="T12" fmla="*/ 10 w 28"/>
                    <a:gd name="T13" fmla="*/ 4 h 22"/>
                    <a:gd name="T14" fmla="*/ 18 w 28"/>
                    <a:gd name="T15" fmla="*/ 2 h 22"/>
                    <a:gd name="T16" fmla="*/ 22 w 28"/>
                    <a:gd name="T17" fmla="*/ 0 h 22"/>
                    <a:gd name="T18" fmla="*/ 26 w 28"/>
                    <a:gd name="T19" fmla="*/ 0 h 22"/>
                    <a:gd name="T20" fmla="*/ 28 w 28"/>
                    <a:gd name="T21" fmla="*/ 4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8" y="4"/>
                      </a:moveTo>
                      <a:lnTo>
                        <a:pt x="24" y="14"/>
                      </a:lnTo>
                      <a:lnTo>
                        <a:pt x="14" y="22"/>
                      </a:lnTo>
                      <a:lnTo>
                        <a:pt x="4" y="22"/>
                      </a:lnTo>
                      <a:lnTo>
                        <a:pt x="0" y="20"/>
                      </a:lnTo>
                      <a:lnTo>
                        <a:pt x="2" y="10"/>
                      </a:lnTo>
                      <a:lnTo>
                        <a:pt x="10" y="4"/>
                      </a:lnTo>
                      <a:lnTo>
                        <a:pt x="18" y="2"/>
                      </a:lnTo>
                      <a:lnTo>
                        <a:pt x="22" y="0"/>
                      </a:lnTo>
                      <a:lnTo>
                        <a:pt x="26" y="0"/>
                      </a:lnTo>
                      <a:lnTo>
                        <a:pt x="28" y="4"/>
                      </a:lnTo>
                      <a:close/>
                    </a:path>
                  </a:pathLst>
                </a:custGeom>
                <a:grpFill/>
                <a:ln w="6350">
                  <a:solidFill>
                    <a:srgbClr val="FFFFFF"/>
                  </a:solidFill>
                  <a:prstDash val="solid"/>
                  <a:round/>
                  <a:headEnd/>
                  <a:tailEnd/>
                </a:ln>
              </p:spPr>
              <p:txBody>
                <a:bodyPr/>
                <a:lstStyle/>
                <a:p>
                  <a:endParaRPr lang="en-US" dirty="0"/>
                </a:p>
              </p:txBody>
            </p:sp>
            <p:sp>
              <p:nvSpPr>
                <p:cNvPr id="277" name="Freeform 367"/>
                <p:cNvSpPr>
                  <a:spLocks/>
                </p:cNvSpPr>
                <p:nvPr/>
              </p:nvSpPr>
              <p:spPr bwMode="auto">
                <a:xfrm>
                  <a:off x="4682" y="3653"/>
                  <a:ext cx="42" cy="22"/>
                </a:xfrm>
                <a:custGeom>
                  <a:avLst/>
                  <a:gdLst>
                    <a:gd name="T0" fmla="*/ 6 w 52"/>
                    <a:gd name="T1" fmla="*/ 12 h 26"/>
                    <a:gd name="T2" fmla="*/ 10 w 52"/>
                    <a:gd name="T3" fmla="*/ 8 h 26"/>
                    <a:gd name="T4" fmla="*/ 16 w 52"/>
                    <a:gd name="T5" fmla="*/ 4 h 26"/>
                    <a:gd name="T6" fmla="*/ 22 w 52"/>
                    <a:gd name="T7" fmla="*/ 4 h 26"/>
                    <a:gd name="T8" fmla="*/ 28 w 52"/>
                    <a:gd name="T9" fmla="*/ 4 h 26"/>
                    <a:gd name="T10" fmla="*/ 34 w 52"/>
                    <a:gd name="T11" fmla="*/ 2 h 26"/>
                    <a:gd name="T12" fmla="*/ 38 w 52"/>
                    <a:gd name="T13" fmla="*/ 0 h 26"/>
                    <a:gd name="T14" fmla="*/ 48 w 52"/>
                    <a:gd name="T15" fmla="*/ 0 h 26"/>
                    <a:gd name="T16" fmla="*/ 52 w 52"/>
                    <a:gd name="T17" fmla="*/ 4 h 26"/>
                    <a:gd name="T18" fmla="*/ 46 w 52"/>
                    <a:gd name="T19" fmla="*/ 14 h 26"/>
                    <a:gd name="T20" fmla="*/ 42 w 52"/>
                    <a:gd name="T21" fmla="*/ 14 h 26"/>
                    <a:gd name="T22" fmla="*/ 36 w 52"/>
                    <a:gd name="T23" fmla="*/ 24 h 26"/>
                    <a:gd name="T24" fmla="*/ 28 w 52"/>
                    <a:gd name="T25" fmla="*/ 22 h 26"/>
                    <a:gd name="T26" fmla="*/ 20 w 52"/>
                    <a:gd name="T27" fmla="*/ 20 h 26"/>
                    <a:gd name="T28" fmla="*/ 14 w 52"/>
                    <a:gd name="T29" fmla="*/ 20 h 26"/>
                    <a:gd name="T30" fmla="*/ 12 w 52"/>
                    <a:gd name="T31" fmla="*/ 26 h 26"/>
                    <a:gd name="T32" fmla="*/ 0 w 52"/>
                    <a:gd name="T33" fmla="*/ 20 h 26"/>
                    <a:gd name="T34" fmla="*/ 6 w 52"/>
                    <a:gd name="T35" fmla="*/ 1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6"/>
                    <a:gd name="T56" fmla="*/ 52 w 5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6">
                      <a:moveTo>
                        <a:pt x="6" y="12"/>
                      </a:moveTo>
                      <a:lnTo>
                        <a:pt x="10" y="8"/>
                      </a:lnTo>
                      <a:lnTo>
                        <a:pt x="16" y="4"/>
                      </a:lnTo>
                      <a:lnTo>
                        <a:pt x="22" y="4"/>
                      </a:lnTo>
                      <a:lnTo>
                        <a:pt x="28" y="4"/>
                      </a:lnTo>
                      <a:lnTo>
                        <a:pt x="34" y="2"/>
                      </a:lnTo>
                      <a:lnTo>
                        <a:pt x="38" y="0"/>
                      </a:lnTo>
                      <a:lnTo>
                        <a:pt x="48" y="0"/>
                      </a:lnTo>
                      <a:lnTo>
                        <a:pt x="52" y="4"/>
                      </a:lnTo>
                      <a:lnTo>
                        <a:pt x="46" y="14"/>
                      </a:lnTo>
                      <a:lnTo>
                        <a:pt x="42" y="14"/>
                      </a:lnTo>
                      <a:lnTo>
                        <a:pt x="36" y="24"/>
                      </a:lnTo>
                      <a:lnTo>
                        <a:pt x="28" y="22"/>
                      </a:lnTo>
                      <a:lnTo>
                        <a:pt x="20" y="20"/>
                      </a:lnTo>
                      <a:lnTo>
                        <a:pt x="14" y="20"/>
                      </a:lnTo>
                      <a:lnTo>
                        <a:pt x="12" y="26"/>
                      </a:lnTo>
                      <a:lnTo>
                        <a:pt x="0" y="20"/>
                      </a:lnTo>
                      <a:lnTo>
                        <a:pt x="6" y="12"/>
                      </a:lnTo>
                      <a:close/>
                    </a:path>
                  </a:pathLst>
                </a:custGeom>
                <a:grpFill/>
                <a:ln w="6350">
                  <a:solidFill>
                    <a:srgbClr val="FFFFFF"/>
                  </a:solidFill>
                  <a:prstDash val="solid"/>
                  <a:round/>
                  <a:headEnd/>
                  <a:tailEnd/>
                </a:ln>
              </p:spPr>
              <p:txBody>
                <a:bodyPr/>
                <a:lstStyle/>
                <a:p>
                  <a:endParaRPr lang="en-US" dirty="0"/>
                </a:p>
              </p:txBody>
            </p:sp>
            <p:sp>
              <p:nvSpPr>
                <p:cNvPr id="278" name="Freeform 368"/>
                <p:cNvSpPr>
                  <a:spLocks/>
                </p:cNvSpPr>
                <p:nvPr/>
              </p:nvSpPr>
              <p:spPr bwMode="auto">
                <a:xfrm>
                  <a:off x="4589" y="3502"/>
                  <a:ext cx="68" cy="42"/>
                </a:xfrm>
                <a:custGeom>
                  <a:avLst/>
                  <a:gdLst>
                    <a:gd name="T0" fmla="*/ 22 w 84"/>
                    <a:gd name="T1" fmla="*/ 42 h 52"/>
                    <a:gd name="T2" fmla="*/ 8 w 84"/>
                    <a:gd name="T3" fmla="*/ 40 h 52"/>
                    <a:gd name="T4" fmla="*/ 0 w 84"/>
                    <a:gd name="T5" fmla="*/ 34 h 52"/>
                    <a:gd name="T6" fmla="*/ 2 w 84"/>
                    <a:gd name="T7" fmla="*/ 24 h 52"/>
                    <a:gd name="T8" fmla="*/ 10 w 84"/>
                    <a:gd name="T9" fmla="*/ 20 h 52"/>
                    <a:gd name="T10" fmla="*/ 22 w 84"/>
                    <a:gd name="T11" fmla="*/ 16 h 52"/>
                    <a:gd name="T12" fmla="*/ 26 w 84"/>
                    <a:gd name="T13" fmla="*/ 8 h 52"/>
                    <a:gd name="T14" fmla="*/ 28 w 84"/>
                    <a:gd name="T15" fmla="*/ 6 h 52"/>
                    <a:gd name="T16" fmla="*/ 32 w 84"/>
                    <a:gd name="T17" fmla="*/ 2 h 52"/>
                    <a:gd name="T18" fmla="*/ 40 w 84"/>
                    <a:gd name="T19" fmla="*/ 0 h 52"/>
                    <a:gd name="T20" fmla="*/ 46 w 84"/>
                    <a:gd name="T21" fmla="*/ 0 h 52"/>
                    <a:gd name="T22" fmla="*/ 56 w 84"/>
                    <a:gd name="T23" fmla="*/ 12 h 52"/>
                    <a:gd name="T24" fmla="*/ 64 w 84"/>
                    <a:gd name="T25" fmla="*/ 22 h 52"/>
                    <a:gd name="T26" fmla="*/ 76 w 84"/>
                    <a:gd name="T27" fmla="*/ 28 h 52"/>
                    <a:gd name="T28" fmla="*/ 84 w 84"/>
                    <a:gd name="T29" fmla="*/ 36 h 52"/>
                    <a:gd name="T30" fmla="*/ 78 w 84"/>
                    <a:gd name="T31" fmla="*/ 46 h 52"/>
                    <a:gd name="T32" fmla="*/ 64 w 84"/>
                    <a:gd name="T33" fmla="*/ 52 h 52"/>
                    <a:gd name="T34" fmla="*/ 56 w 84"/>
                    <a:gd name="T35" fmla="*/ 48 h 52"/>
                    <a:gd name="T36" fmla="*/ 46 w 84"/>
                    <a:gd name="T37" fmla="*/ 50 h 52"/>
                    <a:gd name="T38" fmla="*/ 38 w 84"/>
                    <a:gd name="T39" fmla="*/ 50 h 52"/>
                    <a:gd name="T40" fmla="*/ 30 w 84"/>
                    <a:gd name="T41" fmla="*/ 46 h 52"/>
                    <a:gd name="T42" fmla="*/ 36 w 84"/>
                    <a:gd name="T43" fmla="*/ 40 h 52"/>
                    <a:gd name="T44" fmla="*/ 40 w 84"/>
                    <a:gd name="T45" fmla="*/ 34 h 52"/>
                    <a:gd name="T46" fmla="*/ 44 w 84"/>
                    <a:gd name="T47" fmla="*/ 28 h 52"/>
                    <a:gd name="T48" fmla="*/ 36 w 84"/>
                    <a:gd name="T49" fmla="*/ 26 h 52"/>
                    <a:gd name="T50" fmla="*/ 30 w 84"/>
                    <a:gd name="T51" fmla="*/ 30 h 52"/>
                    <a:gd name="T52" fmla="*/ 28 w 84"/>
                    <a:gd name="T53" fmla="*/ 36 h 52"/>
                    <a:gd name="T54" fmla="*/ 28 w 84"/>
                    <a:gd name="T55" fmla="*/ 42 h 52"/>
                    <a:gd name="T56" fmla="*/ 22 w 84"/>
                    <a:gd name="T57" fmla="*/ 42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52"/>
                    <a:gd name="T89" fmla="*/ 84 w 84"/>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52">
                      <a:moveTo>
                        <a:pt x="22" y="42"/>
                      </a:moveTo>
                      <a:lnTo>
                        <a:pt x="8" y="40"/>
                      </a:lnTo>
                      <a:lnTo>
                        <a:pt x="0" y="34"/>
                      </a:lnTo>
                      <a:lnTo>
                        <a:pt x="2" y="24"/>
                      </a:lnTo>
                      <a:lnTo>
                        <a:pt x="10" y="20"/>
                      </a:lnTo>
                      <a:lnTo>
                        <a:pt x="22" y="16"/>
                      </a:lnTo>
                      <a:lnTo>
                        <a:pt x="26" y="8"/>
                      </a:lnTo>
                      <a:lnTo>
                        <a:pt x="28" y="6"/>
                      </a:lnTo>
                      <a:lnTo>
                        <a:pt x="32" y="2"/>
                      </a:lnTo>
                      <a:lnTo>
                        <a:pt x="40" y="0"/>
                      </a:lnTo>
                      <a:lnTo>
                        <a:pt x="46" y="0"/>
                      </a:lnTo>
                      <a:lnTo>
                        <a:pt x="56" y="12"/>
                      </a:lnTo>
                      <a:lnTo>
                        <a:pt x="64" y="22"/>
                      </a:lnTo>
                      <a:lnTo>
                        <a:pt x="76" y="28"/>
                      </a:lnTo>
                      <a:lnTo>
                        <a:pt x="84" y="36"/>
                      </a:lnTo>
                      <a:lnTo>
                        <a:pt x="78" y="46"/>
                      </a:lnTo>
                      <a:lnTo>
                        <a:pt x="64" y="52"/>
                      </a:lnTo>
                      <a:lnTo>
                        <a:pt x="56" y="48"/>
                      </a:lnTo>
                      <a:lnTo>
                        <a:pt x="46" y="50"/>
                      </a:lnTo>
                      <a:lnTo>
                        <a:pt x="38" y="50"/>
                      </a:lnTo>
                      <a:lnTo>
                        <a:pt x="30" y="46"/>
                      </a:lnTo>
                      <a:lnTo>
                        <a:pt x="36" y="40"/>
                      </a:lnTo>
                      <a:lnTo>
                        <a:pt x="40" y="34"/>
                      </a:lnTo>
                      <a:lnTo>
                        <a:pt x="44" y="28"/>
                      </a:lnTo>
                      <a:lnTo>
                        <a:pt x="36" y="26"/>
                      </a:lnTo>
                      <a:lnTo>
                        <a:pt x="30" y="30"/>
                      </a:lnTo>
                      <a:lnTo>
                        <a:pt x="28" y="36"/>
                      </a:lnTo>
                      <a:lnTo>
                        <a:pt x="28" y="42"/>
                      </a:lnTo>
                      <a:lnTo>
                        <a:pt x="22" y="42"/>
                      </a:lnTo>
                      <a:close/>
                    </a:path>
                  </a:pathLst>
                </a:custGeom>
                <a:grpFill/>
                <a:ln w="6350">
                  <a:solidFill>
                    <a:srgbClr val="FFFFFF"/>
                  </a:solidFill>
                  <a:prstDash val="solid"/>
                  <a:round/>
                  <a:headEnd/>
                  <a:tailEnd/>
                </a:ln>
              </p:spPr>
              <p:txBody>
                <a:bodyPr/>
                <a:lstStyle/>
                <a:p>
                  <a:endParaRPr lang="en-US" dirty="0"/>
                </a:p>
              </p:txBody>
            </p:sp>
            <p:sp>
              <p:nvSpPr>
                <p:cNvPr id="279" name="Freeform 369"/>
                <p:cNvSpPr>
                  <a:spLocks/>
                </p:cNvSpPr>
                <p:nvPr/>
              </p:nvSpPr>
              <p:spPr bwMode="auto">
                <a:xfrm>
                  <a:off x="4688" y="3342"/>
                  <a:ext cx="15" cy="11"/>
                </a:xfrm>
                <a:custGeom>
                  <a:avLst/>
                  <a:gdLst>
                    <a:gd name="T0" fmla="*/ 4 w 18"/>
                    <a:gd name="T1" fmla="*/ 2 h 14"/>
                    <a:gd name="T2" fmla="*/ 14 w 18"/>
                    <a:gd name="T3" fmla="*/ 0 h 14"/>
                    <a:gd name="T4" fmla="*/ 18 w 18"/>
                    <a:gd name="T5" fmla="*/ 2 h 14"/>
                    <a:gd name="T6" fmla="*/ 18 w 18"/>
                    <a:gd name="T7" fmla="*/ 8 h 14"/>
                    <a:gd name="T8" fmla="*/ 12 w 18"/>
                    <a:gd name="T9" fmla="*/ 14 h 14"/>
                    <a:gd name="T10" fmla="*/ 6 w 18"/>
                    <a:gd name="T11" fmla="*/ 14 h 14"/>
                    <a:gd name="T12" fmla="*/ 0 w 18"/>
                    <a:gd name="T13" fmla="*/ 10 h 14"/>
                    <a:gd name="T14" fmla="*/ 2 w 18"/>
                    <a:gd name="T15" fmla="*/ 4 h 14"/>
                    <a:gd name="T16" fmla="*/ 4 w 18"/>
                    <a:gd name="T17" fmla="*/ 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4"/>
                    <a:gd name="T29" fmla="*/ 18 w 18"/>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4">
                      <a:moveTo>
                        <a:pt x="4" y="2"/>
                      </a:moveTo>
                      <a:lnTo>
                        <a:pt x="14" y="0"/>
                      </a:lnTo>
                      <a:lnTo>
                        <a:pt x="18" y="2"/>
                      </a:lnTo>
                      <a:lnTo>
                        <a:pt x="18" y="8"/>
                      </a:lnTo>
                      <a:lnTo>
                        <a:pt x="12" y="14"/>
                      </a:lnTo>
                      <a:lnTo>
                        <a:pt x="6" y="14"/>
                      </a:lnTo>
                      <a:lnTo>
                        <a:pt x="0" y="10"/>
                      </a:lnTo>
                      <a:lnTo>
                        <a:pt x="2" y="4"/>
                      </a:lnTo>
                      <a:lnTo>
                        <a:pt x="4" y="2"/>
                      </a:lnTo>
                      <a:close/>
                    </a:path>
                  </a:pathLst>
                </a:custGeom>
                <a:grpFill/>
                <a:ln w="6350">
                  <a:solidFill>
                    <a:srgbClr val="FFFFFF"/>
                  </a:solidFill>
                  <a:prstDash val="solid"/>
                  <a:round/>
                  <a:headEnd/>
                  <a:tailEnd/>
                </a:ln>
              </p:spPr>
              <p:txBody>
                <a:bodyPr/>
                <a:lstStyle/>
                <a:p>
                  <a:endParaRPr lang="en-US" dirty="0"/>
                </a:p>
              </p:txBody>
            </p:sp>
          </p:grpSp>
          <p:sp>
            <p:nvSpPr>
              <p:cNvPr id="211" name="Freeform 370"/>
              <p:cNvSpPr>
                <a:spLocks/>
              </p:cNvSpPr>
              <p:nvPr/>
            </p:nvSpPr>
            <p:spPr bwMode="auto">
              <a:xfrm>
                <a:off x="9345613" y="3492500"/>
                <a:ext cx="9525" cy="11113"/>
              </a:xfrm>
              <a:custGeom>
                <a:avLst/>
                <a:gdLst>
                  <a:gd name="T0" fmla="*/ 0 w 22"/>
                  <a:gd name="T1" fmla="*/ 4 h 30"/>
                  <a:gd name="T2" fmla="*/ 6 w 22"/>
                  <a:gd name="T3" fmla="*/ 0 h 30"/>
                  <a:gd name="T4" fmla="*/ 10 w 22"/>
                  <a:gd name="T5" fmla="*/ 6 h 30"/>
                  <a:gd name="T6" fmla="*/ 12 w 22"/>
                  <a:gd name="T7" fmla="*/ 8 h 30"/>
                  <a:gd name="T8" fmla="*/ 14 w 22"/>
                  <a:gd name="T9" fmla="*/ 12 h 30"/>
                  <a:gd name="T10" fmla="*/ 22 w 22"/>
                  <a:gd name="T11" fmla="*/ 12 h 30"/>
                  <a:gd name="T12" fmla="*/ 22 w 22"/>
                  <a:gd name="T13" fmla="*/ 20 h 30"/>
                  <a:gd name="T14" fmla="*/ 18 w 22"/>
                  <a:gd name="T15" fmla="*/ 26 h 30"/>
                  <a:gd name="T16" fmla="*/ 10 w 22"/>
                  <a:gd name="T17" fmla="*/ 30 h 30"/>
                  <a:gd name="T18" fmla="*/ 4 w 22"/>
                  <a:gd name="T19" fmla="*/ 24 h 30"/>
                  <a:gd name="T20" fmla="*/ 0 w 22"/>
                  <a:gd name="T21" fmla="*/ 14 h 30"/>
                  <a:gd name="T22" fmla="*/ 0 w 22"/>
                  <a:gd name="T23" fmla="*/ 8 h 30"/>
                  <a:gd name="T24" fmla="*/ 0 w 22"/>
                  <a:gd name="T25" fmla="*/ 4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30"/>
                  <a:gd name="T41" fmla="*/ 22 w 2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30">
                    <a:moveTo>
                      <a:pt x="0" y="4"/>
                    </a:moveTo>
                    <a:lnTo>
                      <a:pt x="6" y="0"/>
                    </a:lnTo>
                    <a:lnTo>
                      <a:pt x="10" y="6"/>
                    </a:lnTo>
                    <a:lnTo>
                      <a:pt x="12" y="8"/>
                    </a:lnTo>
                    <a:lnTo>
                      <a:pt x="14" y="12"/>
                    </a:lnTo>
                    <a:lnTo>
                      <a:pt x="22" y="12"/>
                    </a:lnTo>
                    <a:lnTo>
                      <a:pt x="22" y="20"/>
                    </a:lnTo>
                    <a:lnTo>
                      <a:pt x="18" y="26"/>
                    </a:lnTo>
                    <a:lnTo>
                      <a:pt x="10" y="30"/>
                    </a:lnTo>
                    <a:lnTo>
                      <a:pt x="4" y="24"/>
                    </a:lnTo>
                    <a:lnTo>
                      <a:pt x="0" y="14"/>
                    </a:lnTo>
                    <a:lnTo>
                      <a:pt x="0" y="8"/>
                    </a:lnTo>
                    <a:lnTo>
                      <a:pt x="0" y="4"/>
                    </a:lnTo>
                    <a:close/>
                  </a:path>
                </a:pathLst>
              </a:custGeom>
              <a:grpFill/>
              <a:ln w="6350">
                <a:solidFill>
                  <a:srgbClr val="FFFFFF"/>
                </a:solidFill>
                <a:prstDash val="solid"/>
                <a:round/>
                <a:headEnd/>
                <a:tailEnd/>
              </a:ln>
            </p:spPr>
            <p:txBody>
              <a:bodyPr/>
              <a:lstStyle/>
              <a:p>
                <a:endParaRPr lang="en-US" dirty="0"/>
              </a:p>
            </p:txBody>
          </p:sp>
          <p:sp>
            <p:nvSpPr>
              <p:cNvPr id="212" name="Freeform 371"/>
              <p:cNvSpPr>
                <a:spLocks/>
              </p:cNvSpPr>
              <p:nvPr/>
            </p:nvSpPr>
            <p:spPr bwMode="auto">
              <a:xfrm>
                <a:off x="9409113" y="3451225"/>
                <a:ext cx="9525" cy="11113"/>
              </a:xfrm>
              <a:custGeom>
                <a:avLst/>
                <a:gdLst>
                  <a:gd name="T0" fmla="*/ 20 w 24"/>
                  <a:gd name="T1" fmla="*/ 0 h 28"/>
                  <a:gd name="T2" fmla="*/ 24 w 24"/>
                  <a:gd name="T3" fmla="*/ 4 h 28"/>
                  <a:gd name="T4" fmla="*/ 24 w 24"/>
                  <a:gd name="T5" fmla="*/ 14 h 28"/>
                  <a:gd name="T6" fmla="*/ 18 w 24"/>
                  <a:gd name="T7" fmla="*/ 24 h 28"/>
                  <a:gd name="T8" fmla="*/ 4 w 24"/>
                  <a:gd name="T9" fmla="*/ 28 h 28"/>
                  <a:gd name="T10" fmla="*/ 0 w 24"/>
                  <a:gd name="T11" fmla="*/ 22 h 28"/>
                  <a:gd name="T12" fmla="*/ 4 w 24"/>
                  <a:gd name="T13" fmla="*/ 14 h 28"/>
                  <a:gd name="T14" fmla="*/ 12 w 24"/>
                  <a:gd name="T15" fmla="*/ 12 h 28"/>
                  <a:gd name="T16" fmla="*/ 16 w 24"/>
                  <a:gd name="T17" fmla="*/ 6 h 28"/>
                  <a:gd name="T18" fmla="*/ 20 w 24"/>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8"/>
                  <a:gd name="T32" fmla="*/ 24 w 2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8">
                    <a:moveTo>
                      <a:pt x="20" y="0"/>
                    </a:moveTo>
                    <a:lnTo>
                      <a:pt x="24" y="4"/>
                    </a:lnTo>
                    <a:lnTo>
                      <a:pt x="24" y="14"/>
                    </a:lnTo>
                    <a:lnTo>
                      <a:pt x="18" y="24"/>
                    </a:lnTo>
                    <a:lnTo>
                      <a:pt x="4" y="28"/>
                    </a:lnTo>
                    <a:lnTo>
                      <a:pt x="0" y="22"/>
                    </a:lnTo>
                    <a:lnTo>
                      <a:pt x="4" y="14"/>
                    </a:lnTo>
                    <a:lnTo>
                      <a:pt x="12" y="12"/>
                    </a:lnTo>
                    <a:lnTo>
                      <a:pt x="16" y="6"/>
                    </a:lnTo>
                    <a:lnTo>
                      <a:pt x="20" y="0"/>
                    </a:lnTo>
                    <a:close/>
                  </a:path>
                </a:pathLst>
              </a:custGeom>
              <a:grpFill/>
              <a:ln w="6350">
                <a:solidFill>
                  <a:srgbClr val="FFFFFF"/>
                </a:solidFill>
                <a:prstDash val="solid"/>
                <a:round/>
                <a:headEnd/>
                <a:tailEnd/>
              </a:ln>
            </p:spPr>
            <p:txBody>
              <a:bodyPr/>
              <a:lstStyle/>
              <a:p>
                <a:endParaRPr lang="en-US" dirty="0"/>
              </a:p>
            </p:txBody>
          </p:sp>
          <p:sp>
            <p:nvSpPr>
              <p:cNvPr id="213" name="Freeform 372"/>
              <p:cNvSpPr>
                <a:spLocks/>
              </p:cNvSpPr>
              <p:nvPr/>
            </p:nvSpPr>
            <p:spPr bwMode="auto">
              <a:xfrm>
                <a:off x="9369425" y="3221038"/>
                <a:ext cx="12700" cy="12700"/>
              </a:xfrm>
              <a:custGeom>
                <a:avLst/>
                <a:gdLst>
                  <a:gd name="T0" fmla="*/ 22 w 28"/>
                  <a:gd name="T1" fmla="*/ 4 h 26"/>
                  <a:gd name="T2" fmla="*/ 28 w 28"/>
                  <a:gd name="T3" fmla="*/ 12 h 26"/>
                  <a:gd name="T4" fmla="*/ 22 w 28"/>
                  <a:gd name="T5" fmla="*/ 26 h 26"/>
                  <a:gd name="T6" fmla="*/ 8 w 28"/>
                  <a:gd name="T7" fmla="*/ 24 h 26"/>
                  <a:gd name="T8" fmla="*/ 0 w 28"/>
                  <a:gd name="T9" fmla="*/ 16 h 26"/>
                  <a:gd name="T10" fmla="*/ 2 w 28"/>
                  <a:gd name="T11" fmla="*/ 6 h 26"/>
                  <a:gd name="T12" fmla="*/ 6 w 28"/>
                  <a:gd name="T13" fmla="*/ 0 h 26"/>
                  <a:gd name="T14" fmla="*/ 14 w 28"/>
                  <a:gd name="T15" fmla="*/ 0 h 26"/>
                  <a:gd name="T16" fmla="*/ 22 w 28"/>
                  <a:gd name="T17" fmla="*/ 4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22" y="4"/>
                    </a:moveTo>
                    <a:lnTo>
                      <a:pt x="28" y="12"/>
                    </a:lnTo>
                    <a:lnTo>
                      <a:pt x="22" y="26"/>
                    </a:lnTo>
                    <a:lnTo>
                      <a:pt x="8" y="24"/>
                    </a:lnTo>
                    <a:lnTo>
                      <a:pt x="0" y="16"/>
                    </a:lnTo>
                    <a:lnTo>
                      <a:pt x="2" y="6"/>
                    </a:lnTo>
                    <a:lnTo>
                      <a:pt x="6" y="0"/>
                    </a:lnTo>
                    <a:lnTo>
                      <a:pt x="14" y="0"/>
                    </a:lnTo>
                    <a:lnTo>
                      <a:pt x="22" y="4"/>
                    </a:lnTo>
                    <a:close/>
                  </a:path>
                </a:pathLst>
              </a:custGeom>
              <a:grpFill/>
              <a:ln w="6350">
                <a:solidFill>
                  <a:srgbClr val="FFFFFF"/>
                </a:solidFill>
                <a:prstDash val="solid"/>
                <a:round/>
                <a:headEnd/>
                <a:tailEnd/>
              </a:ln>
            </p:spPr>
            <p:txBody>
              <a:bodyPr/>
              <a:lstStyle/>
              <a:p>
                <a:endParaRPr lang="en-US" dirty="0"/>
              </a:p>
            </p:txBody>
          </p:sp>
          <p:sp>
            <p:nvSpPr>
              <p:cNvPr id="214" name="Freeform 373"/>
              <p:cNvSpPr>
                <a:spLocks/>
              </p:cNvSpPr>
              <p:nvPr/>
            </p:nvSpPr>
            <p:spPr bwMode="auto">
              <a:xfrm>
                <a:off x="9083675" y="2335213"/>
                <a:ext cx="190500" cy="152400"/>
              </a:xfrm>
              <a:custGeom>
                <a:avLst/>
                <a:gdLst>
                  <a:gd name="T0" fmla="*/ 26 w 432"/>
                  <a:gd name="T1" fmla="*/ 170 h 342"/>
                  <a:gd name="T2" fmla="*/ 2 w 432"/>
                  <a:gd name="T3" fmla="*/ 130 h 342"/>
                  <a:gd name="T4" fmla="*/ 0 w 432"/>
                  <a:gd name="T5" fmla="*/ 94 h 342"/>
                  <a:gd name="T6" fmla="*/ 10 w 432"/>
                  <a:gd name="T7" fmla="*/ 92 h 342"/>
                  <a:gd name="T8" fmla="*/ 16 w 432"/>
                  <a:gd name="T9" fmla="*/ 78 h 342"/>
                  <a:gd name="T10" fmla="*/ 66 w 432"/>
                  <a:gd name="T11" fmla="*/ 42 h 342"/>
                  <a:gd name="T12" fmla="*/ 112 w 432"/>
                  <a:gd name="T13" fmla="*/ 42 h 342"/>
                  <a:gd name="T14" fmla="*/ 134 w 432"/>
                  <a:gd name="T15" fmla="*/ 42 h 342"/>
                  <a:gd name="T16" fmla="*/ 154 w 432"/>
                  <a:gd name="T17" fmla="*/ 32 h 342"/>
                  <a:gd name="T18" fmla="*/ 182 w 432"/>
                  <a:gd name="T19" fmla="*/ 24 h 342"/>
                  <a:gd name="T20" fmla="*/ 208 w 432"/>
                  <a:gd name="T21" fmla="*/ 34 h 342"/>
                  <a:gd name="T22" fmla="*/ 228 w 432"/>
                  <a:gd name="T23" fmla="*/ 24 h 342"/>
                  <a:gd name="T24" fmla="*/ 248 w 432"/>
                  <a:gd name="T25" fmla="*/ 12 h 342"/>
                  <a:gd name="T26" fmla="*/ 272 w 432"/>
                  <a:gd name="T27" fmla="*/ 14 h 342"/>
                  <a:gd name="T28" fmla="*/ 296 w 432"/>
                  <a:gd name="T29" fmla="*/ 28 h 342"/>
                  <a:gd name="T30" fmla="*/ 328 w 432"/>
                  <a:gd name="T31" fmla="*/ 28 h 342"/>
                  <a:gd name="T32" fmla="*/ 360 w 432"/>
                  <a:gd name="T33" fmla="*/ 46 h 342"/>
                  <a:gd name="T34" fmla="*/ 388 w 432"/>
                  <a:gd name="T35" fmla="*/ 70 h 342"/>
                  <a:gd name="T36" fmla="*/ 404 w 432"/>
                  <a:gd name="T37" fmla="*/ 112 h 342"/>
                  <a:gd name="T38" fmla="*/ 422 w 432"/>
                  <a:gd name="T39" fmla="*/ 140 h 342"/>
                  <a:gd name="T40" fmla="*/ 396 w 432"/>
                  <a:gd name="T41" fmla="*/ 146 h 342"/>
                  <a:gd name="T42" fmla="*/ 380 w 432"/>
                  <a:gd name="T43" fmla="*/ 172 h 342"/>
                  <a:gd name="T44" fmla="*/ 370 w 432"/>
                  <a:gd name="T45" fmla="*/ 208 h 342"/>
                  <a:gd name="T46" fmla="*/ 372 w 432"/>
                  <a:gd name="T47" fmla="*/ 232 h 342"/>
                  <a:gd name="T48" fmla="*/ 386 w 432"/>
                  <a:gd name="T49" fmla="*/ 256 h 342"/>
                  <a:gd name="T50" fmla="*/ 386 w 432"/>
                  <a:gd name="T51" fmla="*/ 276 h 342"/>
                  <a:gd name="T52" fmla="*/ 370 w 432"/>
                  <a:gd name="T53" fmla="*/ 266 h 342"/>
                  <a:gd name="T54" fmla="*/ 358 w 432"/>
                  <a:gd name="T55" fmla="*/ 270 h 342"/>
                  <a:gd name="T56" fmla="*/ 336 w 432"/>
                  <a:gd name="T57" fmla="*/ 290 h 342"/>
                  <a:gd name="T58" fmla="*/ 318 w 432"/>
                  <a:gd name="T59" fmla="*/ 296 h 342"/>
                  <a:gd name="T60" fmla="*/ 324 w 432"/>
                  <a:gd name="T61" fmla="*/ 314 h 342"/>
                  <a:gd name="T62" fmla="*/ 292 w 432"/>
                  <a:gd name="T63" fmla="*/ 334 h 342"/>
                  <a:gd name="T64" fmla="*/ 264 w 432"/>
                  <a:gd name="T65" fmla="*/ 328 h 342"/>
                  <a:gd name="T66" fmla="*/ 226 w 432"/>
                  <a:gd name="T67" fmla="*/ 342 h 342"/>
                  <a:gd name="T68" fmla="*/ 206 w 432"/>
                  <a:gd name="T69" fmla="*/ 302 h 342"/>
                  <a:gd name="T70" fmla="*/ 174 w 432"/>
                  <a:gd name="T71" fmla="*/ 288 h 342"/>
                  <a:gd name="T72" fmla="*/ 152 w 432"/>
                  <a:gd name="T73" fmla="*/ 280 h 342"/>
                  <a:gd name="T74" fmla="*/ 160 w 432"/>
                  <a:gd name="T75" fmla="*/ 236 h 342"/>
                  <a:gd name="T76" fmla="*/ 138 w 432"/>
                  <a:gd name="T77" fmla="*/ 216 h 342"/>
                  <a:gd name="T78" fmla="*/ 108 w 432"/>
                  <a:gd name="T79" fmla="*/ 212 h 342"/>
                  <a:gd name="T80" fmla="*/ 68 w 432"/>
                  <a:gd name="T81" fmla="*/ 210 h 342"/>
                  <a:gd name="T82" fmla="*/ 34 w 432"/>
                  <a:gd name="T83" fmla="*/ 194 h 3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2"/>
                  <a:gd name="T127" fmla="*/ 0 h 342"/>
                  <a:gd name="T128" fmla="*/ 432 w 432"/>
                  <a:gd name="T129" fmla="*/ 342 h 3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2" h="342">
                    <a:moveTo>
                      <a:pt x="34" y="194"/>
                    </a:moveTo>
                    <a:lnTo>
                      <a:pt x="26" y="170"/>
                    </a:lnTo>
                    <a:lnTo>
                      <a:pt x="14" y="150"/>
                    </a:lnTo>
                    <a:lnTo>
                      <a:pt x="2" y="130"/>
                    </a:lnTo>
                    <a:lnTo>
                      <a:pt x="4" y="104"/>
                    </a:lnTo>
                    <a:lnTo>
                      <a:pt x="0" y="94"/>
                    </a:lnTo>
                    <a:lnTo>
                      <a:pt x="4" y="96"/>
                    </a:lnTo>
                    <a:lnTo>
                      <a:pt x="10" y="92"/>
                    </a:lnTo>
                    <a:lnTo>
                      <a:pt x="12" y="88"/>
                    </a:lnTo>
                    <a:lnTo>
                      <a:pt x="16" y="78"/>
                    </a:lnTo>
                    <a:lnTo>
                      <a:pt x="36" y="62"/>
                    </a:lnTo>
                    <a:lnTo>
                      <a:pt x="66" y="42"/>
                    </a:lnTo>
                    <a:lnTo>
                      <a:pt x="92" y="36"/>
                    </a:lnTo>
                    <a:lnTo>
                      <a:pt x="112" y="42"/>
                    </a:lnTo>
                    <a:lnTo>
                      <a:pt x="124" y="32"/>
                    </a:lnTo>
                    <a:lnTo>
                      <a:pt x="134" y="42"/>
                    </a:lnTo>
                    <a:lnTo>
                      <a:pt x="146" y="42"/>
                    </a:lnTo>
                    <a:lnTo>
                      <a:pt x="154" y="32"/>
                    </a:lnTo>
                    <a:lnTo>
                      <a:pt x="168" y="34"/>
                    </a:lnTo>
                    <a:lnTo>
                      <a:pt x="182" y="24"/>
                    </a:lnTo>
                    <a:lnTo>
                      <a:pt x="202" y="24"/>
                    </a:lnTo>
                    <a:lnTo>
                      <a:pt x="208" y="34"/>
                    </a:lnTo>
                    <a:lnTo>
                      <a:pt x="222" y="32"/>
                    </a:lnTo>
                    <a:lnTo>
                      <a:pt x="228" y="24"/>
                    </a:lnTo>
                    <a:lnTo>
                      <a:pt x="238" y="28"/>
                    </a:lnTo>
                    <a:lnTo>
                      <a:pt x="248" y="12"/>
                    </a:lnTo>
                    <a:lnTo>
                      <a:pt x="264" y="0"/>
                    </a:lnTo>
                    <a:lnTo>
                      <a:pt x="272" y="14"/>
                    </a:lnTo>
                    <a:lnTo>
                      <a:pt x="282" y="24"/>
                    </a:lnTo>
                    <a:lnTo>
                      <a:pt x="296" y="28"/>
                    </a:lnTo>
                    <a:lnTo>
                      <a:pt x="318" y="24"/>
                    </a:lnTo>
                    <a:lnTo>
                      <a:pt x="328" y="28"/>
                    </a:lnTo>
                    <a:lnTo>
                      <a:pt x="344" y="38"/>
                    </a:lnTo>
                    <a:lnTo>
                      <a:pt x="360" y="46"/>
                    </a:lnTo>
                    <a:lnTo>
                      <a:pt x="374" y="60"/>
                    </a:lnTo>
                    <a:lnTo>
                      <a:pt x="388" y="70"/>
                    </a:lnTo>
                    <a:lnTo>
                      <a:pt x="406" y="70"/>
                    </a:lnTo>
                    <a:lnTo>
                      <a:pt x="404" y="112"/>
                    </a:lnTo>
                    <a:lnTo>
                      <a:pt x="432" y="114"/>
                    </a:lnTo>
                    <a:lnTo>
                      <a:pt x="422" y="140"/>
                    </a:lnTo>
                    <a:lnTo>
                      <a:pt x="408" y="136"/>
                    </a:lnTo>
                    <a:lnTo>
                      <a:pt x="396" y="146"/>
                    </a:lnTo>
                    <a:lnTo>
                      <a:pt x="398" y="164"/>
                    </a:lnTo>
                    <a:lnTo>
                      <a:pt x="380" y="172"/>
                    </a:lnTo>
                    <a:lnTo>
                      <a:pt x="372" y="186"/>
                    </a:lnTo>
                    <a:lnTo>
                      <a:pt x="370" y="208"/>
                    </a:lnTo>
                    <a:lnTo>
                      <a:pt x="378" y="222"/>
                    </a:lnTo>
                    <a:lnTo>
                      <a:pt x="372" y="232"/>
                    </a:lnTo>
                    <a:lnTo>
                      <a:pt x="370" y="254"/>
                    </a:lnTo>
                    <a:lnTo>
                      <a:pt x="386" y="256"/>
                    </a:lnTo>
                    <a:lnTo>
                      <a:pt x="390" y="266"/>
                    </a:lnTo>
                    <a:lnTo>
                      <a:pt x="386" y="276"/>
                    </a:lnTo>
                    <a:lnTo>
                      <a:pt x="372" y="280"/>
                    </a:lnTo>
                    <a:lnTo>
                      <a:pt x="370" y="266"/>
                    </a:lnTo>
                    <a:lnTo>
                      <a:pt x="362" y="264"/>
                    </a:lnTo>
                    <a:lnTo>
                      <a:pt x="358" y="270"/>
                    </a:lnTo>
                    <a:lnTo>
                      <a:pt x="350" y="274"/>
                    </a:lnTo>
                    <a:lnTo>
                      <a:pt x="336" y="290"/>
                    </a:lnTo>
                    <a:lnTo>
                      <a:pt x="326" y="290"/>
                    </a:lnTo>
                    <a:lnTo>
                      <a:pt x="318" y="296"/>
                    </a:lnTo>
                    <a:lnTo>
                      <a:pt x="326" y="306"/>
                    </a:lnTo>
                    <a:lnTo>
                      <a:pt x="324" y="314"/>
                    </a:lnTo>
                    <a:lnTo>
                      <a:pt x="310" y="314"/>
                    </a:lnTo>
                    <a:lnTo>
                      <a:pt x="292" y="334"/>
                    </a:lnTo>
                    <a:lnTo>
                      <a:pt x="278" y="324"/>
                    </a:lnTo>
                    <a:lnTo>
                      <a:pt x="264" y="328"/>
                    </a:lnTo>
                    <a:lnTo>
                      <a:pt x="238" y="342"/>
                    </a:lnTo>
                    <a:lnTo>
                      <a:pt x="226" y="342"/>
                    </a:lnTo>
                    <a:lnTo>
                      <a:pt x="220" y="318"/>
                    </a:lnTo>
                    <a:lnTo>
                      <a:pt x="206" y="302"/>
                    </a:lnTo>
                    <a:lnTo>
                      <a:pt x="194" y="300"/>
                    </a:lnTo>
                    <a:lnTo>
                      <a:pt x="174" y="288"/>
                    </a:lnTo>
                    <a:lnTo>
                      <a:pt x="164" y="290"/>
                    </a:lnTo>
                    <a:lnTo>
                      <a:pt x="152" y="280"/>
                    </a:lnTo>
                    <a:lnTo>
                      <a:pt x="154" y="250"/>
                    </a:lnTo>
                    <a:lnTo>
                      <a:pt x="160" y="236"/>
                    </a:lnTo>
                    <a:lnTo>
                      <a:pt x="150" y="226"/>
                    </a:lnTo>
                    <a:lnTo>
                      <a:pt x="138" y="216"/>
                    </a:lnTo>
                    <a:lnTo>
                      <a:pt x="130" y="212"/>
                    </a:lnTo>
                    <a:lnTo>
                      <a:pt x="108" y="212"/>
                    </a:lnTo>
                    <a:lnTo>
                      <a:pt x="94" y="218"/>
                    </a:lnTo>
                    <a:lnTo>
                      <a:pt x="68" y="210"/>
                    </a:lnTo>
                    <a:lnTo>
                      <a:pt x="44" y="200"/>
                    </a:lnTo>
                    <a:lnTo>
                      <a:pt x="34" y="194"/>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15" name="Freeform 374"/>
              <p:cNvSpPr>
                <a:spLocks/>
              </p:cNvSpPr>
              <p:nvPr/>
            </p:nvSpPr>
            <p:spPr bwMode="auto">
              <a:xfrm>
                <a:off x="9075738" y="2241550"/>
                <a:ext cx="231775" cy="136525"/>
              </a:xfrm>
              <a:custGeom>
                <a:avLst/>
                <a:gdLst>
                  <a:gd name="T0" fmla="*/ 20 w 516"/>
                  <a:gd name="T1" fmla="*/ 184 h 304"/>
                  <a:gd name="T2" fmla="*/ 16 w 516"/>
                  <a:gd name="T3" fmla="*/ 148 h 304"/>
                  <a:gd name="T4" fmla="*/ 32 w 516"/>
                  <a:gd name="T5" fmla="*/ 106 h 304"/>
                  <a:gd name="T6" fmla="*/ 66 w 516"/>
                  <a:gd name="T7" fmla="*/ 86 h 304"/>
                  <a:gd name="T8" fmla="*/ 88 w 516"/>
                  <a:gd name="T9" fmla="*/ 88 h 304"/>
                  <a:gd name="T10" fmla="*/ 122 w 516"/>
                  <a:gd name="T11" fmla="*/ 114 h 304"/>
                  <a:gd name="T12" fmla="*/ 146 w 516"/>
                  <a:gd name="T13" fmla="*/ 142 h 304"/>
                  <a:gd name="T14" fmla="*/ 188 w 516"/>
                  <a:gd name="T15" fmla="*/ 162 h 304"/>
                  <a:gd name="T16" fmla="*/ 220 w 516"/>
                  <a:gd name="T17" fmla="*/ 122 h 304"/>
                  <a:gd name="T18" fmla="*/ 210 w 516"/>
                  <a:gd name="T19" fmla="*/ 66 h 304"/>
                  <a:gd name="T20" fmla="*/ 202 w 516"/>
                  <a:gd name="T21" fmla="*/ 36 h 304"/>
                  <a:gd name="T22" fmla="*/ 246 w 516"/>
                  <a:gd name="T23" fmla="*/ 0 h 304"/>
                  <a:gd name="T24" fmla="*/ 268 w 516"/>
                  <a:gd name="T25" fmla="*/ 0 h 304"/>
                  <a:gd name="T26" fmla="*/ 304 w 516"/>
                  <a:gd name="T27" fmla="*/ 16 h 304"/>
                  <a:gd name="T28" fmla="*/ 340 w 516"/>
                  <a:gd name="T29" fmla="*/ 42 h 304"/>
                  <a:gd name="T30" fmla="*/ 360 w 516"/>
                  <a:gd name="T31" fmla="*/ 48 h 304"/>
                  <a:gd name="T32" fmla="*/ 382 w 516"/>
                  <a:gd name="T33" fmla="*/ 32 h 304"/>
                  <a:gd name="T34" fmla="*/ 414 w 516"/>
                  <a:gd name="T35" fmla="*/ 32 h 304"/>
                  <a:gd name="T36" fmla="*/ 432 w 516"/>
                  <a:gd name="T37" fmla="*/ 42 h 304"/>
                  <a:gd name="T38" fmla="*/ 462 w 516"/>
                  <a:gd name="T39" fmla="*/ 60 h 304"/>
                  <a:gd name="T40" fmla="*/ 456 w 516"/>
                  <a:gd name="T41" fmla="*/ 78 h 304"/>
                  <a:gd name="T42" fmla="*/ 460 w 516"/>
                  <a:gd name="T43" fmla="*/ 106 h 304"/>
                  <a:gd name="T44" fmla="*/ 480 w 516"/>
                  <a:gd name="T45" fmla="*/ 122 h 304"/>
                  <a:gd name="T46" fmla="*/ 508 w 516"/>
                  <a:gd name="T47" fmla="*/ 158 h 304"/>
                  <a:gd name="T48" fmla="*/ 516 w 516"/>
                  <a:gd name="T49" fmla="*/ 192 h 304"/>
                  <a:gd name="T50" fmla="*/ 490 w 516"/>
                  <a:gd name="T51" fmla="*/ 222 h 304"/>
                  <a:gd name="T52" fmla="*/ 462 w 516"/>
                  <a:gd name="T53" fmla="*/ 254 h 304"/>
                  <a:gd name="T54" fmla="*/ 438 w 516"/>
                  <a:gd name="T55" fmla="*/ 260 h 304"/>
                  <a:gd name="T56" fmla="*/ 420 w 516"/>
                  <a:gd name="T57" fmla="*/ 278 h 304"/>
                  <a:gd name="T58" fmla="*/ 388 w 516"/>
                  <a:gd name="T59" fmla="*/ 268 h 304"/>
                  <a:gd name="T60" fmla="*/ 358 w 516"/>
                  <a:gd name="T61" fmla="*/ 248 h 304"/>
                  <a:gd name="T62" fmla="*/ 332 w 516"/>
                  <a:gd name="T63" fmla="*/ 232 h 304"/>
                  <a:gd name="T64" fmla="*/ 296 w 516"/>
                  <a:gd name="T65" fmla="*/ 232 h 304"/>
                  <a:gd name="T66" fmla="*/ 278 w 516"/>
                  <a:gd name="T67" fmla="*/ 208 h 304"/>
                  <a:gd name="T68" fmla="*/ 252 w 516"/>
                  <a:gd name="T69" fmla="*/ 236 h 304"/>
                  <a:gd name="T70" fmla="*/ 236 w 516"/>
                  <a:gd name="T71" fmla="*/ 240 h 304"/>
                  <a:gd name="T72" fmla="*/ 216 w 516"/>
                  <a:gd name="T73" fmla="*/ 232 h 304"/>
                  <a:gd name="T74" fmla="*/ 182 w 516"/>
                  <a:gd name="T75" fmla="*/ 242 h 304"/>
                  <a:gd name="T76" fmla="*/ 160 w 516"/>
                  <a:gd name="T77" fmla="*/ 250 h 304"/>
                  <a:gd name="T78" fmla="*/ 138 w 516"/>
                  <a:gd name="T79" fmla="*/ 240 h 304"/>
                  <a:gd name="T80" fmla="*/ 126 w 516"/>
                  <a:gd name="T81" fmla="*/ 250 h 304"/>
                  <a:gd name="T82" fmla="*/ 80 w 516"/>
                  <a:gd name="T83" fmla="*/ 250 h 304"/>
                  <a:gd name="T84" fmla="*/ 30 w 516"/>
                  <a:gd name="T85" fmla="*/ 286 h 304"/>
                  <a:gd name="T86" fmla="*/ 24 w 516"/>
                  <a:gd name="T87" fmla="*/ 300 h 304"/>
                  <a:gd name="T88" fmla="*/ 14 w 516"/>
                  <a:gd name="T89" fmla="*/ 302 h 304"/>
                  <a:gd name="T90" fmla="*/ 4 w 516"/>
                  <a:gd name="T91" fmla="*/ 258 h 304"/>
                  <a:gd name="T92" fmla="*/ 2 w 516"/>
                  <a:gd name="T93" fmla="*/ 204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6"/>
                  <a:gd name="T142" fmla="*/ 0 h 304"/>
                  <a:gd name="T143" fmla="*/ 516 w 516"/>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6" h="304">
                    <a:moveTo>
                      <a:pt x="2" y="204"/>
                    </a:moveTo>
                    <a:lnTo>
                      <a:pt x="20" y="184"/>
                    </a:lnTo>
                    <a:lnTo>
                      <a:pt x="20" y="168"/>
                    </a:lnTo>
                    <a:lnTo>
                      <a:pt x="16" y="148"/>
                    </a:lnTo>
                    <a:lnTo>
                      <a:pt x="24" y="122"/>
                    </a:lnTo>
                    <a:lnTo>
                      <a:pt x="32" y="106"/>
                    </a:lnTo>
                    <a:lnTo>
                      <a:pt x="48" y="102"/>
                    </a:lnTo>
                    <a:lnTo>
                      <a:pt x="66" y="86"/>
                    </a:lnTo>
                    <a:lnTo>
                      <a:pt x="84" y="74"/>
                    </a:lnTo>
                    <a:lnTo>
                      <a:pt x="88" y="88"/>
                    </a:lnTo>
                    <a:lnTo>
                      <a:pt x="110" y="102"/>
                    </a:lnTo>
                    <a:lnTo>
                      <a:pt x="122" y="114"/>
                    </a:lnTo>
                    <a:lnTo>
                      <a:pt x="136" y="124"/>
                    </a:lnTo>
                    <a:lnTo>
                      <a:pt x="146" y="142"/>
                    </a:lnTo>
                    <a:lnTo>
                      <a:pt x="158" y="156"/>
                    </a:lnTo>
                    <a:lnTo>
                      <a:pt x="188" y="162"/>
                    </a:lnTo>
                    <a:lnTo>
                      <a:pt x="204" y="142"/>
                    </a:lnTo>
                    <a:lnTo>
                      <a:pt x="220" y="122"/>
                    </a:lnTo>
                    <a:lnTo>
                      <a:pt x="218" y="88"/>
                    </a:lnTo>
                    <a:lnTo>
                      <a:pt x="210" y="66"/>
                    </a:lnTo>
                    <a:lnTo>
                      <a:pt x="200" y="46"/>
                    </a:lnTo>
                    <a:lnTo>
                      <a:pt x="202" y="36"/>
                    </a:lnTo>
                    <a:lnTo>
                      <a:pt x="218" y="22"/>
                    </a:lnTo>
                    <a:lnTo>
                      <a:pt x="246" y="0"/>
                    </a:lnTo>
                    <a:lnTo>
                      <a:pt x="258" y="4"/>
                    </a:lnTo>
                    <a:lnTo>
                      <a:pt x="268" y="0"/>
                    </a:lnTo>
                    <a:lnTo>
                      <a:pt x="288" y="12"/>
                    </a:lnTo>
                    <a:lnTo>
                      <a:pt x="304" y="16"/>
                    </a:lnTo>
                    <a:lnTo>
                      <a:pt x="318" y="16"/>
                    </a:lnTo>
                    <a:lnTo>
                      <a:pt x="340" y="42"/>
                    </a:lnTo>
                    <a:lnTo>
                      <a:pt x="354" y="42"/>
                    </a:lnTo>
                    <a:lnTo>
                      <a:pt x="360" y="48"/>
                    </a:lnTo>
                    <a:lnTo>
                      <a:pt x="366" y="46"/>
                    </a:lnTo>
                    <a:lnTo>
                      <a:pt x="382" y="32"/>
                    </a:lnTo>
                    <a:lnTo>
                      <a:pt x="400" y="34"/>
                    </a:lnTo>
                    <a:lnTo>
                      <a:pt x="414" y="32"/>
                    </a:lnTo>
                    <a:lnTo>
                      <a:pt x="430" y="34"/>
                    </a:lnTo>
                    <a:lnTo>
                      <a:pt x="432" y="42"/>
                    </a:lnTo>
                    <a:lnTo>
                      <a:pt x="450" y="50"/>
                    </a:lnTo>
                    <a:lnTo>
                      <a:pt x="462" y="60"/>
                    </a:lnTo>
                    <a:lnTo>
                      <a:pt x="462" y="70"/>
                    </a:lnTo>
                    <a:lnTo>
                      <a:pt x="456" y="78"/>
                    </a:lnTo>
                    <a:lnTo>
                      <a:pt x="462" y="86"/>
                    </a:lnTo>
                    <a:lnTo>
                      <a:pt x="460" y="106"/>
                    </a:lnTo>
                    <a:lnTo>
                      <a:pt x="476" y="108"/>
                    </a:lnTo>
                    <a:lnTo>
                      <a:pt x="480" y="122"/>
                    </a:lnTo>
                    <a:lnTo>
                      <a:pt x="494" y="138"/>
                    </a:lnTo>
                    <a:lnTo>
                      <a:pt x="508" y="158"/>
                    </a:lnTo>
                    <a:lnTo>
                      <a:pt x="516" y="170"/>
                    </a:lnTo>
                    <a:lnTo>
                      <a:pt x="516" y="192"/>
                    </a:lnTo>
                    <a:lnTo>
                      <a:pt x="506" y="194"/>
                    </a:lnTo>
                    <a:lnTo>
                      <a:pt x="490" y="222"/>
                    </a:lnTo>
                    <a:lnTo>
                      <a:pt x="488" y="250"/>
                    </a:lnTo>
                    <a:lnTo>
                      <a:pt x="462" y="254"/>
                    </a:lnTo>
                    <a:lnTo>
                      <a:pt x="448" y="250"/>
                    </a:lnTo>
                    <a:lnTo>
                      <a:pt x="438" y="260"/>
                    </a:lnTo>
                    <a:lnTo>
                      <a:pt x="438" y="270"/>
                    </a:lnTo>
                    <a:lnTo>
                      <a:pt x="420" y="278"/>
                    </a:lnTo>
                    <a:lnTo>
                      <a:pt x="402" y="278"/>
                    </a:lnTo>
                    <a:lnTo>
                      <a:pt x="388" y="268"/>
                    </a:lnTo>
                    <a:lnTo>
                      <a:pt x="374" y="254"/>
                    </a:lnTo>
                    <a:lnTo>
                      <a:pt x="358" y="248"/>
                    </a:lnTo>
                    <a:lnTo>
                      <a:pt x="342" y="236"/>
                    </a:lnTo>
                    <a:lnTo>
                      <a:pt x="332" y="232"/>
                    </a:lnTo>
                    <a:lnTo>
                      <a:pt x="310" y="236"/>
                    </a:lnTo>
                    <a:lnTo>
                      <a:pt x="296" y="232"/>
                    </a:lnTo>
                    <a:lnTo>
                      <a:pt x="288" y="224"/>
                    </a:lnTo>
                    <a:lnTo>
                      <a:pt x="278" y="208"/>
                    </a:lnTo>
                    <a:lnTo>
                      <a:pt x="262" y="220"/>
                    </a:lnTo>
                    <a:lnTo>
                      <a:pt x="252" y="236"/>
                    </a:lnTo>
                    <a:lnTo>
                      <a:pt x="242" y="232"/>
                    </a:lnTo>
                    <a:lnTo>
                      <a:pt x="236" y="240"/>
                    </a:lnTo>
                    <a:lnTo>
                      <a:pt x="222" y="242"/>
                    </a:lnTo>
                    <a:lnTo>
                      <a:pt x="216" y="232"/>
                    </a:lnTo>
                    <a:lnTo>
                      <a:pt x="196" y="232"/>
                    </a:lnTo>
                    <a:lnTo>
                      <a:pt x="182" y="242"/>
                    </a:lnTo>
                    <a:lnTo>
                      <a:pt x="168" y="240"/>
                    </a:lnTo>
                    <a:lnTo>
                      <a:pt x="160" y="250"/>
                    </a:lnTo>
                    <a:lnTo>
                      <a:pt x="148" y="250"/>
                    </a:lnTo>
                    <a:lnTo>
                      <a:pt x="138" y="240"/>
                    </a:lnTo>
                    <a:lnTo>
                      <a:pt x="130" y="248"/>
                    </a:lnTo>
                    <a:lnTo>
                      <a:pt x="126" y="250"/>
                    </a:lnTo>
                    <a:lnTo>
                      <a:pt x="106" y="244"/>
                    </a:lnTo>
                    <a:lnTo>
                      <a:pt x="80" y="250"/>
                    </a:lnTo>
                    <a:lnTo>
                      <a:pt x="48" y="270"/>
                    </a:lnTo>
                    <a:lnTo>
                      <a:pt x="30" y="286"/>
                    </a:lnTo>
                    <a:lnTo>
                      <a:pt x="26" y="296"/>
                    </a:lnTo>
                    <a:lnTo>
                      <a:pt x="24" y="300"/>
                    </a:lnTo>
                    <a:lnTo>
                      <a:pt x="18" y="304"/>
                    </a:lnTo>
                    <a:lnTo>
                      <a:pt x="14" y="302"/>
                    </a:lnTo>
                    <a:lnTo>
                      <a:pt x="4" y="288"/>
                    </a:lnTo>
                    <a:lnTo>
                      <a:pt x="4" y="258"/>
                    </a:lnTo>
                    <a:lnTo>
                      <a:pt x="0" y="222"/>
                    </a:lnTo>
                    <a:lnTo>
                      <a:pt x="2" y="204"/>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16" name="Freeform 375"/>
              <p:cNvSpPr>
                <a:spLocks/>
              </p:cNvSpPr>
              <p:nvPr/>
            </p:nvSpPr>
            <p:spPr bwMode="auto">
              <a:xfrm>
                <a:off x="9085263" y="2219325"/>
                <a:ext cx="44450" cy="49213"/>
              </a:xfrm>
              <a:custGeom>
                <a:avLst/>
                <a:gdLst>
                  <a:gd name="T0" fmla="*/ 62 w 98"/>
                  <a:gd name="T1" fmla="*/ 62 h 110"/>
                  <a:gd name="T2" fmla="*/ 38 w 98"/>
                  <a:gd name="T3" fmla="*/ 66 h 110"/>
                  <a:gd name="T4" fmla="*/ 32 w 98"/>
                  <a:gd name="T5" fmla="*/ 74 h 110"/>
                  <a:gd name="T6" fmla="*/ 32 w 98"/>
                  <a:gd name="T7" fmla="*/ 84 h 110"/>
                  <a:gd name="T8" fmla="*/ 32 w 98"/>
                  <a:gd name="T9" fmla="*/ 98 h 110"/>
                  <a:gd name="T10" fmla="*/ 22 w 98"/>
                  <a:gd name="T11" fmla="*/ 110 h 110"/>
                  <a:gd name="T12" fmla="*/ 16 w 98"/>
                  <a:gd name="T13" fmla="*/ 104 h 110"/>
                  <a:gd name="T14" fmla="*/ 18 w 98"/>
                  <a:gd name="T15" fmla="*/ 92 h 110"/>
                  <a:gd name="T16" fmla="*/ 22 w 98"/>
                  <a:gd name="T17" fmla="*/ 84 h 110"/>
                  <a:gd name="T18" fmla="*/ 20 w 98"/>
                  <a:gd name="T19" fmla="*/ 76 h 110"/>
                  <a:gd name="T20" fmla="*/ 12 w 98"/>
                  <a:gd name="T21" fmla="*/ 70 h 110"/>
                  <a:gd name="T22" fmla="*/ 6 w 98"/>
                  <a:gd name="T23" fmla="*/ 68 h 110"/>
                  <a:gd name="T24" fmla="*/ 6 w 98"/>
                  <a:gd name="T25" fmla="*/ 58 h 110"/>
                  <a:gd name="T26" fmla="*/ 8 w 98"/>
                  <a:gd name="T27" fmla="*/ 50 h 110"/>
                  <a:gd name="T28" fmla="*/ 4 w 98"/>
                  <a:gd name="T29" fmla="*/ 46 h 110"/>
                  <a:gd name="T30" fmla="*/ 0 w 98"/>
                  <a:gd name="T31" fmla="*/ 40 h 110"/>
                  <a:gd name="T32" fmla="*/ 4 w 98"/>
                  <a:gd name="T33" fmla="*/ 32 h 110"/>
                  <a:gd name="T34" fmla="*/ 12 w 98"/>
                  <a:gd name="T35" fmla="*/ 40 h 110"/>
                  <a:gd name="T36" fmla="*/ 18 w 98"/>
                  <a:gd name="T37" fmla="*/ 34 h 110"/>
                  <a:gd name="T38" fmla="*/ 28 w 98"/>
                  <a:gd name="T39" fmla="*/ 22 h 110"/>
                  <a:gd name="T40" fmla="*/ 46 w 98"/>
                  <a:gd name="T41" fmla="*/ 14 h 110"/>
                  <a:gd name="T42" fmla="*/ 60 w 98"/>
                  <a:gd name="T43" fmla="*/ 14 h 110"/>
                  <a:gd name="T44" fmla="*/ 72 w 98"/>
                  <a:gd name="T45" fmla="*/ 12 h 110"/>
                  <a:gd name="T46" fmla="*/ 78 w 98"/>
                  <a:gd name="T47" fmla="*/ 12 h 110"/>
                  <a:gd name="T48" fmla="*/ 78 w 98"/>
                  <a:gd name="T49" fmla="*/ 2 h 110"/>
                  <a:gd name="T50" fmla="*/ 88 w 98"/>
                  <a:gd name="T51" fmla="*/ 0 h 110"/>
                  <a:gd name="T52" fmla="*/ 94 w 98"/>
                  <a:gd name="T53" fmla="*/ 4 h 110"/>
                  <a:gd name="T54" fmla="*/ 98 w 98"/>
                  <a:gd name="T55" fmla="*/ 14 h 110"/>
                  <a:gd name="T56" fmla="*/ 90 w 98"/>
                  <a:gd name="T57" fmla="*/ 16 h 110"/>
                  <a:gd name="T58" fmla="*/ 80 w 98"/>
                  <a:gd name="T59" fmla="*/ 18 h 110"/>
                  <a:gd name="T60" fmla="*/ 80 w 98"/>
                  <a:gd name="T61" fmla="*/ 24 h 110"/>
                  <a:gd name="T62" fmla="*/ 82 w 98"/>
                  <a:gd name="T63" fmla="*/ 36 h 110"/>
                  <a:gd name="T64" fmla="*/ 76 w 98"/>
                  <a:gd name="T65" fmla="*/ 44 h 110"/>
                  <a:gd name="T66" fmla="*/ 70 w 98"/>
                  <a:gd name="T67" fmla="*/ 52 h 110"/>
                  <a:gd name="T68" fmla="*/ 62 w 98"/>
                  <a:gd name="T69" fmla="*/ 62 h 1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
                  <a:gd name="T106" fmla="*/ 0 h 110"/>
                  <a:gd name="T107" fmla="*/ 98 w 98"/>
                  <a:gd name="T108" fmla="*/ 110 h 1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 h="110">
                    <a:moveTo>
                      <a:pt x="62" y="62"/>
                    </a:moveTo>
                    <a:lnTo>
                      <a:pt x="38" y="66"/>
                    </a:lnTo>
                    <a:lnTo>
                      <a:pt x="32" y="74"/>
                    </a:lnTo>
                    <a:lnTo>
                      <a:pt x="32" y="84"/>
                    </a:lnTo>
                    <a:lnTo>
                      <a:pt x="32" y="98"/>
                    </a:lnTo>
                    <a:lnTo>
                      <a:pt x="22" y="110"/>
                    </a:lnTo>
                    <a:lnTo>
                      <a:pt x="16" y="104"/>
                    </a:lnTo>
                    <a:lnTo>
                      <a:pt x="18" y="92"/>
                    </a:lnTo>
                    <a:lnTo>
                      <a:pt x="22" y="84"/>
                    </a:lnTo>
                    <a:lnTo>
                      <a:pt x="20" y="76"/>
                    </a:lnTo>
                    <a:lnTo>
                      <a:pt x="12" y="70"/>
                    </a:lnTo>
                    <a:lnTo>
                      <a:pt x="6" y="68"/>
                    </a:lnTo>
                    <a:lnTo>
                      <a:pt x="6" y="58"/>
                    </a:lnTo>
                    <a:lnTo>
                      <a:pt x="8" y="50"/>
                    </a:lnTo>
                    <a:lnTo>
                      <a:pt x="4" y="46"/>
                    </a:lnTo>
                    <a:lnTo>
                      <a:pt x="0" y="40"/>
                    </a:lnTo>
                    <a:lnTo>
                      <a:pt x="4" y="32"/>
                    </a:lnTo>
                    <a:lnTo>
                      <a:pt x="12" y="40"/>
                    </a:lnTo>
                    <a:lnTo>
                      <a:pt x="18" y="34"/>
                    </a:lnTo>
                    <a:lnTo>
                      <a:pt x="28" y="22"/>
                    </a:lnTo>
                    <a:lnTo>
                      <a:pt x="46" y="14"/>
                    </a:lnTo>
                    <a:lnTo>
                      <a:pt x="60" y="14"/>
                    </a:lnTo>
                    <a:lnTo>
                      <a:pt x="72" y="12"/>
                    </a:lnTo>
                    <a:lnTo>
                      <a:pt x="78" y="12"/>
                    </a:lnTo>
                    <a:lnTo>
                      <a:pt x="78" y="2"/>
                    </a:lnTo>
                    <a:lnTo>
                      <a:pt x="88" y="0"/>
                    </a:lnTo>
                    <a:lnTo>
                      <a:pt x="94" y="4"/>
                    </a:lnTo>
                    <a:lnTo>
                      <a:pt x="98" y="14"/>
                    </a:lnTo>
                    <a:lnTo>
                      <a:pt x="90" y="16"/>
                    </a:lnTo>
                    <a:lnTo>
                      <a:pt x="80" y="18"/>
                    </a:lnTo>
                    <a:lnTo>
                      <a:pt x="80" y="24"/>
                    </a:lnTo>
                    <a:lnTo>
                      <a:pt x="82" y="36"/>
                    </a:lnTo>
                    <a:lnTo>
                      <a:pt x="76" y="44"/>
                    </a:lnTo>
                    <a:lnTo>
                      <a:pt x="70" y="52"/>
                    </a:lnTo>
                    <a:lnTo>
                      <a:pt x="62" y="62"/>
                    </a:lnTo>
                    <a:close/>
                  </a:path>
                </a:pathLst>
              </a:custGeom>
              <a:grpFill/>
              <a:ln w="6350">
                <a:solidFill>
                  <a:srgbClr val="FFFFFF"/>
                </a:solidFill>
                <a:prstDash val="solid"/>
                <a:round/>
                <a:headEnd/>
                <a:tailEnd/>
              </a:ln>
            </p:spPr>
            <p:txBody>
              <a:bodyPr/>
              <a:lstStyle/>
              <a:p>
                <a:endParaRPr lang="en-US" dirty="0"/>
              </a:p>
            </p:txBody>
          </p:sp>
          <p:sp>
            <p:nvSpPr>
              <p:cNvPr id="217" name="Freeform 376"/>
              <p:cNvSpPr>
                <a:spLocks/>
              </p:cNvSpPr>
              <p:nvPr/>
            </p:nvSpPr>
            <p:spPr bwMode="auto">
              <a:xfrm>
                <a:off x="9086850" y="2197100"/>
                <a:ext cx="28575" cy="25400"/>
              </a:xfrm>
              <a:custGeom>
                <a:avLst/>
                <a:gdLst>
                  <a:gd name="T0" fmla="*/ 58 w 64"/>
                  <a:gd name="T1" fmla="*/ 38 h 54"/>
                  <a:gd name="T2" fmla="*/ 48 w 64"/>
                  <a:gd name="T3" fmla="*/ 38 h 54"/>
                  <a:gd name="T4" fmla="*/ 44 w 64"/>
                  <a:gd name="T5" fmla="*/ 42 h 54"/>
                  <a:gd name="T6" fmla="*/ 46 w 64"/>
                  <a:gd name="T7" fmla="*/ 50 h 54"/>
                  <a:gd name="T8" fmla="*/ 42 w 64"/>
                  <a:gd name="T9" fmla="*/ 54 h 54"/>
                  <a:gd name="T10" fmla="*/ 30 w 64"/>
                  <a:gd name="T11" fmla="*/ 52 h 54"/>
                  <a:gd name="T12" fmla="*/ 30 w 64"/>
                  <a:gd name="T13" fmla="*/ 42 h 54"/>
                  <a:gd name="T14" fmla="*/ 22 w 64"/>
                  <a:gd name="T15" fmla="*/ 32 h 54"/>
                  <a:gd name="T16" fmla="*/ 14 w 64"/>
                  <a:gd name="T17" fmla="*/ 34 h 54"/>
                  <a:gd name="T18" fmla="*/ 6 w 64"/>
                  <a:gd name="T19" fmla="*/ 34 h 54"/>
                  <a:gd name="T20" fmla="*/ 0 w 64"/>
                  <a:gd name="T21" fmla="*/ 28 h 54"/>
                  <a:gd name="T22" fmla="*/ 8 w 64"/>
                  <a:gd name="T23" fmla="*/ 22 h 54"/>
                  <a:gd name="T24" fmla="*/ 20 w 64"/>
                  <a:gd name="T25" fmla="*/ 20 h 54"/>
                  <a:gd name="T26" fmla="*/ 28 w 64"/>
                  <a:gd name="T27" fmla="*/ 16 h 54"/>
                  <a:gd name="T28" fmla="*/ 30 w 64"/>
                  <a:gd name="T29" fmla="*/ 8 h 54"/>
                  <a:gd name="T30" fmla="*/ 34 w 64"/>
                  <a:gd name="T31" fmla="*/ 0 h 54"/>
                  <a:gd name="T32" fmla="*/ 40 w 64"/>
                  <a:gd name="T33" fmla="*/ 10 h 54"/>
                  <a:gd name="T34" fmla="*/ 50 w 64"/>
                  <a:gd name="T35" fmla="*/ 10 h 54"/>
                  <a:gd name="T36" fmla="*/ 56 w 64"/>
                  <a:gd name="T37" fmla="*/ 14 h 54"/>
                  <a:gd name="T38" fmla="*/ 64 w 64"/>
                  <a:gd name="T39" fmla="*/ 24 h 54"/>
                  <a:gd name="T40" fmla="*/ 62 w 64"/>
                  <a:gd name="T41" fmla="*/ 30 h 54"/>
                  <a:gd name="T42" fmla="*/ 58 w 64"/>
                  <a:gd name="T43" fmla="*/ 38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4"/>
                  <a:gd name="T68" fmla="*/ 64 w 6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4">
                    <a:moveTo>
                      <a:pt x="58" y="38"/>
                    </a:moveTo>
                    <a:lnTo>
                      <a:pt x="48" y="38"/>
                    </a:lnTo>
                    <a:lnTo>
                      <a:pt x="44" y="42"/>
                    </a:lnTo>
                    <a:lnTo>
                      <a:pt x="46" y="50"/>
                    </a:lnTo>
                    <a:lnTo>
                      <a:pt x="42" y="54"/>
                    </a:lnTo>
                    <a:lnTo>
                      <a:pt x="30" y="52"/>
                    </a:lnTo>
                    <a:lnTo>
                      <a:pt x="30" y="42"/>
                    </a:lnTo>
                    <a:lnTo>
                      <a:pt x="22" y="32"/>
                    </a:lnTo>
                    <a:lnTo>
                      <a:pt x="14" y="34"/>
                    </a:lnTo>
                    <a:lnTo>
                      <a:pt x="6" y="34"/>
                    </a:lnTo>
                    <a:lnTo>
                      <a:pt x="0" y="28"/>
                    </a:lnTo>
                    <a:lnTo>
                      <a:pt x="8" y="22"/>
                    </a:lnTo>
                    <a:lnTo>
                      <a:pt x="20" y="20"/>
                    </a:lnTo>
                    <a:lnTo>
                      <a:pt x="28" y="16"/>
                    </a:lnTo>
                    <a:lnTo>
                      <a:pt x="30" y="8"/>
                    </a:lnTo>
                    <a:lnTo>
                      <a:pt x="34" y="0"/>
                    </a:lnTo>
                    <a:lnTo>
                      <a:pt x="40" y="10"/>
                    </a:lnTo>
                    <a:lnTo>
                      <a:pt x="50" y="10"/>
                    </a:lnTo>
                    <a:lnTo>
                      <a:pt x="56" y="14"/>
                    </a:lnTo>
                    <a:lnTo>
                      <a:pt x="64" y="24"/>
                    </a:lnTo>
                    <a:lnTo>
                      <a:pt x="62" y="30"/>
                    </a:lnTo>
                    <a:lnTo>
                      <a:pt x="58" y="38"/>
                    </a:lnTo>
                    <a:close/>
                  </a:path>
                </a:pathLst>
              </a:custGeom>
              <a:grpFill/>
              <a:ln w="6350">
                <a:solidFill>
                  <a:srgbClr val="FFFFFF"/>
                </a:solidFill>
                <a:prstDash val="solid"/>
                <a:round/>
                <a:headEnd/>
                <a:tailEnd/>
              </a:ln>
            </p:spPr>
            <p:txBody>
              <a:bodyPr/>
              <a:lstStyle/>
              <a:p>
                <a:endParaRPr lang="en-US" dirty="0"/>
              </a:p>
            </p:txBody>
          </p:sp>
          <p:sp>
            <p:nvSpPr>
              <p:cNvPr id="218" name="Freeform 377"/>
              <p:cNvSpPr>
                <a:spLocks/>
              </p:cNvSpPr>
              <p:nvPr/>
            </p:nvSpPr>
            <p:spPr bwMode="auto">
              <a:xfrm>
                <a:off x="9118600" y="2144713"/>
                <a:ext cx="153988" cy="119062"/>
              </a:xfrm>
              <a:custGeom>
                <a:avLst/>
                <a:gdLst>
                  <a:gd name="T0" fmla="*/ 8 w 346"/>
                  <a:gd name="T1" fmla="*/ 132 h 268"/>
                  <a:gd name="T2" fmla="*/ 4 w 346"/>
                  <a:gd name="T3" fmla="*/ 122 h 268"/>
                  <a:gd name="T4" fmla="*/ 24 w 346"/>
                  <a:gd name="T5" fmla="*/ 116 h 268"/>
                  <a:gd name="T6" fmla="*/ 20 w 346"/>
                  <a:gd name="T7" fmla="*/ 94 h 268"/>
                  <a:gd name="T8" fmla="*/ 36 w 346"/>
                  <a:gd name="T9" fmla="*/ 84 h 268"/>
                  <a:gd name="T10" fmla="*/ 56 w 346"/>
                  <a:gd name="T11" fmla="*/ 70 h 268"/>
                  <a:gd name="T12" fmla="*/ 84 w 346"/>
                  <a:gd name="T13" fmla="*/ 50 h 268"/>
                  <a:gd name="T14" fmla="*/ 102 w 346"/>
                  <a:gd name="T15" fmla="*/ 40 h 268"/>
                  <a:gd name="T16" fmla="*/ 140 w 346"/>
                  <a:gd name="T17" fmla="*/ 34 h 268"/>
                  <a:gd name="T18" fmla="*/ 148 w 346"/>
                  <a:gd name="T19" fmla="*/ 30 h 268"/>
                  <a:gd name="T20" fmla="*/ 144 w 346"/>
                  <a:gd name="T21" fmla="*/ 18 h 268"/>
                  <a:gd name="T22" fmla="*/ 160 w 346"/>
                  <a:gd name="T23" fmla="*/ 14 h 268"/>
                  <a:gd name="T24" fmla="*/ 216 w 346"/>
                  <a:gd name="T25" fmla="*/ 8 h 268"/>
                  <a:gd name="T26" fmla="*/ 246 w 346"/>
                  <a:gd name="T27" fmla="*/ 20 h 268"/>
                  <a:gd name="T28" fmla="*/ 286 w 346"/>
                  <a:gd name="T29" fmla="*/ 10 h 268"/>
                  <a:gd name="T30" fmla="*/ 308 w 346"/>
                  <a:gd name="T31" fmla="*/ 0 h 268"/>
                  <a:gd name="T32" fmla="*/ 322 w 346"/>
                  <a:gd name="T33" fmla="*/ 10 h 268"/>
                  <a:gd name="T34" fmla="*/ 304 w 346"/>
                  <a:gd name="T35" fmla="*/ 28 h 268"/>
                  <a:gd name="T36" fmla="*/ 296 w 346"/>
                  <a:gd name="T37" fmla="*/ 76 h 268"/>
                  <a:gd name="T38" fmla="*/ 296 w 346"/>
                  <a:gd name="T39" fmla="*/ 106 h 268"/>
                  <a:gd name="T40" fmla="*/ 312 w 346"/>
                  <a:gd name="T41" fmla="*/ 144 h 268"/>
                  <a:gd name="T42" fmla="*/ 320 w 346"/>
                  <a:gd name="T43" fmla="*/ 178 h 268"/>
                  <a:gd name="T44" fmla="*/ 332 w 346"/>
                  <a:gd name="T45" fmla="*/ 194 h 268"/>
                  <a:gd name="T46" fmla="*/ 340 w 346"/>
                  <a:gd name="T47" fmla="*/ 214 h 268"/>
                  <a:gd name="T48" fmla="*/ 326 w 346"/>
                  <a:gd name="T49" fmla="*/ 228 h 268"/>
                  <a:gd name="T50" fmla="*/ 322 w 346"/>
                  <a:gd name="T51" fmla="*/ 252 h 268"/>
                  <a:gd name="T52" fmla="*/ 290 w 346"/>
                  <a:gd name="T53" fmla="*/ 252 h 268"/>
                  <a:gd name="T54" fmla="*/ 268 w 346"/>
                  <a:gd name="T55" fmla="*/ 268 h 268"/>
                  <a:gd name="T56" fmla="*/ 248 w 346"/>
                  <a:gd name="T57" fmla="*/ 262 h 268"/>
                  <a:gd name="T58" fmla="*/ 212 w 346"/>
                  <a:gd name="T59" fmla="*/ 236 h 268"/>
                  <a:gd name="T60" fmla="*/ 176 w 346"/>
                  <a:gd name="T61" fmla="*/ 220 h 268"/>
                  <a:gd name="T62" fmla="*/ 154 w 346"/>
                  <a:gd name="T63" fmla="*/ 220 h 268"/>
                  <a:gd name="T64" fmla="*/ 110 w 346"/>
                  <a:gd name="T65" fmla="*/ 256 h 268"/>
                  <a:gd name="T66" fmla="*/ 114 w 346"/>
                  <a:gd name="T67" fmla="*/ 216 h 268"/>
                  <a:gd name="T68" fmla="*/ 114 w 346"/>
                  <a:gd name="T69" fmla="*/ 200 h 268"/>
                  <a:gd name="T70" fmla="*/ 100 w 346"/>
                  <a:gd name="T71" fmla="*/ 190 h 268"/>
                  <a:gd name="T72" fmla="*/ 88 w 346"/>
                  <a:gd name="T73" fmla="*/ 214 h 268"/>
                  <a:gd name="T74" fmla="*/ 74 w 346"/>
                  <a:gd name="T75" fmla="*/ 206 h 268"/>
                  <a:gd name="T76" fmla="*/ 48 w 346"/>
                  <a:gd name="T77" fmla="*/ 180 h 268"/>
                  <a:gd name="T78" fmla="*/ 34 w 346"/>
                  <a:gd name="T79" fmla="*/ 162 h 268"/>
                  <a:gd name="T80" fmla="*/ 30 w 346"/>
                  <a:gd name="T81" fmla="*/ 150 h 268"/>
                  <a:gd name="T82" fmla="*/ 24 w 346"/>
                  <a:gd name="T83" fmla="*/ 140 h 2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6"/>
                  <a:gd name="T127" fmla="*/ 0 h 268"/>
                  <a:gd name="T128" fmla="*/ 346 w 346"/>
                  <a:gd name="T129" fmla="*/ 268 h 2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6" h="268">
                    <a:moveTo>
                      <a:pt x="20" y="134"/>
                    </a:moveTo>
                    <a:lnTo>
                      <a:pt x="8" y="132"/>
                    </a:lnTo>
                    <a:lnTo>
                      <a:pt x="0" y="130"/>
                    </a:lnTo>
                    <a:lnTo>
                      <a:pt x="4" y="122"/>
                    </a:lnTo>
                    <a:lnTo>
                      <a:pt x="16" y="122"/>
                    </a:lnTo>
                    <a:lnTo>
                      <a:pt x="24" y="116"/>
                    </a:lnTo>
                    <a:lnTo>
                      <a:pt x="24" y="104"/>
                    </a:lnTo>
                    <a:lnTo>
                      <a:pt x="20" y="94"/>
                    </a:lnTo>
                    <a:lnTo>
                      <a:pt x="36" y="92"/>
                    </a:lnTo>
                    <a:lnTo>
                      <a:pt x="36" y="84"/>
                    </a:lnTo>
                    <a:lnTo>
                      <a:pt x="54" y="84"/>
                    </a:lnTo>
                    <a:lnTo>
                      <a:pt x="56" y="70"/>
                    </a:lnTo>
                    <a:lnTo>
                      <a:pt x="70" y="54"/>
                    </a:lnTo>
                    <a:lnTo>
                      <a:pt x="84" y="50"/>
                    </a:lnTo>
                    <a:lnTo>
                      <a:pt x="98" y="50"/>
                    </a:lnTo>
                    <a:lnTo>
                      <a:pt x="102" y="40"/>
                    </a:lnTo>
                    <a:lnTo>
                      <a:pt x="120" y="38"/>
                    </a:lnTo>
                    <a:lnTo>
                      <a:pt x="140" y="34"/>
                    </a:lnTo>
                    <a:lnTo>
                      <a:pt x="144" y="32"/>
                    </a:lnTo>
                    <a:lnTo>
                      <a:pt x="148" y="30"/>
                    </a:lnTo>
                    <a:lnTo>
                      <a:pt x="146" y="24"/>
                    </a:lnTo>
                    <a:lnTo>
                      <a:pt x="144" y="18"/>
                    </a:lnTo>
                    <a:lnTo>
                      <a:pt x="156" y="22"/>
                    </a:lnTo>
                    <a:lnTo>
                      <a:pt x="160" y="14"/>
                    </a:lnTo>
                    <a:lnTo>
                      <a:pt x="196" y="12"/>
                    </a:lnTo>
                    <a:lnTo>
                      <a:pt x="216" y="8"/>
                    </a:lnTo>
                    <a:lnTo>
                      <a:pt x="232" y="22"/>
                    </a:lnTo>
                    <a:lnTo>
                      <a:pt x="246" y="20"/>
                    </a:lnTo>
                    <a:lnTo>
                      <a:pt x="256" y="16"/>
                    </a:lnTo>
                    <a:lnTo>
                      <a:pt x="286" y="10"/>
                    </a:lnTo>
                    <a:lnTo>
                      <a:pt x="300" y="8"/>
                    </a:lnTo>
                    <a:lnTo>
                      <a:pt x="308" y="0"/>
                    </a:lnTo>
                    <a:lnTo>
                      <a:pt x="316" y="2"/>
                    </a:lnTo>
                    <a:lnTo>
                      <a:pt x="322" y="10"/>
                    </a:lnTo>
                    <a:lnTo>
                      <a:pt x="316" y="16"/>
                    </a:lnTo>
                    <a:lnTo>
                      <a:pt x="304" y="28"/>
                    </a:lnTo>
                    <a:lnTo>
                      <a:pt x="304" y="66"/>
                    </a:lnTo>
                    <a:lnTo>
                      <a:pt x="296" y="76"/>
                    </a:lnTo>
                    <a:lnTo>
                      <a:pt x="290" y="90"/>
                    </a:lnTo>
                    <a:lnTo>
                      <a:pt x="296" y="106"/>
                    </a:lnTo>
                    <a:lnTo>
                      <a:pt x="304" y="124"/>
                    </a:lnTo>
                    <a:lnTo>
                      <a:pt x="312" y="144"/>
                    </a:lnTo>
                    <a:lnTo>
                      <a:pt x="310" y="164"/>
                    </a:lnTo>
                    <a:lnTo>
                      <a:pt x="320" y="178"/>
                    </a:lnTo>
                    <a:lnTo>
                      <a:pt x="328" y="180"/>
                    </a:lnTo>
                    <a:lnTo>
                      <a:pt x="332" y="194"/>
                    </a:lnTo>
                    <a:lnTo>
                      <a:pt x="346" y="204"/>
                    </a:lnTo>
                    <a:lnTo>
                      <a:pt x="340" y="214"/>
                    </a:lnTo>
                    <a:lnTo>
                      <a:pt x="332" y="214"/>
                    </a:lnTo>
                    <a:lnTo>
                      <a:pt x="326" y="228"/>
                    </a:lnTo>
                    <a:lnTo>
                      <a:pt x="324" y="234"/>
                    </a:lnTo>
                    <a:lnTo>
                      <a:pt x="322" y="252"/>
                    </a:lnTo>
                    <a:lnTo>
                      <a:pt x="304" y="254"/>
                    </a:lnTo>
                    <a:lnTo>
                      <a:pt x="290" y="252"/>
                    </a:lnTo>
                    <a:lnTo>
                      <a:pt x="274" y="266"/>
                    </a:lnTo>
                    <a:lnTo>
                      <a:pt x="268" y="268"/>
                    </a:lnTo>
                    <a:lnTo>
                      <a:pt x="262" y="262"/>
                    </a:lnTo>
                    <a:lnTo>
                      <a:pt x="248" y="262"/>
                    </a:lnTo>
                    <a:lnTo>
                      <a:pt x="226" y="236"/>
                    </a:lnTo>
                    <a:lnTo>
                      <a:pt x="212" y="236"/>
                    </a:lnTo>
                    <a:lnTo>
                      <a:pt x="196" y="232"/>
                    </a:lnTo>
                    <a:lnTo>
                      <a:pt x="176" y="220"/>
                    </a:lnTo>
                    <a:lnTo>
                      <a:pt x="166" y="224"/>
                    </a:lnTo>
                    <a:lnTo>
                      <a:pt x="154" y="220"/>
                    </a:lnTo>
                    <a:lnTo>
                      <a:pt x="124" y="244"/>
                    </a:lnTo>
                    <a:lnTo>
                      <a:pt x="110" y="256"/>
                    </a:lnTo>
                    <a:lnTo>
                      <a:pt x="110" y="238"/>
                    </a:lnTo>
                    <a:lnTo>
                      <a:pt x="114" y="216"/>
                    </a:lnTo>
                    <a:lnTo>
                      <a:pt x="110" y="208"/>
                    </a:lnTo>
                    <a:lnTo>
                      <a:pt x="114" y="200"/>
                    </a:lnTo>
                    <a:lnTo>
                      <a:pt x="110" y="190"/>
                    </a:lnTo>
                    <a:lnTo>
                      <a:pt x="100" y="190"/>
                    </a:lnTo>
                    <a:lnTo>
                      <a:pt x="90" y="200"/>
                    </a:lnTo>
                    <a:lnTo>
                      <a:pt x="88" y="214"/>
                    </a:lnTo>
                    <a:lnTo>
                      <a:pt x="78" y="210"/>
                    </a:lnTo>
                    <a:lnTo>
                      <a:pt x="74" y="206"/>
                    </a:lnTo>
                    <a:lnTo>
                      <a:pt x="58" y="204"/>
                    </a:lnTo>
                    <a:lnTo>
                      <a:pt x="48" y="180"/>
                    </a:lnTo>
                    <a:lnTo>
                      <a:pt x="36" y="182"/>
                    </a:lnTo>
                    <a:lnTo>
                      <a:pt x="34" y="162"/>
                    </a:lnTo>
                    <a:lnTo>
                      <a:pt x="48" y="152"/>
                    </a:lnTo>
                    <a:lnTo>
                      <a:pt x="30" y="150"/>
                    </a:lnTo>
                    <a:lnTo>
                      <a:pt x="30" y="142"/>
                    </a:lnTo>
                    <a:lnTo>
                      <a:pt x="24" y="140"/>
                    </a:lnTo>
                    <a:lnTo>
                      <a:pt x="20" y="134"/>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19" name="Freeform 378"/>
              <p:cNvSpPr>
                <a:spLocks/>
              </p:cNvSpPr>
              <p:nvPr/>
            </p:nvSpPr>
            <p:spPr bwMode="auto">
              <a:xfrm>
                <a:off x="9126538" y="1412875"/>
                <a:ext cx="485775" cy="1125538"/>
              </a:xfrm>
              <a:custGeom>
                <a:avLst/>
                <a:gdLst>
                  <a:gd name="T0" fmla="*/ 328 w 1088"/>
                  <a:gd name="T1" fmla="*/ 1590 h 2527"/>
                  <a:gd name="T2" fmla="*/ 426 w 1088"/>
                  <a:gd name="T3" fmla="*/ 1546 h 2527"/>
                  <a:gd name="T4" fmla="*/ 490 w 1088"/>
                  <a:gd name="T5" fmla="*/ 1486 h 2527"/>
                  <a:gd name="T6" fmla="*/ 566 w 1088"/>
                  <a:gd name="T7" fmla="*/ 1412 h 2527"/>
                  <a:gd name="T8" fmla="*/ 624 w 1088"/>
                  <a:gd name="T9" fmla="*/ 1342 h 2527"/>
                  <a:gd name="T10" fmla="*/ 722 w 1088"/>
                  <a:gd name="T11" fmla="*/ 1298 h 2527"/>
                  <a:gd name="T12" fmla="*/ 658 w 1088"/>
                  <a:gd name="T13" fmla="*/ 1176 h 2527"/>
                  <a:gd name="T14" fmla="*/ 550 w 1088"/>
                  <a:gd name="T15" fmla="*/ 1100 h 2527"/>
                  <a:gd name="T16" fmla="*/ 614 w 1088"/>
                  <a:gd name="T17" fmla="*/ 1166 h 2527"/>
                  <a:gd name="T18" fmla="*/ 582 w 1088"/>
                  <a:gd name="T19" fmla="*/ 1160 h 2527"/>
                  <a:gd name="T20" fmla="*/ 556 w 1088"/>
                  <a:gd name="T21" fmla="*/ 1168 h 2527"/>
                  <a:gd name="T22" fmla="*/ 612 w 1088"/>
                  <a:gd name="T23" fmla="*/ 1248 h 2527"/>
                  <a:gd name="T24" fmla="*/ 696 w 1088"/>
                  <a:gd name="T25" fmla="*/ 1304 h 2527"/>
                  <a:gd name="T26" fmla="*/ 642 w 1088"/>
                  <a:gd name="T27" fmla="*/ 1304 h 2527"/>
                  <a:gd name="T28" fmla="*/ 592 w 1088"/>
                  <a:gd name="T29" fmla="*/ 1366 h 2527"/>
                  <a:gd name="T30" fmla="*/ 524 w 1088"/>
                  <a:gd name="T31" fmla="*/ 1372 h 2527"/>
                  <a:gd name="T32" fmla="*/ 388 w 1088"/>
                  <a:gd name="T33" fmla="*/ 1308 h 2527"/>
                  <a:gd name="T34" fmla="*/ 354 w 1088"/>
                  <a:gd name="T35" fmla="*/ 1380 h 2527"/>
                  <a:gd name="T36" fmla="*/ 440 w 1088"/>
                  <a:gd name="T37" fmla="*/ 1484 h 2527"/>
                  <a:gd name="T38" fmla="*/ 460 w 1088"/>
                  <a:gd name="T39" fmla="*/ 1538 h 2527"/>
                  <a:gd name="T40" fmla="*/ 346 w 1088"/>
                  <a:gd name="T41" fmla="*/ 1532 h 2527"/>
                  <a:gd name="T42" fmla="*/ 272 w 1088"/>
                  <a:gd name="T43" fmla="*/ 1486 h 2527"/>
                  <a:gd name="T44" fmla="*/ 340 w 1088"/>
                  <a:gd name="T45" fmla="*/ 1302 h 2527"/>
                  <a:gd name="T46" fmla="*/ 274 w 1088"/>
                  <a:gd name="T47" fmla="*/ 1034 h 2527"/>
                  <a:gd name="T48" fmla="*/ 226 w 1088"/>
                  <a:gd name="T49" fmla="*/ 932 h 2527"/>
                  <a:gd name="T50" fmla="*/ 196 w 1088"/>
                  <a:gd name="T51" fmla="*/ 816 h 2527"/>
                  <a:gd name="T52" fmla="*/ 114 w 1088"/>
                  <a:gd name="T53" fmla="*/ 558 h 2527"/>
                  <a:gd name="T54" fmla="*/ 28 w 1088"/>
                  <a:gd name="T55" fmla="*/ 358 h 2527"/>
                  <a:gd name="T56" fmla="*/ 122 w 1088"/>
                  <a:gd name="T57" fmla="*/ 276 h 2527"/>
                  <a:gd name="T58" fmla="*/ 214 w 1088"/>
                  <a:gd name="T59" fmla="*/ 314 h 2527"/>
                  <a:gd name="T60" fmla="*/ 346 w 1088"/>
                  <a:gd name="T61" fmla="*/ 280 h 2527"/>
                  <a:gd name="T62" fmla="*/ 574 w 1088"/>
                  <a:gd name="T63" fmla="*/ 342 h 2527"/>
                  <a:gd name="T64" fmla="*/ 702 w 1088"/>
                  <a:gd name="T65" fmla="*/ 450 h 2527"/>
                  <a:gd name="T66" fmla="*/ 470 w 1088"/>
                  <a:gd name="T67" fmla="*/ 638 h 2527"/>
                  <a:gd name="T68" fmla="*/ 328 w 1088"/>
                  <a:gd name="T69" fmla="*/ 628 h 2527"/>
                  <a:gd name="T70" fmla="*/ 296 w 1088"/>
                  <a:gd name="T71" fmla="*/ 636 h 2527"/>
                  <a:gd name="T72" fmla="*/ 446 w 1088"/>
                  <a:gd name="T73" fmla="*/ 728 h 2527"/>
                  <a:gd name="T74" fmla="*/ 468 w 1088"/>
                  <a:gd name="T75" fmla="*/ 816 h 2527"/>
                  <a:gd name="T76" fmla="*/ 566 w 1088"/>
                  <a:gd name="T77" fmla="*/ 900 h 2527"/>
                  <a:gd name="T78" fmla="*/ 692 w 1088"/>
                  <a:gd name="T79" fmla="*/ 876 h 2527"/>
                  <a:gd name="T80" fmla="*/ 574 w 1088"/>
                  <a:gd name="T81" fmla="*/ 774 h 2527"/>
                  <a:gd name="T82" fmla="*/ 676 w 1088"/>
                  <a:gd name="T83" fmla="*/ 774 h 2527"/>
                  <a:gd name="T84" fmla="*/ 782 w 1088"/>
                  <a:gd name="T85" fmla="*/ 740 h 2527"/>
                  <a:gd name="T86" fmla="*/ 726 w 1088"/>
                  <a:gd name="T87" fmla="*/ 584 h 2527"/>
                  <a:gd name="T88" fmla="*/ 856 w 1088"/>
                  <a:gd name="T89" fmla="*/ 492 h 2527"/>
                  <a:gd name="T90" fmla="*/ 874 w 1088"/>
                  <a:gd name="T91" fmla="*/ 440 h 2527"/>
                  <a:gd name="T92" fmla="*/ 790 w 1088"/>
                  <a:gd name="T93" fmla="*/ 300 h 2527"/>
                  <a:gd name="T94" fmla="*/ 716 w 1088"/>
                  <a:gd name="T95" fmla="*/ 194 h 2527"/>
                  <a:gd name="T96" fmla="*/ 904 w 1088"/>
                  <a:gd name="T97" fmla="*/ 218 h 2527"/>
                  <a:gd name="T98" fmla="*/ 892 w 1088"/>
                  <a:gd name="T99" fmla="*/ 326 h 2527"/>
                  <a:gd name="T100" fmla="*/ 1000 w 1088"/>
                  <a:gd name="T101" fmla="*/ 306 h 2527"/>
                  <a:gd name="T102" fmla="*/ 994 w 1088"/>
                  <a:gd name="T103" fmla="*/ 162 h 2527"/>
                  <a:gd name="T104" fmla="*/ 1076 w 1088"/>
                  <a:gd name="T105" fmla="*/ 2523 h 2527"/>
                  <a:gd name="T106" fmla="*/ 1008 w 1088"/>
                  <a:gd name="T107" fmla="*/ 2446 h 2527"/>
                  <a:gd name="T108" fmla="*/ 826 w 1088"/>
                  <a:gd name="T109" fmla="*/ 2486 h 2527"/>
                  <a:gd name="T110" fmla="*/ 746 w 1088"/>
                  <a:gd name="T111" fmla="*/ 2352 h 2527"/>
                  <a:gd name="T112" fmla="*/ 798 w 1088"/>
                  <a:gd name="T113" fmla="*/ 2270 h 2527"/>
                  <a:gd name="T114" fmla="*/ 666 w 1088"/>
                  <a:gd name="T115" fmla="*/ 2200 h 2527"/>
                  <a:gd name="T116" fmla="*/ 540 w 1088"/>
                  <a:gd name="T117" fmla="*/ 2056 h 2527"/>
                  <a:gd name="T118" fmla="*/ 420 w 1088"/>
                  <a:gd name="T119" fmla="*/ 2062 h 2527"/>
                  <a:gd name="T120" fmla="*/ 348 w 1088"/>
                  <a:gd name="T121" fmla="*/ 1932 h 2527"/>
                  <a:gd name="T122" fmla="*/ 310 w 1088"/>
                  <a:gd name="T123" fmla="*/ 1836 h 2527"/>
                  <a:gd name="T124" fmla="*/ 282 w 1088"/>
                  <a:gd name="T125" fmla="*/ 1670 h 2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8"/>
                  <a:gd name="T190" fmla="*/ 0 h 2527"/>
                  <a:gd name="T191" fmla="*/ 1088 w 1088"/>
                  <a:gd name="T192" fmla="*/ 2527 h 2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8" h="2527">
                    <a:moveTo>
                      <a:pt x="286" y="1642"/>
                    </a:moveTo>
                    <a:lnTo>
                      <a:pt x="288" y="1626"/>
                    </a:lnTo>
                    <a:lnTo>
                      <a:pt x="280" y="1620"/>
                    </a:lnTo>
                    <a:lnTo>
                      <a:pt x="276" y="1610"/>
                    </a:lnTo>
                    <a:lnTo>
                      <a:pt x="282" y="1602"/>
                    </a:lnTo>
                    <a:lnTo>
                      <a:pt x="292" y="1608"/>
                    </a:lnTo>
                    <a:lnTo>
                      <a:pt x="302" y="1614"/>
                    </a:lnTo>
                    <a:lnTo>
                      <a:pt x="302" y="1590"/>
                    </a:lnTo>
                    <a:lnTo>
                      <a:pt x="310" y="1588"/>
                    </a:lnTo>
                    <a:lnTo>
                      <a:pt x="328" y="1590"/>
                    </a:lnTo>
                    <a:lnTo>
                      <a:pt x="332" y="1586"/>
                    </a:lnTo>
                    <a:lnTo>
                      <a:pt x="334" y="1582"/>
                    </a:lnTo>
                    <a:lnTo>
                      <a:pt x="336" y="1560"/>
                    </a:lnTo>
                    <a:lnTo>
                      <a:pt x="350" y="1554"/>
                    </a:lnTo>
                    <a:lnTo>
                      <a:pt x="374" y="1550"/>
                    </a:lnTo>
                    <a:lnTo>
                      <a:pt x="386" y="1554"/>
                    </a:lnTo>
                    <a:lnTo>
                      <a:pt x="398" y="1558"/>
                    </a:lnTo>
                    <a:lnTo>
                      <a:pt x="412" y="1552"/>
                    </a:lnTo>
                    <a:lnTo>
                      <a:pt x="420" y="1546"/>
                    </a:lnTo>
                    <a:lnTo>
                      <a:pt x="426" y="1546"/>
                    </a:lnTo>
                    <a:lnTo>
                      <a:pt x="434" y="1552"/>
                    </a:lnTo>
                    <a:lnTo>
                      <a:pt x="450" y="1552"/>
                    </a:lnTo>
                    <a:lnTo>
                      <a:pt x="462" y="1538"/>
                    </a:lnTo>
                    <a:lnTo>
                      <a:pt x="464" y="1526"/>
                    </a:lnTo>
                    <a:lnTo>
                      <a:pt x="478" y="1528"/>
                    </a:lnTo>
                    <a:lnTo>
                      <a:pt x="482" y="1528"/>
                    </a:lnTo>
                    <a:lnTo>
                      <a:pt x="488" y="1524"/>
                    </a:lnTo>
                    <a:lnTo>
                      <a:pt x="496" y="1520"/>
                    </a:lnTo>
                    <a:lnTo>
                      <a:pt x="488" y="1504"/>
                    </a:lnTo>
                    <a:lnTo>
                      <a:pt x="490" y="1486"/>
                    </a:lnTo>
                    <a:lnTo>
                      <a:pt x="504" y="1474"/>
                    </a:lnTo>
                    <a:lnTo>
                      <a:pt x="516" y="1476"/>
                    </a:lnTo>
                    <a:lnTo>
                      <a:pt x="532" y="1482"/>
                    </a:lnTo>
                    <a:lnTo>
                      <a:pt x="548" y="1472"/>
                    </a:lnTo>
                    <a:lnTo>
                      <a:pt x="544" y="1452"/>
                    </a:lnTo>
                    <a:lnTo>
                      <a:pt x="544" y="1438"/>
                    </a:lnTo>
                    <a:lnTo>
                      <a:pt x="540" y="1426"/>
                    </a:lnTo>
                    <a:lnTo>
                      <a:pt x="554" y="1426"/>
                    </a:lnTo>
                    <a:lnTo>
                      <a:pt x="564" y="1416"/>
                    </a:lnTo>
                    <a:lnTo>
                      <a:pt x="566" y="1412"/>
                    </a:lnTo>
                    <a:lnTo>
                      <a:pt x="568" y="1406"/>
                    </a:lnTo>
                    <a:lnTo>
                      <a:pt x="570" y="1396"/>
                    </a:lnTo>
                    <a:lnTo>
                      <a:pt x="588" y="1378"/>
                    </a:lnTo>
                    <a:lnTo>
                      <a:pt x="594" y="1366"/>
                    </a:lnTo>
                    <a:lnTo>
                      <a:pt x="594" y="1360"/>
                    </a:lnTo>
                    <a:lnTo>
                      <a:pt x="594" y="1354"/>
                    </a:lnTo>
                    <a:lnTo>
                      <a:pt x="596" y="1350"/>
                    </a:lnTo>
                    <a:lnTo>
                      <a:pt x="604" y="1348"/>
                    </a:lnTo>
                    <a:lnTo>
                      <a:pt x="610" y="1348"/>
                    </a:lnTo>
                    <a:lnTo>
                      <a:pt x="624" y="1342"/>
                    </a:lnTo>
                    <a:lnTo>
                      <a:pt x="636" y="1328"/>
                    </a:lnTo>
                    <a:lnTo>
                      <a:pt x="650" y="1322"/>
                    </a:lnTo>
                    <a:lnTo>
                      <a:pt x="654" y="1310"/>
                    </a:lnTo>
                    <a:lnTo>
                      <a:pt x="666" y="1306"/>
                    </a:lnTo>
                    <a:lnTo>
                      <a:pt x="680" y="1308"/>
                    </a:lnTo>
                    <a:lnTo>
                      <a:pt x="688" y="1304"/>
                    </a:lnTo>
                    <a:lnTo>
                      <a:pt x="692" y="1314"/>
                    </a:lnTo>
                    <a:lnTo>
                      <a:pt x="706" y="1316"/>
                    </a:lnTo>
                    <a:lnTo>
                      <a:pt x="720" y="1310"/>
                    </a:lnTo>
                    <a:lnTo>
                      <a:pt x="722" y="1298"/>
                    </a:lnTo>
                    <a:lnTo>
                      <a:pt x="728" y="1282"/>
                    </a:lnTo>
                    <a:lnTo>
                      <a:pt x="734" y="1274"/>
                    </a:lnTo>
                    <a:lnTo>
                      <a:pt x="732" y="1254"/>
                    </a:lnTo>
                    <a:lnTo>
                      <a:pt x="730" y="1238"/>
                    </a:lnTo>
                    <a:lnTo>
                      <a:pt x="724" y="1232"/>
                    </a:lnTo>
                    <a:lnTo>
                      <a:pt x="712" y="1228"/>
                    </a:lnTo>
                    <a:lnTo>
                      <a:pt x="698" y="1216"/>
                    </a:lnTo>
                    <a:lnTo>
                      <a:pt x="676" y="1196"/>
                    </a:lnTo>
                    <a:lnTo>
                      <a:pt x="670" y="1184"/>
                    </a:lnTo>
                    <a:lnTo>
                      <a:pt x="658" y="1176"/>
                    </a:lnTo>
                    <a:lnTo>
                      <a:pt x="652" y="1168"/>
                    </a:lnTo>
                    <a:lnTo>
                      <a:pt x="650" y="1146"/>
                    </a:lnTo>
                    <a:lnTo>
                      <a:pt x="648" y="1126"/>
                    </a:lnTo>
                    <a:lnTo>
                      <a:pt x="632" y="1114"/>
                    </a:lnTo>
                    <a:lnTo>
                      <a:pt x="610" y="1108"/>
                    </a:lnTo>
                    <a:lnTo>
                      <a:pt x="588" y="1104"/>
                    </a:lnTo>
                    <a:lnTo>
                      <a:pt x="578" y="1094"/>
                    </a:lnTo>
                    <a:lnTo>
                      <a:pt x="562" y="1098"/>
                    </a:lnTo>
                    <a:lnTo>
                      <a:pt x="552" y="1092"/>
                    </a:lnTo>
                    <a:lnTo>
                      <a:pt x="550" y="1100"/>
                    </a:lnTo>
                    <a:lnTo>
                      <a:pt x="560" y="1112"/>
                    </a:lnTo>
                    <a:lnTo>
                      <a:pt x="576" y="1124"/>
                    </a:lnTo>
                    <a:lnTo>
                      <a:pt x="590" y="1120"/>
                    </a:lnTo>
                    <a:lnTo>
                      <a:pt x="610" y="1120"/>
                    </a:lnTo>
                    <a:lnTo>
                      <a:pt x="624" y="1134"/>
                    </a:lnTo>
                    <a:lnTo>
                      <a:pt x="636" y="1146"/>
                    </a:lnTo>
                    <a:lnTo>
                      <a:pt x="638" y="1158"/>
                    </a:lnTo>
                    <a:lnTo>
                      <a:pt x="634" y="1166"/>
                    </a:lnTo>
                    <a:lnTo>
                      <a:pt x="624" y="1166"/>
                    </a:lnTo>
                    <a:lnTo>
                      <a:pt x="614" y="1166"/>
                    </a:lnTo>
                    <a:lnTo>
                      <a:pt x="616" y="1174"/>
                    </a:lnTo>
                    <a:lnTo>
                      <a:pt x="624" y="1180"/>
                    </a:lnTo>
                    <a:lnTo>
                      <a:pt x="620" y="1186"/>
                    </a:lnTo>
                    <a:lnTo>
                      <a:pt x="608" y="1178"/>
                    </a:lnTo>
                    <a:lnTo>
                      <a:pt x="598" y="1166"/>
                    </a:lnTo>
                    <a:lnTo>
                      <a:pt x="588" y="1152"/>
                    </a:lnTo>
                    <a:lnTo>
                      <a:pt x="576" y="1142"/>
                    </a:lnTo>
                    <a:lnTo>
                      <a:pt x="572" y="1142"/>
                    </a:lnTo>
                    <a:lnTo>
                      <a:pt x="574" y="1150"/>
                    </a:lnTo>
                    <a:lnTo>
                      <a:pt x="582" y="1160"/>
                    </a:lnTo>
                    <a:lnTo>
                      <a:pt x="590" y="1164"/>
                    </a:lnTo>
                    <a:lnTo>
                      <a:pt x="592" y="1174"/>
                    </a:lnTo>
                    <a:lnTo>
                      <a:pt x="590" y="1180"/>
                    </a:lnTo>
                    <a:lnTo>
                      <a:pt x="594" y="1188"/>
                    </a:lnTo>
                    <a:lnTo>
                      <a:pt x="598" y="1194"/>
                    </a:lnTo>
                    <a:lnTo>
                      <a:pt x="588" y="1196"/>
                    </a:lnTo>
                    <a:lnTo>
                      <a:pt x="576" y="1188"/>
                    </a:lnTo>
                    <a:lnTo>
                      <a:pt x="568" y="1182"/>
                    </a:lnTo>
                    <a:lnTo>
                      <a:pt x="564" y="1170"/>
                    </a:lnTo>
                    <a:lnTo>
                      <a:pt x="556" y="1168"/>
                    </a:lnTo>
                    <a:lnTo>
                      <a:pt x="560" y="1174"/>
                    </a:lnTo>
                    <a:lnTo>
                      <a:pt x="566" y="1190"/>
                    </a:lnTo>
                    <a:lnTo>
                      <a:pt x="574" y="1196"/>
                    </a:lnTo>
                    <a:lnTo>
                      <a:pt x="586" y="1202"/>
                    </a:lnTo>
                    <a:lnTo>
                      <a:pt x="596" y="1208"/>
                    </a:lnTo>
                    <a:lnTo>
                      <a:pt x="602" y="1216"/>
                    </a:lnTo>
                    <a:lnTo>
                      <a:pt x="602" y="1226"/>
                    </a:lnTo>
                    <a:lnTo>
                      <a:pt x="592" y="1228"/>
                    </a:lnTo>
                    <a:lnTo>
                      <a:pt x="600" y="1238"/>
                    </a:lnTo>
                    <a:lnTo>
                      <a:pt x="612" y="1248"/>
                    </a:lnTo>
                    <a:lnTo>
                      <a:pt x="626" y="1254"/>
                    </a:lnTo>
                    <a:lnTo>
                      <a:pt x="640" y="1256"/>
                    </a:lnTo>
                    <a:lnTo>
                      <a:pt x="656" y="1254"/>
                    </a:lnTo>
                    <a:lnTo>
                      <a:pt x="666" y="1262"/>
                    </a:lnTo>
                    <a:lnTo>
                      <a:pt x="670" y="1264"/>
                    </a:lnTo>
                    <a:lnTo>
                      <a:pt x="674" y="1266"/>
                    </a:lnTo>
                    <a:lnTo>
                      <a:pt x="678" y="1268"/>
                    </a:lnTo>
                    <a:lnTo>
                      <a:pt x="690" y="1282"/>
                    </a:lnTo>
                    <a:lnTo>
                      <a:pt x="698" y="1290"/>
                    </a:lnTo>
                    <a:lnTo>
                      <a:pt x="696" y="1304"/>
                    </a:lnTo>
                    <a:lnTo>
                      <a:pt x="692" y="1304"/>
                    </a:lnTo>
                    <a:lnTo>
                      <a:pt x="688" y="1302"/>
                    </a:lnTo>
                    <a:lnTo>
                      <a:pt x="682" y="1306"/>
                    </a:lnTo>
                    <a:lnTo>
                      <a:pt x="676" y="1306"/>
                    </a:lnTo>
                    <a:lnTo>
                      <a:pt x="670" y="1304"/>
                    </a:lnTo>
                    <a:lnTo>
                      <a:pt x="664" y="1304"/>
                    </a:lnTo>
                    <a:lnTo>
                      <a:pt x="660" y="1302"/>
                    </a:lnTo>
                    <a:lnTo>
                      <a:pt x="654" y="1294"/>
                    </a:lnTo>
                    <a:lnTo>
                      <a:pt x="642" y="1294"/>
                    </a:lnTo>
                    <a:lnTo>
                      <a:pt x="642" y="1304"/>
                    </a:lnTo>
                    <a:lnTo>
                      <a:pt x="648" y="1310"/>
                    </a:lnTo>
                    <a:lnTo>
                      <a:pt x="652" y="1314"/>
                    </a:lnTo>
                    <a:lnTo>
                      <a:pt x="648" y="1320"/>
                    </a:lnTo>
                    <a:lnTo>
                      <a:pt x="634" y="1326"/>
                    </a:lnTo>
                    <a:lnTo>
                      <a:pt x="622" y="1342"/>
                    </a:lnTo>
                    <a:lnTo>
                      <a:pt x="610" y="1346"/>
                    </a:lnTo>
                    <a:lnTo>
                      <a:pt x="594" y="1350"/>
                    </a:lnTo>
                    <a:lnTo>
                      <a:pt x="592" y="1354"/>
                    </a:lnTo>
                    <a:lnTo>
                      <a:pt x="592" y="1358"/>
                    </a:lnTo>
                    <a:lnTo>
                      <a:pt x="592" y="1366"/>
                    </a:lnTo>
                    <a:lnTo>
                      <a:pt x="586" y="1376"/>
                    </a:lnTo>
                    <a:lnTo>
                      <a:pt x="568" y="1394"/>
                    </a:lnTo>
                    <a:lnTo>
                      <a:pt x="568" y="1398"/>
                    </a:lnTo>
                    <a:lnTo>
                      <a:pt x="564" y="1410"/>
                    </a:lnTo>
                    <a:lnTo>
                      <a:pt x="554" y="1420"/>
                    </a:lnTo>
                    <a:lnTo>
                      <a:pt x="550" y="1416"/>
                    </a:lnTo>
                    <a:lnTo>
                      <a:pt x="550" y="1402"/>
                    </a:lnTo>
                    <a:lnTo>
                      <a:pt x="538" y="1400"/>
                    </a:lnTo>
                    <a:lnTo>
                      <a:pt x="538" y="1390"/>
                    </a:lnTo>
                    <a:lnTo>
                      <a:pt x="524" y="1372"/>
                    </a:lnTo>
                    <a:lnTo>
                      <a:pt x="502" y="1352"/>
                    </a:lnTo>
                    <a:lnTo>
                      <a:pt x="478" y="1346"/>
                    </a:lnTo>
                    <a:lnTo>
                      <a:pt x="462" y="1342"/>
                    </a:lnTo>
                    <a:lnTo>
                      <a:pt x="438" y="1334"/>
                    </a:lnTo>
                    <a:lnTo>
                      <a:pt x="426" y="1322"/>
                    </a:lnTo>
                    <a:lnTo>
                      <a:pt x="416" y="1314"/>
                    </a:lnTo>
                    <a:lnTo>
                      <a:pt x="406" y="1312"/>
                    </a:lnTo>
                    <a:lnTo>
                      <a:pt x="404" y="1318"/>
                    </a:lnTo>
                    <a:lnTo>
                      <a:pt x="394" y="1316"/>
                    </a:lnTo>
                    <a:lnTo>
                      <a:pt x="388" y="1308"/>
                    </a:lnTo>
                    <a:lnTo>
                      <a:pt x="376" y="1310"/>
                    </a:lnTo>
                    <a:lnTo>
                      <a:pt x="374" y="1320"/>
                    </a:lnTo>
                    <a:lnTo>
                      <a:pt x="376" y="1340"/>
                    </a:lnTo>
                    <a:lnTo>
                      <a:pt x="368" y="1346"/>
                    </a:lnTo>
                    <a:lnTo>
                      <a:pt x="356" y="1354"/>
                    </a:lnTo>
                    <a:lnTo>
                      <a:pt x="356" y="1366"/>
                    </a:lnTo>
                    <a:lnTo>
                      <a:pt x="358" y="1372"/>
                    </a:lnTo>
                    <a:lnTo>
                      <a:pt x="356" y="1376"/>
                    </a:lnTo>
                    <a:lnTo>
                      <a:pt x="356" y="1378"/>
                    </a:lnTo>
                    <a:lnTo>
                      <a:pt x="354" y="1380"/>
                    </a:lnTo>
                    <a:lnTo>
                      <a:pt x="344" y="1382"/>
                    </a:lnTo>
                    <a:lnTo>
                      <a:pt x="348" y="1394"/>
                    </a:lnTo>
                    <a:lnTo>
                      <a:pt x="366" y="1406"/>
                    </a:lnTo>
                    <a:lnTo>
                      <a:pt x="380" y="1416"/>
                    </a:lnTo>
                    <a:lnTo>
                      <a:pt x="398" y="1430"/>
                    </a:lnTo>
                    <a:lnTo>
                      <a:pt x="398" y="1442"/>
                    </a:lnTo>
                    <a:lnTo>
                      <a:pt x="406" y="1454"/>
                    </a:lnTo>
                    <a:lnTo>
                      <a:pt x="416" y="1456"/>
                    </a:lnTo>
                    <a:lnTo>
                      <a:pt x="426" y="1472"/>
                    </a:lnTo>
                    <a:lnTo>
                      <a:pt x="440" y="1484"/>
                    </a:lnTo>
                    <a:lnTo>
                      <a:pt x="444" y="1490"/>
                    </a:lnTo>
                    <a:lnTo>
                      <a:pt x="448" y="1498"/>
                    </a:lnTo>
                    <a:lnTo>
                      <a:pt x="458" y="1506"/>
                    </a:lnTo>
                    <a:lnTo>
                      <a:pt x="462" y="1510"/>
                    </a:lnTo>
                    <a:lnTo>
                      <a:pt x="464" y="1512"/>
                    </a:lnTo>
                    <a:lnTo>
                      <a:pt x="466" y="1516"/>
                    </a:lnTo>
                    <a:lnTo>
                      <a:pt x="464" y="1520"/>
                    </a:lnTo>
                    <a:lnTo>
                      <a:pt x="462" y="1524"/>
                    </a:lnTo>
                    <a:lnTo>
                      <a:pt x="462" y="1526"/>
                    </a:lnTo>
                    <a:lnTo>
                      <a:pt x="460" y="1538"/>
                    </a:lnTo>
                    <a:lnTo>
                      <a:pt x="448" y="1550"/>
                    </a:lnTo>
                    <a:lnTo>
                      <a:pt x="434" y="1550"/>
                    </a:lnTo>
                    <a:lnTo>
                      <a:pt x="428" y="1544"/>
                    </a:lnTo>
                    <a:lnTo>
                      <a:pt x="418" y="1544"/>
                    </a:lnTo>
                    <a:lnTo>
                      <a:pt x="412" y="1548"/>
                    </a:lnTo>
                    <a:lnTo>
                      <a:pt x="406" y="1540"/>
                    </a:lnTo>
                    <a:lnTo>
                      <a:pt x="392" y="1540"/>
                    </a:lnTo>
                    <a:lnTo>
                      <a:pt x="380" y="1526"/>
                    </a:lnTo>
                    <a:lnTo>
                      <a:pt x="356" y="1526"/>
                    </a:lnTo>
                    <a:lnTo>
                      <a:pt x="346" y="1532"/>
                    </a:lnTo>
                    <a:lnTo>
                      <a:pt x="326" y="1538"/>
                    </a:lnTo>
                    <a:lnTo>
                      <a:pt x="308" y="1520"/>
                    </a:lnTo>
                    <a:lnTo>
                      <a:pt x="298" y="1520"/>
                    </a:lnTo>
                    <a:lnTo>
                      <a:pt x="284" y="1506"/>
                    </a:lnTo>
                    <a:lnTo>
                      <a:pt x="286" y="1500"/>
                    </a:lnTo>
                    <a:lnTo>
                      <a:pt x="292" y="1500"/>
                    </a:lnTo>
                    <a:lnTo>
                      <a:pt x="286" y="1490"/>
                    </a:lnTo>
                    <a:lnTo>
                      <a:pt x="286" y="1482"/>
                    </a:lnTo>
                    <a:lnTo>
                      <a:pt x="282" y="1474"/>
                    </a:lnTo>
                    <a:lnTo>
                      <a:pt x="272" y="1486"/>
                    </a:lnTo>
                    <a:lnTo>
                      <a:pt x="264" y="1500"/>
                    </a:lnTo>
                    <a:lnTo>
                      <a:pt x="256" y="1510"/>
                    </a:lnTo>
                    <a:lnTo>
                      <a:pt x="236" y="1510"/>
                    </a:lnTo>
                    <a:lnTo>
                      <a:pt x="248" y="1488"/>
                    </a:lnTo>
                    <a:lnTo>
                      <a:pt x="268" y="1446"/>
                    </a:lnTo>
                    <a:lnTo>
                      <a:pt x="278" y="1438"/>
                    </a:lnTo>
                    <a:lnTo>
                      <a:pt x="284" y="1422"/>
                    </a:lnTo>
                    <a:lnTo>
                      <a:pt x="298" y="1402"/>
                    </a:lnTo>
                    <a:lnTo>
                      <a:pt x="314" y="1358"/>
                    </a:lnTo>
                    <a:lnTo>
                      <a:pt x="340" y="1302"/>
                    </a:lnTo>
                    <a:lnTo>
                      <a:pt x="358" y="1246"/>
                    </a:lnTo>
                    <a:lnTo>
                      <a:pt x="378" y="1204"/>
                    </a:lnTo>
                    <a:lnTo>
                      <a:pt x="378" y="1142"/>
                    </a:lnTo>
                    <a:lnTo>
                      <a:pt x="356" y="1128"/>
                    </a:lnTo>
                    <a:lnTo>
                      <a:pt x="348" y="1112"/>
                    </a:lnTo>
                    <a:lnTo>
                      <a:pt x="326" y="1102"/>
                    </a:lnTo>
                    <a:lnTo>
                      <a:pt x="300" y="1094"/>
                    </a:lnTo>
                    <a:lnTo>
                      <a:pt x="258" y="1068"/>
                    </a:lnTo>
                    <a:lnTo>
                      <a:pt x="274" y="1052"/>
                    </a:lnTo>
                    <a:lnTo>
                      <a:pt x="274" y="1034"/>
                    </a:lnTo>
                    <a:lnTo>
                      <a:pt x="282" y="1022"/>
                    </a:lnTo>
                    <a:lnTo>
                      <a:pt x="282" y="1012"/>
                    </a:lnTo>
                    <a:lnTo>
                      <a:pt x="274" y="994"/>
                    </a:lnTo>
                    <a:lnTo>
                      <a:pt x="260" y="988"/>
                    </a:lnTo>
                    <a:lnTo>
                      <a:pt x="242" y="986"/>
                    </a:lnTo>
                    <a:lnTo>
                      <a:pt x="240" y="970"/>
                    </a:lnTo>
                    <a:lnTo>
                      <a:pt x="228" y="966"/>
                    </a:lnTo>
                    <a:lnTo>
                      <a:pt x="228" y="956"/>
                    </a:lnTo>
                    <a:lnTo>
                      <a:pt x="238" y="942"/>
                    </a:lnTo>
                    <a:lnTo>
                      <a:pt x="226" y="932"/>
                    </a:lnTo>
                    <a:lnTo>
                      <a:pt x="210" y="936"/>
                    </a:lnTo>
                    <a:lnTo>
                      <a:pt x="198" y="920"/>
                    </a:lnTo>
                    <a:lnTo>
                      <a:pt x="190" y="906"/>
                    </a:lnTo>
                    <a:lnTo>
                      <a:pt x="202" y="892"/>
                    </a:lnTo>
                    <a:lnTo>
                      <a:pt x="200" y="884"/>
                    </a:lnTo>
                    <a:lnTo>
                      <a:pt x="186" y="882"/>
                    </a:lnTo>
                    <a:lnTo>
                      <a:pt x="184" y="860"/>
                    </a:lnTo>
                    <a:lnTo>
                      <a:pt x="180" y="842"/>
                    </a:lnTo>
                    <a:lnTo>
                      <a:pt x="180" y="824"/>
                    </a:lnTo>
                    <a:lnTo>
                      <a:pt x="196" y="816"/>
                    </a:lnTo>
                    <a:lnTo>
                      <a:pt x="184" y="788"/>
                    </a:lnTo>
                    <a:lnTo>
                      <a:pt x="162" y="756"/>
                    </a:lnTo>
                    <a:lnTo>
                      <a:pt x="144" y="734"/>
                    </a:lnTo>
                    <a:lnTo>
                      <a:pt x="116" y="698"/>
                    </a:lnTo>
                    <a:lnTo>
                      <a:pt x="100" y="680"/>
                    </a:lnTo>
                    <a:lnTo>
                      <a:pt x="96" y="650"/>
                    </a:lnTo>
                    <a:lnTo>
                      <a:pt x="106" y="616"/>
                    </a:lnTo>
                    <a:lnTo>
                      <a:pt x="116" y="590"/>
                    </a:lnTo>
                    <a:lnTo>
                      <a:pt x="122" y="570"/>
                    </a:lnTo>
                    <a:lnTo>
                      <a:pt x="114" y="558"/>
                    </a:lnTo>
                    <a:lnTo>
                      <a:pt x="94" y="550"/>
                    </a:lnTo>
                    <a:lnTo>
                      <a:pt x="70" y="520"/>
                    </a:lnTo>
                    <a:lnTo>
                      <a:pt x="40" y="516"/>
                    </a:lnTo>
                    <a:lnTo>
                      <a:pt x="14" y="478"/>
                    </a:lnTo>
                    <a:lnTo>
                      <a:pt x="10" y="464"/>
                    </a:lnTo>
                    <a:lnTo>
                      <a:pt x="16" y="424"/>
                    </a:lnTo>
                    <a:lnTo>
                      <a:pt x="0" y="422"/>
                    </a:lnTo>
                    <a:lnTo>
                      <a:pt x="20" y="400"/>
                    </a:lnTo>
                    <a:lnTo>
                      <a:pt x="30" y="390"/>
                    </a:lnTo>
                    <a:lnTo>
                      <a:pt x="28" y="358"/>
                    </a:lnTo>
                    <a:lnTo>
                      <a:pt x="56" y="338"/>
                    </a:lnTo>
                    <a:lnTo>
                      <a:pt x="56" y="306"/>
                    </a:lnTo>
                    <a:lnTo>
                      <a:pt x="68" y="308"/>
                    </a:lnTo>
                    <a:lnTo>
                      <a:pt x="82" y="310"/>
                    </a:lnTo>
                    <a:lnTo>
                      <a:pt x="88" y="302"/>
                    </a:lnTo>
                    <a:lnTo>
                      <a:pt x="84" y="288"/>
                    </a:lnTo>
                    <a:lnTo>
                      <a:pt x="80" y="278"/>
                    </a:lnTo>
                    <a:lnTo>
                      <a:pt x="98" y="276"/>
                    </a:lnTo>
                    <a:lnTo>
                      <a:pt x="110" y="284"/>
                    </a:lnTo>
                    <a:lnTo>
                      <a:pt x="122" y="276"/>
                    </a:lnTo>
                    <a:lnTo>
                      <a:pt x="116" y="256"/>
                    </a:lnTo>
                    <a:lnTo>
                      <a:pt x="130" y="256"/>
                    </a:lnTo>
                    <a:lnTo>
                      <a:pt x="138" y="272"/>
                    </a:lnTo>
                    <a:lnTo>
                      <a:pt x="140" y="284"/>
                    </a:lnTo>
                    <a:lnTo>
                      <a:pt x="152" y="284"/>
                    </a:lnTo>
                    <a:lnTo>
                      <a:pt x="158" y="294"/>
                    </a:lnTo>
                    <a:lnTo>
                      <a:pt x="182" y="290"/>
                    </a:lnTo>
                    <a:lnTo>
                      <a:pt x="186" y="300"/>
                    </a:lnTo>
                    <a:lnTo>
                      <a:pt x="212" y="288"/>
                    </a:lnTo>
                    <a:lnTo>
                      <a:pt x="214" y="314"/>
                    </a:lnTo>
                    <a:lnTo>
                      <a:pt x="216" y="326"/>
                    </a:lnTo>
                    <a:lnTo>
                      <a:pt x="222" y="328"/>
                    </a:lnTo>
                    <a:lnTo>
                      <a:pt x="224" y="308"/>
                    </a:lnTo>
                    <a:lnTo>
                      <a:pt x="226" y="296"/>
                    </a:lnTo>
                    <a:lnTo>
                      <a:pt x="240" y="290"/>
                    </a:lnTo>
                    <a:lnTo>
                      <a:pt x="242" y="280"/>
                    </a:lnTo>
                    <a:lnTo>
                      <a:pt x="256" y="288"/>
                    </a:lnTo>
                    <a:lnTo>
                      <a:pt x="300" y="292"/>
                    </a:lnTo>
                    <a:lnTo>
                      <a:pt x="302" y="278"/>
                    </a:lnTo>
                    <a:lnTo>
                      <a:pt x="346" y="280"/>
                    </a:lnTo>
                    <a:lnTo>
                      <a:pt x="414" y="302"/>
                    </a:lnTo>
                    <a:lnTo>
                      <a:pt x="442" y="308"/>
                    </a:lnTo>
                    <a:lnTo>
                      <a:pt x="470" y="328"/>
                    </a:lnTo>
                    <a:lnTo>
                      <a:pt x="486" y="330"/>
                    </a:lnTo>
                    <a:lnTo>
                      <a:pt x="496" y="340"/>
                    </a:lnTo>
                    <a:lnTo>
                      <a:pt x="514" y="334"/>
                    </a:lnTo>
                    <a:lnTo>
                      <a:pt x="540" y="342"/>
                    </a:lnTo>
                    <a:lnTo>
                      <a:pt x="554" y="352"/>
                    </a:lnTo>
                    <a:lnTo>
                      <a:pt x="572" y="350"/>
                    </a:lnTo>
                    <a:lnTo>
                      <a:pt x="574" y="342"/>
                    </a:lnTo>
                    <a:lnTo>
                      <a:pt x="590" y="352"/>
                    </a:lnTo>
                    <a:lnTo>
                      <a:pt x="612" y="362"/>
                    </a:lnTo>
                    <a:lnTo>
                      <a:pt x="614" y="374"/>
                    </a:lnTo>
                    <a:lnTo>
                      <a:pt x="620" y="366"/>
                    </a:lnTo>
                    <a:lnTo>
                      <a:pt x="650" y="366"/>
                    </a:lnTo>
                    <a:lnTo>
                      <a:pt x="660" y="394"/>
                    </a:lnTo>
                    <a:lnTo>
                      <a:pt x="670" y="400"/>
                    </a:lnTo>
                    <a:lnTo>
                      <a:pt x="676" y="418"/>
                    </a:lnTo>
                    <a:lnTo>
                      <a:pt x="692" y="422"/>
                    </a:lnTo>
                    <a:lnTo>
                      <a:pt x="702" y="450"/>
                    </a:lnTo>
                    <a:lnTo>
                      <a:pt x="702" y="482"/>
                    </a:lnTo>
                    <a:lnTo>
                      <a:pt x="698" y="526"/>
                    </a:lnTo>
                    <a:lnTo>
                      <a:pt x="676" y="568"/>
                    </a:lnTo>
                    <a:lnTo>
                      <a:pt x="650" y="596"/>
                    </a:lnTo>
                    <a:lnTo>
                      <a:pt x="618" y="622"/>
                    </a:lnTo>
                    <a:lnTo>
                      <a:pt x="584" y="630"/>
                    </a:lnTo>
                    <a:lnTo>
                      <a:pt x="554" y="628"/>
                    </a:lnTo>
                    <a:lnTo>
                      <a:pt x="510" y="628"/>
                    </a:lnTo>
                    <a:lnTo>
                      <a:pt x="502" y="634"/>
                    </a:lnTo>
                    <a:lnTo>
                      <a:pt x="470" y="638"/>
                    </a:lnTo>
                    <a:lnTo>
                      <a:pt x="436" y="638"/>
                    </a:lnTo>
                    <a:lnTo>
                      <a:pt x="406" y="626"/>
                    </a:lnTo>
                    <a:lnTo>
                      <a:pt x="392" y="634"/>
                    </a:lnTo>
                    <a:lnTo>
                      <a:pt x="384" y="638"/>
                    </a:lnTo>
                    <a:lnTo>
                      <a:pt x="376" y="626"/>
                    </a:lnTo>
                    <a:lnTo>
                      <a:pt x="364" y="626"/>
                    </a:lnTo>
                    <a:lnTo>
                      <a:pt x="350" y="626"/>
                    </a:lnTo>
                    <a:lnTo>
                      <a:pt x="334" y="618"/>
                    </a:lnTo>
                    <a:lnTo>
                      <a:pt x="328" y="618"/>
                    </a:lnTo>
                    <a:lnTo>
                      <a:pt x="328" y="628"/>
                    </a:lnTo>
                    <a:lnTo>
                      <a:pt x="312" y="626"/>
                    </a:lnTo>
                    <a:lnTo>
                      <a:pt x="290" y="614"/>
                    </a:lnTo>
                    <a:lnTo>
                      <a:pt x="282" y="608"/>
                    </a:lnTo>
                    <a:lnTo>
                      <a:pt x="284" y="598"/>
                    </a:lnTo>
                    <a:lnTo>
                      <a:pt x="250" y="594"/>
                    </a:lnTo>
                    <a:lnTo>
                      <a:pt x="246" y="602"/>
                    </a:lnTo>
                    <a:lnTo>
                      <a:pt x="256" y="608"/>
                    </a:lnTo>
                    <a:lnTo>
                      <a:pt x="270" y="612"/>
                    </a:lnTo>
                    <a:lnTo>
                      <a:pt x="272" y="628"/>
                    </a:lnTo>
                    <a:lnTo>
                      <a:pt x="296" y="636"/>
                    </a:lnTo>
                    <a:lnTo>
                      <a:pt x="302" y="644"/>
                    </a:lnTo>
                    <a:lnTo>
                      <a:pt x="318" y="646"/>
                    </a:lnTo>
                    <a:lnTo>
                      <a:pt x="334" y="652"/>
                    </a:lnTo>
                    <a:lnTo>
                      <a:pt x="324" y="660"/>
                    </a:lnTo>
                    <a:lnTo>
                      <a:pt x="352" y="666"/>
                    </a:lnTo>
                    <a:lnTo>
                      <a:pt x="352" y="682"/>
                    </a:lnTo>
                    <a:lnTo>
                      <a:pt x="374" y="688"/>
                    </a:lnTo>
                    <a:lnTo>
                      <a:pt x="402" y="690"/>
                    </a:lnTo>
                    <a:lnTo>
                      <a:pt x="428" y="708"/>
                    </a:lnTo>
                    <a:lnTo>
                      <a:pt x="446" y="728"/>
                    </a:lnTo>
                    <a:lnTo>
                      <a:pt x="442" y="732"/>
                    </a:lnTo>
                    <a:lnTo>
                      <a:pt x="434" y="734"/>
                    </a:lnTo>
                    <a:lnTo>
                      <a:pt x="436" y="742"/>
                    </a:lnTo>
                    <a:lnTo>
                      <a:pt x="440" y="750"/>
                    </a:lnTo>
                    <a:lnTo>
                      <a:pt x="446" y="754"/>
                    </a:lnTo>
                    <a:lnTo>
                      <a:pt x="446" y="778"/>
                    </a:lnTo>
                    <a:lnTo>
                      <a:pt x="436" y="782"/>
                    </a:lnTo>
                    <a:lnTo>
                      <a:pt x="438" y="790"/>
                    </a:lnTo>
                    <a:lnTo>
                      <a:pt x="456" y="808"/>
                    </a:lnTo>
                    <a:lnTo>
                      <a:pt x="468" y="816"/>
                    </a:lnTo>
                    <a:lnTo>
                      <a:pt x="472" y="834"/>
                    </a:lnTo>
                    <a:lnTo>
                      <a:pt x="486" y="844"/>
                    </a:lnTo>
                    <a:lnTo>
                      <a:pt x="492" y="850"/>
                    </a:lnTo>
                    <a:lnTo>
                      <a:pt x="494" y="866"/>
                    </a:lnTo>
                    <a:lnTo>
                      <a:pt x="494" y="884"/>
                    </a:lnTo>
                    <a:lnTo>
                      <a:pt x="524" y="896"/>
                    </a:lnTo>
                    <a:lnTo>
                      <a:pt x="542" y="896"/>
                    </a:lnTo>
                    <a:lnTo>
                      <a:pt x="546" y="888"/>
                    </a:lnTo>
                    <a:lnTo>
                      <a:pt x="558" y="884"/>
                    </a:lnTo>
                    <a:lnTo>
                      <a:pt x="566" y="900"/>
                    </a:lnTo>
                    <a:lnTo>
                      <a:pt x="580" y="896"/>
                    </a:lnTo>
                    <a:lnTo>
                      <a:pt x="592" y="906"/>
                    </a:lnTo>
                    <a:lnTo>
                      <a:pt x="596" y="916"/>
                    </a:lnTo>
                    <a:lnTo>
                      <a:pt x="628" y="920"/>
                    </a:lnTo>
                    <a:lnTo>
                      <a:pt x="656" y="916"/>
                    </a:lnTo>
                    <a:lnTo>
                      <a:pt x="666" y="922"/>
                    </a:lnTo>
                    <a:lnTo>
                      <a:pt x="674" y="918"/>
                    </a:lnTo>
                    <a:lnTo>
                      <a:pt x="676" y="904"/>
                    </a:lnTo>
                    <a:lnTo>
                      <a:pt x="690" y="894"/>
                    </a:lnTo>
                    <a:lnTo>
                      <a:pt x="692" y="876"/>
                    </a:lnTo>
                    <a:lnTo>
                      <a:pt x="674" y="858"/>
                    </a:lnTo>
                    <a:lnTo>
                      <a:pt x="674" y="848"/>
                    </a:lnTo>
                    <a:lnTo>
                      <a:pt x="652" y="834"/>
                    </a:lnTo>
                    <a:lnTo>
                      <a:pt x="644" y="850"/>
                    </a:lnTo>
                    <a:lnTo>
                      <a:pt x="630" y="854"/>
                    </a:lnTo>
                    <a:lnTo>
                      <a:pt x="588" y="822"/>
                    </a:lnTo>
                    <a:lnTo>
                      <a:pt x="578" y="822"/>
                    </a:lnTo>
                    <a:lnTo>
                      <a:pt x="566" y="804"/>
                    </a:lnTo>
                    <a:lnTo>
                      <a:pt x="582" y="790"/>
                    </a:lnTo>
                    <a:lnTo>
                      <a:pt x="574" y="774"/>
                    </a:lnTo>
                    <a:lnTo>
                      <a:pt x="578" y="756"/>
                    </a:lnTo>
                    <a:lnTo>
                      <a:pt x="610" y="756"/>
                    </a:lnTo>
                    <a:lnTo>
                      <a:pt x="630" y="766"/>
                    </a:lnTo>
                    <a:lnTo>
                      <a:pt x="638" y="774"/>
                    </a:lnTo>
                    <a:lnTo>
                      <a:pt x="668" y="776"/>
                    </a:lnTo>
                    <a:lnTo>
                      <a:pt x="662" y="784"/>
                    </a:lnTo>
                    <a:lnTo>
                      <a:pt x="660" y="792"/>
                    </a:lnTo>
                    <a:lnTo>
                      <a:pt x="666" y="794"/>
                    </a:lnTo>
                    <a:lnTo>
                      <a:pt x="672" y="784"/>
                    </a:lnTo>
                    <a:lnTo>
                      <a:pt x="676" y="774"/>
                    </a:lnTo>
                    <a:lnTo>
                      <a:pt x="706" y="774"/>
                    </a:lnTo>
                    <a:lnTo>
                      <a:pt x="738" y="778"/>
                    </a:lnTo>
                    <a:lnTo>
                      <a:pt x="754" y="776"/>
                    </a:lnTo>
                    <a:lnTo>
                      <a:pt x="758" y="764"/>
                    </a:lnTo>
                    <a:lnTo>
                      <a:pt x="804" y="764"/>
                    </a:lnTo>
                    <a:lnTo>
                      <a:pt x="818" y="762"/>
                    </a:lnTo>
                    <a:lnTo>
                      <a:pt x="810" y="754"/>
                    </a:lnTo>
                    <a:lnTo>
                      <a:pt x="800" y="758"/>
                    </a:lnTo>
                    <a:lnTo>
                      <a:pt x="786" y="750"/>
                    </a:lnTo>
                    <a:lnTo>
                      <a:pt x="782" y="740"/>
                    </a:lnTo>
                    <a:lnTo>
                      <a:pt x="782" y="732"/>
                    </a:lnTo>
                    <a:lnTo>
                      <a:pt x="760" y="710"/>
                    </a:lnTo>
                    <a:lnTo>
                      <a:pt x="738" y="700"/>
                    </a:lnTo>
                    <a:lnTo>
                      <a:pt x="718" y="684"/>
                    </a:lnTo>
                    <a:lnTo>
                      <a:pt x="704" y="666"/>
                    </a:lnTo>
                    <a:lnTo>
                      <a:pt x="704" y="642"/>
                    </a:lnTo>
                    <a:lnTo>
                      <a:pt x="718" y="628"/>
                    </a:lnTo>
                    <a:lnTo>
                      <a:pt x="722" y="622"/>
                    </a:lnTo>
                    <a:lnTo>
                      <a:pt x="726" y="612"/>
                    </a:lnTo>
                    <a:lnTo>
                      <a:pt x="726" y="584"/>
                    </a:lnTo>
                    <a:lnTo>
                      <a:pt x="754" y="562"/>
                    </a:lnTo>
                    <a:lnTo>
                      <a:pt x="766" y="528"/>
                    </a:lnTo>
                    <a:lnTo>
                      <a:pt x="768" y="504"/>
                    </a:lnTo>
                    <a:lnTo>
                      <a:pt x="770" y="482"/>
                    </a:lnTo>
                    <a:lnTo>
                      <a:pt x="794" y="482"/>
                    </a:lnTo>
                    <a:lnTo>
                      <a:pt x="804" y="486"/>
                    </a:lnTo>
                    <a:lnTo>
                      <a:pt x="828" y="470"/>
                    </a:lnTo>
                    <a:lnTo>
                      <a:pt x="842" y="478"/>
                    </a:lnTo>
                    <a:lnTo>
                      <a:pt x="858" y="480"/>
                    </a:lnTo>
                    <a:lnTo>
                      <a:pt x="856" y="492"/>
                    </a:lnTo>
                    <a:lnTo>
                      <a:pt x="850" y="504"/>
                    </a:lnTo>
                    <a:lnTo>
                      <a:pt x="854" y="512"/>
                    </a:lnTo>
                    <a:lnTo>
                      <a:pt x="858" y="506"/>
                    </a:lnTo>
                    <a:lnTo>
                      <a:pt x="864" y="490"/>
                    </a:lnTo>
                    <a:lnTo>
                      <a:pt x="874" y="484"/>
                    </a:lnTo>
                    <a:lnTo>
                      <a:pt x="882" y="494"/>
                    </a:lnTo>
                    <a:lnTo>
                      <a:pt x="894" y="508"/>
                    </a:lnTo>
                    <a:lnTo>
                      <a:pt x="894" y="496"/>
                    </a:lnTo>
                    <a:lnTo>
                      <a:pt x="878" y="472"/>
                    </a:lnTo>
                    <a:lnTo>
                      <a:pt x="874" y="440"/>
                    </a:lnTo>
                    <a:lnTo>
                      <a:pt x="872" y="410"/>
                    </a:lnTo>
                    <a:lnTo>
                      <a:pt x="860" y="404"/>
                    </a:lnTo>
                    <a:lnTo>
                      <a:pt x="858" y="388"/>
                    </a:lnTo>
                    <a:lnTo>
                      <a:pt x="844" y="374"/>
                    </a:lnTo>
                    <a:lnTo>
                      <a:pt x="828" y="364"/>
                    </a:lnTo>
                    <a:lnTo>
                      <a:pt x="818" y="364"/>
                    </a:lnTo>
                    <a:lnTo>
                      <a:pt x="812" y="372"/>
                    </a:lnTo>
                    <a:lnTo>
                      <a:pt x="804" y="362"/>
                    </a:lnTo>
                    <a:lnTo>
                      <a:pt x="796" y="346"/>
                    </a:lnTo>
                    <a:lnTo>
                      <a:pt x="790" y="300"/>
                    </a:lnTo>
                    <a:lnTo>
                      <a:pt x="778" y="262"/>
                    </a:lnTo>
                    <a:lnTo>
                      <a:pt x="768" y="242"/>
                    </a:lnTo>
                    <a:lnTo>
                      <a:pt x="756" y="222"/>
                    </a:lnTo>
                    <a:lnTo>
                      <a:pt x="742" y="216"/>
                    </a:lnTo>
                    <a:lnTo>
                      <a:pt x="722" y="216"/>
                    </a:lnTo>
                    <a:lnTo>
                      <a:pt x="708" y="210"/>
                    </a:lnTo>
                    <a:lnTo>
                      <a:pt x="698" y="204"/>
                    </a:lnTo>
                    <a:lnTo>
                      <a:pt x="694" y="198"/>
                    </a:lnTo>
                    <a:lnTo>
                      <a:pt x="704" y="190"/>
                    </a:lnTo>
                    <a:lnTo>
                      <a:pt x="716" y="194"/>
                    </a:lnTo>
                    <a:lnTo>
                      <a:pt x="734" y="196"/>
                    </a:lnTo>
                    <a:lnTo>
                      <a:pt x="748" y="188"/>
                    </a:lnTo>
                    <a:lnTo>
                      <a:pt x="774" y="172"/>
                    </a:lnTo>
                    <a:lnTo>
                      <a:pt x="788" y="164"/>
                    </a:lnTo>
                    <a:lnTo>
                      <a:pt x="822" y="162"/>
                    </a:lnTo>
                    <a:lnTo>
                      <a:pt x="832" y="170"/>
                    </a:lnTo>
                    <a:lnTo>
                      <a:pt x="850" y="184"/>
                    </a:lnTo>
                    <a:lnTo>
                      <a:pt x="870" y="184"/>
                    </a:lnTo>
                    <a:lnTo>
                      <a:pt x="886" y="202"/>
                    </a:lnTo>
                    <a:lnTo>
                      <a:pt x="904" y="218"/>
                    </a:lnTo>
                    <a:lnTo>
                      <a:pt x="896" y="226"/>
                    </a:lnTo>
                    <a:lnTo>
                      <a:pt x="878" y="234"/>
                    </a:lnTo>
                    <a:lnTo>
                      <a:pt x="860" y="252"/>
                    </a:lnTo>
                    <a:lnTo>
                      <a:pt x="846" y="266"/>
                    </a:lnTo>
                    <a:lnTo>
                      <a:pt x="850" y="282"/>
                    </a:lnTo>
                    <a:lnTo>
                      <a:pt x="844" y="298"/>
                    </a:lnTo>
                    <a:lnTo>
                      <a:pt x="848" y="318"/>
                    </a:lnTo>
                    <a:lnTo>
                      <a:pt x="862" y="324"/>
                    </a:lnTo>
                    <a:lnTo>
                      <a:pt x="882" y="324"/>
                    </a:lnTo>
                    <a:lnTo>
                      <a:pt x="892" y="326"/>
                    </a:lnTo>
                    <a:lnTo>
                      <a:pt x="906" y="338"/>
                    </a:lnTo>
                    <a:lnTo>
                      <a:pt x="922" y="352"/>
                    </a:lnTo>
                    <a:lnTo>
                      <a:pt x="928" y="354"/>
                    </a:lnTo>
                    <a:lnTo>
                      <a:pt x="936" y="356"/>
                    </a:lnTo>
                    <a:lnTo>
                      <a:pt x="946" y="346"/>
                    </a:lnTo>
                    <a:lnTo>
                      <a:pt x="952" y="338"/>
                    </a:lnTo>
                    <a:lnTo>
                      <a:pt x="956" y="346"/>
                    </a:lnTo>
                    <a:lnTo>
                      <a:pt x="974" y="330"/>
                    </a:lnTo>
                    <a:lnTo>
                      <a:pt x="994" y="306"/>
                    </a:lnTo>
                    <a:lnTo>
                      <a:pt x="1000" y="306"/>
                    </a:lnTo>
                    <a:lnTo>
                      <a:pt x="1000" y="286"/>
                    </a:lnTo>
                    <a:lnTo>
                      <a:pt x="988" y="266"/>
                    </a:lnTo>
                    <a:lnTo>
                      <a:pt x="982" y="236"/>
                    </a:lnTo>
                    <a:lnTo>
                      <a:pt x="966" y="218"/>
                    </a:lnTo>
                    <a:lnTo>
                      <a:pt x="982" y="198"/>
                    </a:lnTo>
                    <a:lnTo>
                      <a:pt x="998" y="186"/>
                    </a:lnTo>
                    <a:lnTo>
                      <a:pt x="1004" y="184"/>
                    </a:lnTo>
                    <a:lnTo>
                      <a:pt x="1002" y="174"/>
                    </a:lnTo>
                    <a:lnTo>
                      <a:pt x="988" y="164"/>
                    </a:lnTo>
                    <a:lnTo>
                      <a:pt x="994" y="162"/>
                    </a:lnTo>
                    <a:lnTo>
                      <a:pt x="1006" y="152"/>
                    </a:lnTo>
                    <a:lnTo>
                      <a:pt x="1028" y="116"/>
                    </a:lnTo>
                    <a:lnTo>
                      <a:pt x="1036" y="80"/>
                    </a:lnTo>
                    <a:lnTo>
                      <a:pt x="1042" y="54"/>
                    </a:lnTo>
                    <a:lnTo>
                      <a:pt x="1054" y="52"/>
                    </a:lnTo>
                    <a:lnTo>
                      <a:pt x="1070" y="20"/>
                    </a:lnTo>
                    <a:lnTo>
                      <a:pt x="1082" y="4"/>
                    </a:lnTo>
                    <a:lnTo>
                      <a:pt x="1088" y="0"/>
                    </a:lnTo>
                    <a:lnTo>
                      <a:pt x="1088" y="2512"/>
                    </a:lnTo>
                    <a:lnTo>
                      <a:pt x="1076" y="2523"/>
                    </a:lnTo>
                    <a:lnTo>
                      <a:pt x="1068" y="2523"/>
                    </a:lnTo>
                    <a:lnTo>
                      <a:pt x="1062" y="2518"/>
                    </a:lnTo>
                    <a:lnTo>
                      <a:pt x="1040" y="2527"/>
                    </a:lnTo>
                    <a:lnTo>
                      <a:pt x="1030" y="2525"/>
                    </a:lnTo>
                    <a:lnTo>
                      <a:pt x="1030" y="2512"/>
                    </a:lnTo>
                    <a:lnTo>
                      <a:pt x="1022" y="2510"/>
                    </a:lnTo>
                    <a:lnTo>
                      <a:pt x="1020" y="2496"/>
                    </a:lnTo>
                    <a:lnTo>
                      <a:pt x="1004" y="2478"/>
                    </a:lnTo>
                    <a:lnTo>
                      <a:pt x="1026" y="2464"/>
                    </a:lnTo>
                    <a:lnTo>
                      <a:pt x="1008" y="2446"/>
                    </a:lnTo>
                    <a:lnTo>
                      <a:pt x="990" y="2442"/>
                    </a:lnTo>
                    <a:lnTo>
                      <a:pt x="982" y="2420"/>
                    </a:lnTo>
                    <a:lnTo>
                      <a:pt x="950" y="2404"/>
                    </a:lnTo>
                    <a:lnTo>
                      <a:pt x="936" y="2412"/>
                    </a:lnTo>
                    <a:lnTo>
                      <a:pt x="924" y="2410"/>
                    </a:lnTo>
                    <a:lnTo>
                      <a:pt x="906" y="2416"/>
                    </a:lnTo>
                    <a:lnTo>
                      <a:pt x="886" y="2438"/>
                    </a:lnTo>
                    <a:lnTo>
                      <a:pt x="848" y="2442"/>
                    </a:lnTo>
                    <a:lnTo>
                      <a:pt x="846" y="2476"/>
                    </a:lnTo>
                    <a:lnTo>
                      <a:pt x="826" y="2486"/>
                    </a:lnTo>
                    <a:lnTo>
                      <a:pt x="812" y="2482"/>
                    </a:lnTo>
                    <a:lnTo>
                      <a:pt x="792" y="2466"/>
                    </a:lnTo>
                    <a:lnTo>
                      <a:pt x="782" y="2452"/>
                    </a:lnTo>
                    <a:lnTo>
                      <a:pt x="778" y="2430"/>
                    </a:lnTo>
                    <a:lnTo>
                      <a:pt x="768" y="2422"/>
                    </a:lnTo>
                    <a:lnTo>
                      <a:pt x="768" y="2402"/>
                    </a:lnTo>
                    <a:lnTo>
                      <a:pt x="752" y="2396"/>
                    </a:lnTo>
                    <a:lnTo>
                      <a:pt x="738" y="2380"/>
                    </a:lnTo>
                    <a:lnTo>
                      <a:pt x="740" y="2354"/>
                    </a:lnTo>
                    <a:lnTo>
                      <a:pt x="746" y="2352"/>
                    </a:lnTo>
                    <a:lnTo>
                      <a:pt x="766" y="2348"/>
                    </a:lnTo>
                    <a:lnTo>
                      <a:pt x="780" y="2356"/>
                    </a:lnTo>
                    <a:lnTo>
                      <a:pt x="786" y="2356"/>
                    </a:lnTo>
                    <a:lnTo>
                      <a:pt x="800" y="2354"/>
                    </a:lnTo>
                    <a:lnTo>
                      <a:pt x="816" y="2332"/>
                    </a:lnTo>
                    <a:lnTo>
                      <a:pt x="816" y="2316"/>
                    </a:lnTo>
                    <a:lnTo>
                      <a:pt x="830" y="2312"/>
                    </a:lnTo>
                    <a:lnTo>
                      <a:pt x="832" y="2300"/>
                    </a:lnTo>
                    <a:lnTo>
                      <a:pt x="802" y="2286"/>
                    </a:lnTo>
                    <a:lnTo>
                      <a:pt x="798" y="2270"/>
                    </a:lnTo>
                    <a:lnTo>
                      <a:pt x="788" y="2264"/>
                    </a:lnTo>
                    <a:lnTo>
                      <a:pt x="768" y="2264"/>
                    </a:lnTo>
                    <a:lnTo>
                      <a:pt x="758" y="2270"/>
                    </a:lnTo>
                    <a:lnTo>
                      <a:pt x="744" y="2274"/>
                    </a:lnTo>
                    <a:lnTo>
                      <a:pt x="744" y="2254"/>
                    </a:lnTo>
                    <a:lnTo>
                      <a:pt x="740" y="2240"/>
                    </a:lnTo>
                    <a:lnTo>
                      <a:pt x="716" y="2238"/>
                    </a:lnTo>
                    <a:lnTo>
                      <a:pt x="694" y="2228"/>
                    </a:lnTo>
                    <a:lnTo>
                      <a:pt x="682" y="2210"/>
                    </a:lnTo>
                    <a:lnTo>
                      <a:pt x="666" y="2200"/>
                    </a:lnTo>
                    <a:lnTo>
                      <a:pt x="668" y="2186"/>
                    </a:lnTo>
                    <a:lnTo>
                      <a:pt x="634" y="2168"/>
                    </a:lnTo>
                    <a:lnTo>
                      <a:pt x="640" y="2130"/>
                    </a:lnTo>
                    <a:lnTo>
                      <a:pt x="618" y="2108"/>
                    </a:lnTo>
                    <a:lnTo>
                      <a:pt x="624" y="2094"/>
                    </a:lnTo>
                    <a:lnTo>
                      <a:pt x="614" y="2070"/>
                    </a:lnTo>
                    <a:lnTo>
                      <a:pt x="602" y="2074"/>
                    </a:lnTo>
                    <a:lnTo>
                      <a:pt x="590" y="2064"/>
                    </a:lnTo>
                    <a:lnTo>
                      <a:pt x="572" y="2054"/>
                    </a:lnTo>
                    <a:lnTo>
                      <a:pt x="540" y="2056"/>
                    </a:lnTo>
                    <a:lnTo>
                      <a:pt x="524" y="2070"/>
                    </a:lnTo>
                    <a:lnTo>
                      <a:pt x="512" y="2088"/>
                    </a:lnTo>
                    <a:lnTo>
                      <a:pt x="496" y="2074"/>
                    </a:lnTo>
                    <a:lnTo>
                      <a:pt x="500" y="2062"/>
                    </a:lnTo>
                    <a:lnTo>
                      <a:pt x="494" y="2054"/>
                    </a:lnTo>
                    <a:lnTo>
                      <a:pt x="468" y="2054"/>
                    </a:lnTo>
                    <a:lnTo>
                      <a:pt x="448" y="2070"/>
                    </a:lnTo>
                    <a:lnTo>
                      <a:pt x="438" y="2056"/>
                    </a:lnTo>
                    <a:lnTo>
                      <a:pt x="422" y="2056"/>
                    </a:lnTo>
                    <a:lnTo>
                      <a:pt x="420" y="2062"/>
                    </a:lnTo>
                    <a:lnTo>
                      <a:pt x="410" y="2060"/>
                    </a:lnTo>
                    <a:lnTo>
                      <a:pt x="402" y="2054"/>
                    </a:lnTo>
                    <a:lnTo>
                      <a:pt x="402" y="2032"/>
                    </a:lnTo>
                    <a:lnTo>
                      <a:pt x="378" y="1998"/>
                    </a:lnTo>
                    <a:lnTo>
                      <a:pt x="366" y="1984"/>
                    </a:lnTo>
                    <a:lnTo>
                      <a:pt x="362" y="1970"/>
                    </a:lnTo>
                    <a:lnTo>
                      <a:pt x="346" y="1968"/>
                    </a:lnTo>
                    <a:lnTo>
                      <a:pt x="348" y="1948"/>
                    </a:lnTo>
                    <a:lnTo>
                      <a:pt x="342" y="1940"/>
                    </a:lnTo>
                    <a:lnTo>
                      <a:pt x="348" y="1932"/>
                    </a:lnTo>
                    <a:lnTo>
                      <a:pt x="348" y="1922"/>
                    </a:lnTo>
                    <a:lnTo>
                      <a:pt x="336" y="1912"/>
                    </a:lnTo>
                    <a:lnTo>
                      <a:pt x="318" y="1904"/>
                    </a:lnTo>
                    <a:lnTo>
                      <a:pt x="316" y="1896"/>
                    </a:lnTo>
                    <a:lnTo>
                      <a:pt x="300" y="1894"/>
                    </a:lnTo>
                    <a:lnTo>
                      <a:pt x="302" y="1876"/>
                    </a:lnTo>
                    <a:lnTo>
                      <a:pt x="310" y="1856"/>
                    </a:lnTo>
                    <a:lnTo>
                      <a:pt x="318" y="1856"/>
                    </a:lnTo>
                    <a:lnTo>
                      <a:pt x="324" y="1846"/>
                    </a:lnTo>
                    <a:lnTo>
                      <a:pt x="310" y="1836"/>
                    </a:lnTo>
                    <a:lnTo>
                      <a:pt x="306" y="1822"/>
                    </a:lnTo>
                    <a:lnTo>
                      <a:pt x="298" y="1820"/>
                    </a:lnTo>
                    <a:lnTo>
                      <a:pt x="288" y="1806"/>
                    </a:lnTo>
                    <a:lnTo>
                      <a:pt x="290" y="1786"/>
                    </a:lnTo>
                    <a:lnTo>
                      <a:pt x="282" y="1766"/>
                    </a:lnTo>
                    <a:lnTo>
                      <a:pt x="274" y="1748"/>
                    </a:lnTo>
                    <a:lnTo>
                      <a:pt x="268" y="1732"/>
                    </a:lnTo>
                    <a:lnTo>
                      <a:pt x="274" y="1718"/>
                    </a:lnTo>
                    <a:lnTo>
                      <a:pt x="282" y="1708"/>
                    </a:lnTo>
                    <a:lnTo>
                      <a:pt x="282" y="1670"/>
                    </a:lnTo>
                    <a:lnTo>
                      <a:pt x="294" y="1660"/>
                    </a:lnTo>
                    <a:lnTo>
                      <a:pt x="300" y="1652"/>
                    </a:lnTo>
                    <a:lnTo>
                      <a:pt x="294" y="1644"/>
                    </a:lnTo>
                    <a:lnTo>
                      <a:pt x="286" y="1642"/>
                    </a:lnTo>
                    <a:close/>
                  </a:path>
                </a:pathLst>
              </a:custGeom>
              <a:solidFill>
                <a:schemeClr val="accent1"/>
              </a:solidFill>
              <a:ln w="6350">
                <a:solidFill>
                  <a:srgbClr val="FFFFFF"/>
                </a:solidFill>
                <a:prstDash val="solid"/>
                <a:round/>
                <a:headEnd/>
                <a:tailEnd/>
              </a:ln>
            </p:spPr>
            <p:txBody>
              <a:bodyPr/>
              <a:lstStyle/>
              <a:p>
                <a:endParaRPr lang="en-US" dirty="0"/>
              </a:p>
            </p:txBody>
          </p:sp>
          <p:sp>
            <p:nvSpPr>
              <p:cNvPr id="220" name="Freeform 382"/>
              <p:cNvSpPr>
                <a:spLocks/>
              </p:cNvSpPr>
              <p:nvPr/>
            </p:nvSpPr>
            <p:spPr bwMode="auto">
              <a:xfrm>
                <a:off x="8007350" y="2381250"/>
                <a:ext cx="173038" cy="200025"/>
              </a:xfrm>
              <a:custGeom>
                <a:avLst/>
                <a:gdLst>
                  <a:gd name="T0" fmla="*/ 150 w 390"/>
                  <a:gd name="T1" fmla="*/ 94 h 449"/>
                  <a:gd name="T2" fmla="*/ 184 w 390"/>
                  <a:gd name="T3" fmla="*/ 106 h 449"/>
                  <a:gd name="T4" fmla="*/ 218 w 390"/>
                  <a:gd name="T5" fmla="*/ 106 h 449"/>
                  <a:gd name="T6" fmla="*/ 254 w 390"/>
                  <a:gd name="T7" fmla="*/ 98 h 449"/>
                  <a:gd name="T8" fmla="*/ 238 w 390"/>
                  <a:gd name="T9" fmla="*/ 72 h 449"/>
                  <a:gd name="T10" fmla="*/ 242 w 390"/>
                  <a:gd name="T11" fmla="*/ 54 h 449"/>
                  <a:gd name="T12" fmla="*/ 266 w 390"/>
                  <a:gd name="T13" fmla="*/ 22 h 449"/>
                  <a:gd name="T14" fmla="*/ 296 w 390"/>
                  <a:gd name="T15" fmla="*/ 16 h 449"/>
                  <a:gd name="T16" fmla="*/ 326 w 390"/>
                  <a:gd name="T17" fmla="*/ 16 h 449"/>
                  <a:gd name="T18" fmla="*/ 356 w 390"/>
                  <a:gd name="T19" fmla="*/ 12 h 449"/>
                  <a:gd name="T20" fmla="*/ 342 w 390"/>
                  <a:gd name="T21" fmla="*/ 34 h 449"/>
                  <a:gd name="T22" fmla="*/ 310 w 390"/>
                  <a:gd name="T23" fmla="*/ 72 h 449"/>
                  <a:gd name="T24" fmla="*/ 284 w 390"/>
                  <a:gd name="T25" fmla="*/ 80 h 449"/>
                  <a:gd name="T26" fmla="*/ 268 w 390"/>
                  <a:gd name="T27" fmla="*/ 90 h 449"/>
                  <a:gd name="T28" fmla="*/ 270 w 390"/>
                  <a:gd name="T29" fmla="*/ 134 h 449"/>
                  <a:gd name="T30" fmla="*/ 322 w 390"/>
                  <a:gd name="T31" fmla="*/ 146 h 449"/>
                  <a:gd name="T32" fmla="*/ 346 w 390"/>
                  <a:gd name="T33" fmla="*/ 150 h 449"/>
                  <a:gd name="T34" fmla="*/ 372 w 390"/>
                  <a:gd name="T35" fmla="*/ 176 h 449"/>
                  <a:gd name="T36" fmla="*/ 374 w 390"/>
                  <a:gd name="T37" fmla="*/ 192 h 449"/>
                  <a:gd name="T38" fmla="*/ 386 w 390"/>
                  <a:gd name="T39" fmla="*/ 250 h 449"/>
                  <a:gd name="T40" fmla="*/ 374 w 390"/>
                  <a:gd name="T41" fmla="*/ 328 h 449"/>
                  <a:gd name="T42" fmla="*/ 330 w 390"/>
                  <a:gd name="T43" fmla="*/ 389 h 449"/>
                  <a:gd name="T44" fmla="*/ 312 w 390"/>
                  <a:gd name="T45" fmla="*/ 419 h 449"/>
                  <a:gd name="T46" fmla="*/ 280 w 390"/>
                  <a:gd name="T47" fmla="*/ 407 h 449"/>
                  <a:gd name="T48" fmla="*/ 230 w 390"/>
                  <a:gd name="T49" fmla="*/ 409 h 449"/>
                  <a:gd name="T50" fmla="*/ 196 w 390"/>
                  <a:gd name="T51" fmla="*/ 431 h 449"/>
                  <a:gd name="T52" fmla="*/ 140 w 390"/>
                  <a:gd name="T53" fmla="*/ 445 h 449"/>
                  <a:gd name="T54" fmla="*/ 66 w 390"/>
                  <a:gd name="T55" fmla="*/ 449 h 449"/>
                  <a:gd name="T56" fmla="*/ 36 w 390"/>
                  <a:gd name="T57" fmla="*/ 429 h 449"/>
                  <a:gd name="T58" fmla="*/ 62 w 390"/>
                  <a:gd name="T59" fmla="*/ 413 h 449"/>
                  <a:gd name="T60" fmla="*/ 16 w 390"/>
                  <a:gd name="T61" fmla="*/ 411 h 449"/>
                  <a:gd name="T62" fmla="*/ 48 w 390"/>
                  <a:gd name="T63" fmla="*/ 401 h 449"/>
                  <a:gd name="T64" fmla="*/ 14 w 390"/>
                  <a:gd name="T65" fmla="*/ 389 h 449"/>
                  <a:gd name="T66" fmla="*/ 16 w 390"/>
                  <a:gd name="T67" fmla="*/ 369 h 449"/>
                  <a:gd name="T68" fmla="*/ 40 w 390"/>
                  <a:gd name="T69" fmla="*/ 357 h 449"/>
                  <a:gd name="T70" fmla="*/ 24 w 390"/>
                  <a:gd name="T71" fmla="*/ 330 h 449"/>
                  <a:gd name="T72" fmla="*/ 60 w 390"/>
                  <a:gd name="T73" fmla="*/ 320 h 449"/>
                  <a:gd name="T74" fmla="*/ 98 w 390"/>
                  <a:gd name="T75" fmla="*/ 302 h 449"/>
                  <a:gd name="T76" fmla="*/ 114 w 390"/>
                  <a:gd name="T77" fmla="*/ 274 h 449"/>
                  <a:gd name="T78" fmla="*/ 152 w 390"/>
                  <a:gd name="T79" fmla="*/ 244 h 449"/>
                  <a:gd name="T80" fmla="*/ 114 w 390"/>
                  <a:gd name="T81" fmla="*/ 226 h 449"/>
                  <a:gd name="T82" fmla="*/ 94 w 390"/>
                  <a:gd name="T83" fmla="*/ 200 h 449"/>
                  <a:gd name="T84" fmla="*/ 94 w 390"/>
                  <a:gd name="T85" fmla="*/ 174 h 449"/>
                  <a:gd name="T86" fmla="*/ 124 w 390"/>
                  <a:gd name="T87" fmla="*/ 154 h 449"/>
                  <a:gd name="T88" fmla="*/ 100 w 390"/>
                  <a:gd name="T89" fmla="*/ 130 h 449"/>
                  <a:gd name="T90" fmla="*/ 100 w 390"/>
                  <a:gd name="T91" fmla="*/ 116 h 449"/>
                  <a:gd name="T92" fmla="*/ 112 w 390"/>
                  <a:gd name="T93" fmla="*/ 98 h 449"/>
                  <a:gd name="T94" fmla="*/ 106 w 390"/>
                  <a:gd name="T95" fmla="*/ 88 h 4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0"/>
                  <a:gd name="T145" fmla="*/ 0 h 449"/>
                  <a:gd name="T146" fmla="*/ 390 w 390"/>
                  <a:gd name="T147" fmla="*/ 449 h 4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0" h="449">
                    <a:moveTo>
                      <a:pt x="114" y="86"/>
                    </a:moveTo>
                    <a:lnTo>
                      <a:pt x="124" y="92"/>
                    </a:lnTo>
                    <a:lnTo>
                      <a:pt x="138" y="86"/>
                    </a:lnTo>
                    <a:lnTo>
                      <a:pt x="150" y="94"/>
                    </a:lnTo>
                    <a:lnTo>
                      <a:pt x="166" y="96"/>
                    </a:lnTo>
                    <a:lnTo>
                      <a:pt x="168" y="106"/>
                    </a:lnTo>
                    <a:lnTo>
                      <a:pt x="176" y="112"/>
                    </a:lnTo>
                    <a:lnTo>
                      <a:pt x="184" y="106"/>
                    </a:lnTo>
                    <a:lnTo>
                      <a:pt x="194" y="110"/>
                    </a:lnTo>
                    <a:lnTo>
                      <a:pt x="212" y="118"/>
                    </a:lnTo>
                    <a:lnTo>
                      <a:pt x="224" y="114"/>
                    </a:lnTo>
                    <a:lnTo>
                      <a:pt x="218" y="106"/>
                    </a:lnTo>
                    <a:lnTo>
                      <a:pt x="222" y="100"/>
                    </a:lnTo>
                    <a:lnTo>
                      <a:pt x="230" y="94"/>
                    </a:lnTo>
                    <a:lnTo>
                      <a:pt x="250" y="94"/>
                    </a:lnTo>
                    <a:lnTo>
                      <a:pt x="254" y="98"/>
                    </a:lnTo>
                    <a:lnTo>
                      <a:pt x="256" y="88"/>
                    </a:lnTo>
                    <a:lnTo>
                      <a:pt x="260" y="78"/>
                    </a:lnTo>
                    <a:lnTo>
                      <a:pt x="246" y="76"/>
                    </a:lnTo>
                    <a:lnTo>
                      <a:pt x="238" y="72"/>
                    </a:lnTo>
                    <a:lnTo>
                      <a:pt x="224" y="70"/>
                    </a:lnTo>
                    <a:lnTo>
                      <a:pt x="218" y="60"/>
                    </a:lnTo>
                    <a:lnTo>
                      <a:pt x="220" y="52"/>
                    </a:lnTo>
                    <a:lnTo>
                      <a:pt x="242" y="54"/>
                    </a:lnTo>
                    <a:lnTo>
                      <a:pt x="242" y="44"/>
                    </a:lnTo>
                    <a:lnTo>
                      <a:pt x="254" y="42"/>
                    </a:lnTo>
                    <a:lnTo>
                      <a:pt x="252" y="26"/>
                    </a:lnTo>
                    <a:lnTo>
                      <a:pt x="266" y="22"/>
                    </a:lnTo>
                    <a:lnTo>
                      <a:pt x="270" y="10"/>
                    </a:lnTo>
                    <a:lnTo>
                      <a:pt x="284" y="16"/>
                    </a:lnTo>
                    <a:lnTo>
                      <a:pt x="292" y="10"/>
                    </a:lnTo>
                    <a:lnTo>
                      <a:pt x="296" y="16"/>
                    </a:lnTo>
                    <a:lnTo>
                      <a:pt x="306" y="10"/>
                    </a:lnTo>
                    <a:lnTo>
                      <a:pt x="316" y="8"/>
                    </a:lnTo>
                    <a:lnTo>
                      <a:pt x="316" y="16"/>
                    </a:lnTo>
                    <a:lnTo>
                      <a:pt x="326" y="16"/>
                    </a:lnTo>
                    <a:lnTo>
                      <a:pt x="334" y="10"/>
                    </a:lnTo>
                    <a:lnTo>
                      <a:pt x="342" y="4"/>
                    </a:lnTo>
                    <a:lnTo>
                      <a:pt x="350" y="0"/>
                    </a:lnTo>
                    <a:lnTo>
                      <a:pt x="356" y="12"/>
                    </a:lnTo>
                    <a:lnTo>
                      <a:pt x="366" y="18"/>
                    </a:lnTo>
                    <a:lnTo>
                      <a:pt x="366" y="24"/>
                    </a:lnTo>
                    <a:lnTo>
                      <a:pt x="356" y="30"/>
                    </a:lnTo>
                    <a:lnTo>
                      <a:pt x="342" y="34"/>
                    </a:lnTo>
                    <a:lnTo>
                      <a:pt x="334" y="38"/>
                    </a:lnTo>
                    <a:lnTo>
                      <a:pt x="328" y="46"/>
                    </a:lnTo>
                    <a:lnTo>
                      <a:pt x="314" y="62"/>
                    </a:lnTo>
                    <a:lnTo>
                      <a:pt x="310" y="72"/>
                    </a:lnTo>
                    <a:lnTo>
                      <a:pt x="296" y="74"/>
                    </a:lnTo>
                    <a:lnTo>
                      <a:pt x="286" y="72"/>
                    </a:lnTo>
                    <a:lnTo>
                      <a:pt x="278" y="70"/>
                    </a:lnTo>
                    <a:lnTo>
                      <a:pt x="284" y="80"/>
                    </a:lnTo>
                    <a:lnTo>
                      <a:pt x="292" y="88"/>
                    </a:lnTo>
                    <a:lnTo>
                      <a:pt x="286" y="94"/>
                    </a:lnTo>
                    <a:lnTo>
                      <a:pt x="274" y="94"/>
                    </a:lnTo>
                    <a:lnTo>
                      <a:pt x="268" y="90"/>
                    </a:lnTo>
                    <a:lnTo>
                      <a:pt x="262" y="98"/>
                    </a:lnTo>
                    <a:lnTo>
                      <a:pt x="254" y="106"/>
                    </a:lnTo>
                    <a:lnTo>
                      <a:pt x="262" y="118"/>
                    </a:lnTo>
                    <a:lnTo>
                      <a:pt x="270" y="134"/>
                    </a:lnTo>
                    <a:lnTo>
                      <a:pt x="278" y="138"/>
                    </a:lnTo>
                    <a:lnTo>
                      <a:pt x="286" y="148"/>
                    </a:lnTo>
                    <a:lnTo>
                      <a:pt x="308" y="156"/>
                    </a:lnTo>
                    <a:lnTo>
                      <a:pt x="322" y="146"/>
                    </a:lnTo>
                    <a:lnTo>
                      <a:pt x="322" y="132"/>
                    </a:lnTo>
                    <a:lnTo>
                      <a:pt x="338" y="126"/>
                    </a:lnTo>
                    <a:lnTo>
                      <a:pt x="346" y="134"/>
                    </a:lnTo>
                    <a:lnTo>
                      <a:pt x="346" y="150"/>
                    </a:lnTo>
                    <a:lnTo>
                      <a:pt x="352" y="156"/>
                    </a:lnTo>
                    <a:lnTo>
                      <a:pt x="360" y="158"/>
                    </a:lnTo>
                    <a:lnTo>
                      <a:pt x="358" y="174"/>
                    </a:lnTo>
                    <a:lnTo>
                      <a:pt x="372" y="176"/>
                    </a:lnTo>
                    <a:lnTo>
                      <a:pt x="384" y="178"/>
                    </a:lnTo>
                    <a:lnTo>
                      <a:pt x="390" y="188"/>
                    </a:lnTo>
                    <a:lnTo>
                      <a:pt x="380" y="190"/>
                    </a:lnTo>
                    <a:lnTo>
                      <a:pt x="374" y="192"/>
                    </a:lnTo>
                    <a:lnTo>
                      <a:pt x="372" y="204"/>
                    </a:lnTo>
                    <a:lnTo>
                      <a:pt x="378" y="210"/>
                    </a:lnTo>
                    <a:lnTo>
                      <a:pt x="376" y="232"/>
                    </a:lnTo>
                    <a:lnTo>
                      <a:pt x="386" y="250"/>
                    </a:lnTo>
                    <a:lnTo>
                      <a:pt x="376" y="256"/>
                    </a:lnTo>
                    <a:lnTo>
                      <a:pt x="374" y="272"/>
                    </a:lnTo>
                    <a:lnTo>
                      <a:pt x="374" y="286"/>
                    </a:lnTo>
                    <a:lnTo>
                      <a:pt x="374" y="328"/>
                    </a:lnTo>
                    <a:lnTo>
                      <a:pt x="358" y="344"/>
                    </a:lnTo>
                    <a:lnTo>
                      <a:pt x="348" y="357"/>
                    </a:lnTo>
                    <a:lnTo>
                      <a:pt x="348" y="373"/>
                    </a:lnTo>
                    <a:lnTo>
                      <a:pt x="330" y="389"/>
                    </a:lnTo>
                    <a:lnTo>
                      <a:pt x="320" y="395"/>
                    </a:lnTo>
                    <a:lnTo>
                      <a:pt x="324" y="405"/>
                    </a:lnTo>
                    <a:lnTo>
                      <a:pt x="328" y="419"/>
                    </a:lnTo>
                    <a:lnTo>
                      <a:pt x="312" y="419"/>
                    </a:lnTo>
                    <a:lnTo>
                      <a:pt x="298" y="413"/>
                    </a:lnTo>
                    <a:lnTo>
                      <a:pt x="292" y="407"/>
                    </a:lnTo>
                    <a:lnTo>
                      <a:pt x="286" y="411"/>
                    </a:lnTo>
                    <a:lnTo>
                      <a:pt x="280" y="407"/>
                    </a:lnTo>
                    <a:lnTo>
                      <a:pt x="274" y="415"/>
                    </a:lnTo>
                    <a:lnTo>
                      <a:pt x="264" y="417"/>
                    </a:lnTo>
                    <a:lnTo>
                      <a:pt x="244" y="405"/>
                    </a:lnTo>
                    <a:lnTo>
                      <a:pt x="230" y="409"/>
                    </a:lnTo>
                    <a:lnTo>
                      <a:pt x="224" y="413"/>
                    </a:lnTo>
                    <a:lnTo>
                      <a:pt x="224" y="421"/>
                    </a:lnTo>
                    <a:lnTo>
                      <a:pt x="200" y="423"/>
                    </a:lnTo>
                    <a:lnTo>
                      <a:pt x="196" y="431"/>
                    </a:lnTo>
                    <a:lnTo>
                      <a:pt x="180" y="435"/>
                    </a:lnTo>
                    <a:lnTo>
                      <a:pt x="158" y="435"/>
                    </a:lnTo>
                    <a:lnTo>
                      <a:pt x="146" y="441"/>
                    </a:lnTo>
                    <a:lnTo>
                      <a:pt x="140" y="445"/>
                    </a:lnTo>
                    <a:lnTo>
                      <a:pt x="136" y="447"/>
                    </a:lnTo>
                    <a:lnTo>
                      <a:pt x="130" y="447"/>
                    </a:lnTo>
                    <a:lnTo>
                      <a:pt x="96" y="447"/>
                    </a:lnTo>
                    <a:lnTo>
                      <a:pt x="66" y="449"/>
                    </a:lnTo>
                    <a:lnTo>
                      <a:pt x="62" y="441"/>
                    </a:lnTo>
                    <a:lnTo>
                      <a:pt x="46" y="441"/>
                    </a:lnTo>
                    <a:lnTo>
                      <a:pt x="32" y="439"/>
                    </a:lnTo>
                    <a:lnTo>
                      <a:pt x="36" y="429"/>
                    </a:lnTo>
                    <a:lnTo>
                      <a:pt x="52" y="429"/>
                    </a:lnTo>
                    <a:lnTo>
                      <a:pt x="60" y="425"/>
                    </a:lnTo>
                    <a:lnTo>
                      <a:pt x="66" y="417"/>
                    </a:lnTo>
                    <a:lnTo>
                      <a:pt x="62" y="413"/>
                    </a:lnTo>
                    <a:lnTo>
                      <a:pt x="52" y="417"/>
                    </a:lnTo>
                    <a:lnTo>
                      <a:pt x="30" y="417"/>
                    </a:lnTo>
                    <a:lnTo>
                      <a:pt x="20" y="421"/>
                    </a:lnTo>
                    <a:lnTo>
                      <a:pt x="16" y="411"/>
                    </a:lnTo>
                    <a:lnTo>
                      <a:pt x="30" y="407"/>
                    </a:lnTo>
                    <a:lnTo>
                      <a:pt x="40" y="405"/>
                    </a:lnTo>
                    <a:lnTo>
                      <a:pt x="44" y="405"/>
                    </a:lnTo>
                    <a:lnTo>
                      <a:pt x="48" y="401"/>
                    </a:lnTo>
                    <a:lnTo>
                      <a:pt x="54" y="397"/>
                    </a:lnTo>
                    <a:lnTo>
                      <a:pt x="40" y="395"/>
                    </a:lnTo>
                    <a:lnTo>
                      <a:pt x="22" y="397"/>
                    </a:lnTo>
                    <a:lnTo>
                      <a:pt x="14" y="389"/>
                    </a:lnTo>
                    <a:lnTo>
                      <a:pt x="0" y="385"/>
                    </a:lnTo>
                    <a:lnTo>
                      <a:pt x="2" y="379"/>
                    </a:lnTo>
                    <a:lnTo>
                      <a:pt x="12" y="377"/>
                    </a:lnTo>
                    <a:lnTo>
                      <a:pt x="16" y="369"/>
                    </a:lnTo>
                    <a:lnTo>
                      <a:pt x="30" y="369"/>
                    </a:lnTo>
                    <a:lnTo>
                      <a:pt x="42" y="367"/>
                    </a:lnTo>
                    <a:lnTo>
                      <a:pt x="52" y="361"/>
                    </a:lnTo>
                    <a:lnTo>
                      <a:pt x="40" y="357"/>
                    </a:lnTo>
                    <a:lnTo>
                      <a:pt x="18" y="353"/>
                    </a:lnTo>
                    <a:lnTo>
                      <a:pt x="4" y="349"/>
                    </a:lnTo>
                    <a:lnTo>
                      <a:pt x="10" y="334"/>
                    </a:lnTo>
                    <a:lnTo>
                      <a:pt x="24" y="330"/>
                    </a:lnTo>
                    <a:lnTo>
                      <a:pt x="38" y="338"/>
                    </a:lnTo>
                    <a:lnTo>
                      <a:pt x="54" y="346"/>
                    </a:lnTo>
                    <a:lnTo>
                      <a:pt x="60" y="332"/>
                    </a:lnTo>
                    <a:lnTo>
                      <a:pt x="60" y="320"/>
                    </a:lnTo>
                    <a:lnTo>
                      <a:pt x="80" y="320"/>
                    </a:lnTo>
                    <a:lnTo>
                      <a:pt x="80" y="308"/>
                    </a:lnTo>
                    <a:lnTo>
                      <a:pt x="90" y="308"/>
                    </a:lnTo>
                    <a:lnTo>
                      <a:pt x="98" y="302"/>
                    </a:lnTo>
                    <a:lnTo>
                      <a:pt x="84" y="300"/>
                    </a:lnTo>
                    <a:lnTo>
                      <a:pt x="78" y="296"/>
                    </a:lnTo>
                    <a:lnTo>
                      <a:pt x="90" y="288"/>
                    </a:lnTo>
                    <a:lnTo>
                      <a:pt x="114" y="274"/>
                    </a:lnTo>
                    <a:lnTo>
                      <a:pt x="112" y="260"/>
                    </a:lnTo>
                    <a:lnTo>
                      <a:pt x="126" y="246"/>
                    </a:lnTo>
                    <a:lnTo>
                      <a:pt x="146" y="250"/>
                    </a:lnTo>
                    <a:lnTo>
                      <a:pt x="152" y="244"/>
                    </a:lnTo>
                    <a:lnTo>
                      <a:pt x="154" y="232"/>
                    </a:lnTo>
                    <a:lnTo>
                      <a:pt x="142" y="234"/>
                    </a:lnTo>
                    <a:lnTo>
                      <a:pt x="126" y="232"/>
                    </a:lnTo>
                    <a:lnTo>
                      <a:pt x="114" y="226"/>
                    </a:lnTo>
                    <a:lnTo>
                      <a:pt x="108" y="216"/>
                    </a:lnTo>
                    <a:lnTo>
                      <a:pt x="108" y="208"/>
                    </a:lnTo>
                    <a:lnTo>
                      <a:pt x="92" y="210"/>
                    </a:lnTo>
                    <a:lnTo>
                      <a:pt x="94" y="200"/>
                    </a:lnTo>
                    <a:lnTo>
                      <a:pt x="84" y="198"/>
                    </a:lnTo>
                    <a:lnTo>
                      <a:pt x="80" y="188"/>
                    </a:lnTo>
                    <a:lnTo>
                      <a:pt x="78" y="176"/>
                    </a:lnTo>
                    <a:lnTo>
                      <a:pt x="94" y="174"/>
                    </a:lnTo>
                    <a:lnTo>
                      <a:pt x="100" y="170"/>
                    </a:lnTo>
                    <a:lnTo>
                      <a:pt x="102" y="154"/>
                    </a:lnTo>
                    <a:lnTo>
                      <a:pt x="114" y="150"/>
                    </a:lnTo>
                    <a:lnTo>
                      <a:pt x="124" y="154"/>
                    </a:lnTo>
                    <a:lnTo>
                      <a:pt x="128" y="144"/>
                    </a:lnTo>
                    <a:lnTo>
                      <a:pt x="122" y="138"/>
                    </a:lnTo>
                    <a:lnTo>
                      <a:pt x="106" y="138"/>
                    </a:lnTo>
                    <a:lnTo>
                      <a:pt x="100" y="130"/>
                    </a:lnTo>
                    <a:lnTo>
                      <a:pt x="92" y="124"/>
                    </a:lnTo>
                    <a:lnTo>
                      <a:pt x="86" y="116"/>
                    </a:lnTo>
                    <a:lnTo>
                      <a:pt x="96" y="114"/>
                    </a:lnTo>
                    <a:lnTo>
                      <a:pt x="100" y="116"/>
                    </a:lnTo>
                    <a:lnTo>
                      <a:pt x="104" y="120"/>
                    </a:lnTo>
                    <a:lnTo>
                      <a:pt x="108" y="124"/>
                    </a:lnTo>
                    <a:lnTo>
                      <a:pt x="114" y="112"/>
                    </a:lnTo>
                    <a:lnTo>
                      <a:pt x="112" y="98"/>
                    </a:lnTo>
                    <a:lnTo>
                      <a:pt x="108" y="96"/>
                    </a:lnTo>
                    <a:lnTo>
                      <a:pt x="102" y="102"/>
                    </a:lnTo>
                    <a:lnTo>
                      <a:pt x="98" y="96"/>
                    </a:lnTo>
                    <a:lnTo>
                      <a:pt x="106" y="88"/>
                    </a:lnTo>
                    <a:lnTo>
                      <a:pt x="114" y="86"/>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21" name="Freeform 385"/>
              <p:cNvSpPr>
                <a:spLocks/>
              </p:cNvSpPr>
              <p:nvPr/>
            </p:nvSpPr>
            <p:spPr bwMode="auto">
              <a:xfrm>
                <a:off x="8199438" y="2212975"/>
                <a:ext cx="38100" cy="38100"/>
              </a:xfrm>
              <a:custGeom>
                <a:avLst/>
                <a:gdLst>
                  <a:gd name="T0" fmla="*/ 16 w 84"/>
                  <a:gd name="T1" fmla="*/ 28 h 86"/>
                  <a:gd name="T2" fmla="*/ 24 w 84"/>
                  <a:gd name="T3" fmla="*/ 28 h 86"/>
                  <a:gd name="T4" fmla="*/ 26 w 84"/>
                  <a:gd name="T5" fmla="*/ 34 h 86"/>
                  <a:gd name="T6" fmla="*/ 34 w 84"/>
                  <a:gd name="T7" fmla="*/ 34 h 86"/>
                  <a:gd name="T8" fmla="*/ 36 w 84"/>
                  <a:gd name="T9" fmla="*/ 26 h 86"/>
                  <a:gd name="T10" fmla="*/ 36 w 84"/>
                  <a:gd name="T11" fmla="*/ 18 h 86"/>
                  <a:gd name="T12" fmla="*/ 50 w 84"/>
                  <a:gd name="T13" fmla="*/ 14 h 86"/>
                  <a:gd name="T14" fmla="*/ 56 w 84"/>
                  <a:gd name="T15" fmla="*/ 10 h 86"/>
                  <a:gd name="T16" fmla="*/ 62 w 84"/>
                  <a:gd name="T17" fmla="*/ 8 h 86"/>
                  <a:gd name="T18" fmla="*/ 72 w 84"/>
                  <a:gd name="T19" fmla="*/ 2 h 86"/>
                  <a:gd name="T20" fmla="*/ 82 w 84"/>
                  <a:gd name="T21" fmla="*/ 0 h 86"/>
                  <a:gd name="T22" fmla="*/ 84 w 84"/>
                  <a:gd name="T23" fmla="*/ 12 h 86"/>
                  <a:gd name="T24" fmla="*/ 78 w 84"/>
                  <a:gd name="T25" fmla="*/ 26 h 86"/>
                  <a:gd name="T26" fmla="*/ 66 w 84"/>
                  <a:gd name="T27" fmla="*/ 30 h 86"/>
                  <a:gd name="T28" fmla="*/ 68 w 84"/>
                  <a:gd name="T29" fmla="*/ 38 h 86"/>
                  <a:gd name="T30" fmla="*/ 58 w 84"/>
                  <a:gd name="T31" fmla="*/ 44 h 86"/>
                  <a:gd name="T32" fmla="*/ 52 w 84"/>
                  <a:gd name="T33" fmla="*/ 48 h 86"/>
                  <a:gd name="T34" fmla="*/ 38 w 84"/>
                  <a:gd name="T35" fmla="*/ 52 h 86"/>
                  <a:gd name="T36" fmla="*/ 32 w 84"/>
                  <a:gd name="T37" fmla="*/ 58 h 86"/>
                  <a:gd name="T38" fmla="*/ 32 w 84"/>
                  <a:gd name="T39" fmla="*/ 70 h 86"/>
                  <a:gd name="T40" fmla="*/ 24 w 84"/>
                  <a:gd name="T41" fmla="*/ 70 h 86"/>
                  <a:gd name="T42" fmla="*/ 22 w 84"/>
                  <a:gd name="T43" fmla="*/ 78 h 86"/>
                  <a:gd name="T44" fmla="*/ 10 w 84"/>
                  <a:gd name="T45" fmla="*/ 86 h 86"/>
                  <a:gd name="T46" fmla="*/ 0 w 84"/>
                  <a:gd name="T47" fmla="*/ 82 h 86"/>
                  <a:gd name="T48" fmla="*/ 0 w 84"/>
                  <a:gd name="T49" fmla="*/ 74 h 86"/>
                  <a:gd name="T50" fmla="*/ 14 w 84"/>
                  <a:gd name="T51" fmla="*/ 70 h 86"/>
                  <a:gd name="T52" fmla="*/ 12 w 84"/>
                  <a:gd name="T53" fmla="*/ 62 h 86"/>
                  <a:gd name="T54" fmla="*/ 6 w 84"/>
                  <a:gd name="T55" fmla="*/ 56 h 86"/>
                  <a:gd name="T56" fmla="*/ 8 w 84"/>
                  <a:gd name="T57" fmla="*/ 50 h 86"/>
                  <a:gd name="T58" fmla="*/ 16 w 84"/>
                  <a:gd name="T59" fmla="*/ 46 h 86"/>
                  <a:gd name="T60" fmla="*/ 12 w 84"/>
                  <a:gd name="T61" fmla="*/ 42 h 86"/>
                  <a:gd name="T62" fmla="*/ 6 w 84"/>
                  <a:gd name="T63" fmla="*/ 34 h 86"/>
                  <a:gd name="T64" fmla="*/ 16 w 84"/>
                  <a:gd name="T65" fmla="*/ 28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6"/>
                  <a:gd name="T101" fmla="*/ 84 w 8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6">
                    <a:moveTo>
                      <a:pt x="16" y="28"/>
                    </a:moveTo>
                    <a:lnTo>
                      <a:pt x="24" y="28"/>
                    </a:lnTo>
                    <a:lnTo>
                      <a:pt x="26" y="34"/>
                    </a:lnTo>
                    <a:lnTo>
                      <a:pt x="34" y="34"/>
                    </a:lnTo>
                    <a:lnTo>
                      <a:pt x="36" y="26"/>
                    </a:lnTo>
                    <a:lnTo>
                      <a:pt x="36" y="18"/>
                    </a:lnTo>
                    <a:lnTo>
                      <a:pt x="50" y="14"/>
                    </a:lnTo>
                    <a:lnTo>
                      <a:pt x="56" y="10"/>
                    </a:lnTo>
                    <a:lnTo>
                      <a:pt x="62" y="8"/>
                    </a:lnTo>
                    <a:lnTo>
                      <a:pt x="72" y="2"/>
                    </a:lnTo>
                    <a:lnTo>
                      <a:pt x="82" y="0"/>
                    </a:lnTo>
                    <a:lnTo>
                      <a:pt x="84" y="12"/>
                    </a:lnTo>
                    <a:lnTo>
                      <a:pt x="78" y="26"/>
                    </a:lnTo>
                    <a:lnTo>
                      <a:pt x="66" y="30"/>
                    </a:lnTo>
                    <a:lnTo>
                      <a:pt x="68" y="38"/>
                    </a:lnTo>
                    <a:lnTo>
                      <a:pt x="58" y="44"/>
                    </a:lnTo>
                    <a:lnTo>
                      <a:pt x="52" y="48"/>
                    </a:lnTo>
                    <a:lnTo>
                      <a:pt x="38" y="52"/>
                    </a:lnTo>
                    <a:lnTo>
                      <a:pt x="32" y="58"/>
                    </a:lnTo>
                    <a:lnTo>
                      <a:pt x="32" y="70"/>
                    </a:lnTo>
                    <a:lnTo>
                      <a:pt x="24" y="70"/>
                    </a:lnTo>
                    <a:lnTo>
                      <a:pt x="22" y="78"/>
                    </a:lnTo>
                    <a:lnTo>
                      <a:pt x="10" y="86"/>
                    </a:lnTo>
                    <a:lnTo>
                      <a:pt x="0" y="82"/>
                    </a:lnTo>
                    <a:lnTo>
                      <a:pt x="0" y="74"/>
                    </a:lnTo>
                    <a:lnTo>
                      <a:pt x="14" y="70"/>
                    </a:lnTo>
                    <a:lnTo>
                      <a:pt x="12" y="62"/>
                    </a:lnTo>
                    <a:lnTo>
                      <a:pt x="6" y="56"/>
                    </a:lnTo>
                    <a:lnTo>
                      <a:pt x="8" y="50"/>
                    </a:lnTo>
                    <a:lnTo>
                      <a:pt x="16" y="46"/>
                    </a:lnTo>
                    <a:lnTo>
                      <a:pt x="12" y="42"/>
                    </a:lnTo>
                    <a:lnTo>
                      <a:pt x="6" y="34"/>
                    </a:lnTo>
                    <a:lnTo>
                      <a:pt x="16" y="28"/>
                    </a:lnTo>
                    <a:close/>
                  </a:path>
                </a:pathLst>
              </a:custGeom>
              <a:grpFill/>
              <a:ln w="6350">
                <a:solidFill>
                  <a:srgbClr val="FFFFFF"/>
                </a:solidFill>
                <a:prstDash val="solid"/>
                <a:round/>
                <a:headEnd/>
                <a:tailEnd/>
              </a:ln>
            </p:spPr>
            <p:txBody>
              <a:bodyPr/>
              <a:lstStyle/>
              <a:p>
                <a:endParaRPr lang="en-US" dirty="0"/>
              </a:p>
            </p:txBody>
          </p:sp>
          <p:sp>
            <p:nvSpPr>
              <p:cNvPr id="222" name="Freeform 386"/>
              <p:cNvSpPr>
                <a:spLocks/>
              </p:cNvSpPr>
              <p:nvPr/>
            </p:nvSpPr>
            <p:spPr bwMode="auto">
              <a:xfrm>
                <a:off x="8205788" y="2259013"/>
                <a:ext cx="20637" cy="28575"/>
              </a:xfrm>
              <a:custGeom>
                <a:avLst/>
                <a:gdLst>
                  <a:gd name="T0" fmla="*/ 0 w 48"/>
                  <a:gd name="T1" fmla="*/ 20 h 66"/>
                  <a:gd name="T2" fmla="*/ 12 w 48"/>
                  <a:gd name="T3" fmla="*/ 22 h 66"/>
                  <a:gd name="T4" fmla="*/ 10 w 48"/>
                  <a:gd name="T5" fmla="*/ 14 h 66"/>
                  <a:gd name="T6" fmla="*/ 12 w 48"/>
                  <a:gd name="T7" fmla="*/ 4 h 66"/>
                  <a:gd name="T8" fmla="*/ 18 w 48"/>
                  <a:gd name="T9" fmla="*/ 8 h 66"/>
                  <a:gd name="T10" fmla="*/ 20 w 48"/>
                  <a:gd name="T11" fmla="*/ 16 h 66"/>
                  <a:gd name="T12" fmla="*/ 26 w 48"/>
                  <a:gd name="T13" fmla="*/ 20 h 66"/>
                  <a:gd name="T14" fmla="*/ 30 w 48"/>
                  <a:gd name="T15" fmla="*/ 12 h 66"/>
                  <a:gd name="T16" fmla="*/ 30 w 48"/>
                  <a:gd name="T17" fmla="*/ 4 h 66"/>
                  <a:gd name="T18" fmla="*/ 38 w 48"/>
                  <a:gd name="T19" fmla="*/ 0 h 66"/>
                  <a:gd name="T20" fmla="*/ 42 w 48"/>
                  <a:gd name="T21" fmla="*/ 6 h 66"/>
                  <a:gd name="T22" fmla="*/ 44 w 48"/>
                  <a:gd name="T23" fmla="*/ 16 h 66"/>
                  <a:gd name="T24" fmla="*/ 46 w 48"/>
                  <a:gd name="T25" fmla="*/ 24 h 66"/>
                  <a:gd name="T26" fmla="*/ 40 w 48"/>
                  <a:gd name="T27" fmla="*/ 32 h 66"/>
                  <a:gd name="T28" fmla="*/ 48 w 48"/>
                  <a:gd name="T29" fmla="*/ 36 h 66"/>
                  <a:gd name="T30" fmla="*/ 44 w 48"/>
                  <a:gd name="T31" fmla="*/ 46 h 66"/>
                  <a:gd name="T32" fmla="*/ 40 w 48"/>
                  <a:gd name="T33" fmla="*/ 50 h 66"/>
                  <a:gd name="T34" fmla="*/ 48 w 48"/>
                  <a:gd name="T35" fmla="*/ 52 h 66"/>
                  <a:gd name="T36" fmla="*/ 48 w 48"/>
                  <a:gd name="T37" fmla="*/ 58 h 66"/>
                  <a:gd name="T38" fmla="*/ 44 w 48"/>
                  <a:gd name="T39" fmla="*/ 64 h 66"/>
                  <a:gd name="T40" fmla="*/ 34 w 48"/>
                  <a:gd name="T41" fmla="*/ 64 h 66"/>
                  <a:gd name="T42" fmla="*/ 30 w 48"/>
                  <a:gd name="T43" fmla="*/ 62 h 66"/>
                  <a:gd name="T44" fmla="*/ 24 w 48"/>
                  <a:gd name="T45" fmla="*/ 66 h 66"/>
                  <a:gd name="T46" fmla="*/ 16 w 48"/>
                  <a:gd name="T47" fmla="*/ 58 h 66"/>
                  <a:gd name="T48" fmla="*/ 16 w 48"/>
                  <a:gd name="T49" fmla="*/ 48 h 66"/>
                  <a:gd name="T50" fmla="*/ 22 w 48"/>
                  <a:gd name="T51" fmla="*/ 40 h 66"/>
                  <a:gd name="T52" fmla="*/ 14 w 48"/>
                  <a:gd name="T53" fmla="*/ 32 h 66"/>
                  <a:gd name="T54" fmla="*/ 10 w 48"/>
                  <a:gd name="T55" fmla="*/ 36 h 66"/>
                  <a:gd name="T56" fmla="*/ 2 w 48"/>
                  <a:gd name="T57" fmla="*/ 30 h 66"/>
                  <a:gd name="T58" fmla="*/ 0 w 48"/>
                  <a:gd name="T59" fmla="*/ 20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66"/>
                  <a:gd name="T92" fmla="*/ 48 w 48"/>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66">
                    <a:moveTo>
                      <a:pt x="0" y="20"/>
                    </a:moveTo>
                    <a:lnTo>
                      <a:pt x="12" y="22"/>
                    </a:lnTo>
                    <a:lnTo>
                      <a:pt x="10" y="14"/>
                    </a:lnTo>
                    <a:lnTo>
                      <a:pt x="12" y="4"/>
                    </a:lnTo>
                    <a:lnTo>
                      <a:pt x="18" y="8"/>
                    </a:lnTo>
                    <a:lnTo>
                      <a:pt x="20" y="16"/>
                    </a:lnTo>
                    <a:lnTo>
                      <a:pt x="26" y="20"/>
                    </a:lnTo>
                    <a:lnTo>
                      <a:pt x="30" y="12"/>
                    </a:lnTo>
                    <a:lnTo>
                      <a:pt x="30" y="4"/>
                    </a:lnTo>
                    <a:lnTo>
                      <a:pt x="38" y="0"/>
                    </a:lnTo>
                    <a:lnTo>
                      <a:pt x="42" y="6"/>
                    </a:lnTo>
                    <a:lnTo>
                      <a:pt x="44" y="16"/>
                    </a:lnTo>
                    <a:lnTo>
                      <a:pt x="46" y="24"/>
                    </a:lnTo>
                    <a:lnTo>
                      <a:pt x="40" y="32"/>
                    </a:lnTo>
                    <a:lnTo>
                      <a:pt x="48" y="36"/>
                    </a:lnTo>
                    <a:lnTo>
                      <a:pt x="44" y="46"/>
                    </a:lnTo>
                    <a:lnTo>
                      <a:pt x="40" y="50"/>
                    </a:lnTo>
                    <a:lnTo>
                      <a:pt x="48" y="52"/>
                    </a:lnTo>
                    <a:lnTo>
                      <a:pt x="48" y="58"/>
                    </a:lnTo>
                    <a:lnTo>
                      <a:pt x="44" y="64"/>
                    </a:lnTo>
                    <a:lnTo>
                      <a:pt x="34" y="64"/>
                    </a:lnTo>
                    <a:lnTo>
                      <a:pt x="30" y="62"/>
                    </a:lnTo>
                    <a:lnTo>
                      <a:pt x="24" y="66"/>
                    </a:lnTo>
                    <a:lnTo>
                      <a:pt x="16" y="58"/>
                    </a:lnTo>
                    <a:lnTo>
                      <a:pt x="16" y="48"/>
                    </a:lnTo>
                    <a:lnTo>
                      <a:pt x="22" y="40"/>
                    </a:lnTo>
                    <a:lnTo>
                      <a:pt x="14" y="32"/>
                    </a:lnTo>
                    <a:lnTo>
                      <a:pt x="10" y="36"/>
                    </a:lnTo>
                    <a:lnTo>
                      <a:pt x="2" y="30"/>
                    </a:lnTo>
                    <a:lnTo>
                      <a:pt x="0" y="20"/>
                    </a:lnTo>
                    <a:close/>
                  </a:path>
                </a:pathLst>
              </a:custGeom>
              <a:grpFill/>
              <a:ln w="6350">
                <a:solidFill>
                  <a:srgbClr val="FFFFFF"/>
                </a:solidFill>
                <a:prstDash val="solid"/>
                <a:round/>
                <a:headEnd/>
                <a:tailEnd/>
              </a:ln>
            </p:spPr>
            <p:txBody>
              <a:bodyPr/>
              <a:lstStyle/>
              <a:p>
                <a:endParaRPr lang="en-US" dirty="0"/>
              </a:p>
            </p:txBody>
          </p:sp>
          <p:sp>
            <p:nvSpPr>
              <p:cNvPr id="223" name="Freeform 387"/>
              <p:cNvSpPr>
                <a:spLocks/>
              </p:cNvSpPr>
              <p:nvPr/>
            </p:nvSpPr>
            <p:spPr bwMode="auto">
              <a:xfrm>
                <a:off x="8180388" y="2270125"/>
                <a:ext cx="7937" cy="12700"/>
              </a:xfrm>
              <a:custGeom>
                <a:avLst/>
                <a:gdLst>
                  <a:gd name="T0" fmla="*/ 14 w 16"/>
                  <a:gd name="T1" fmla="*/ 14 h 32"/>
                  <a:gd name="T2" fmla="*/ 16 w 16"/>
                  <a:gd name="T3" fmla="*/ 22 h 32"/>
                  <a:gd name="T4" fmla="*/ 8 w 16"/>
                  <a:gd name="T5" fmla="*/ 32 h 32"/>
                  <a:gd name="T6" fmla="*/ 0 w 16"/>
                  <a:gd name="T7" fmla="*/ 24 h 32"/>
                  <a:gd name="T8" fmla="*/ 2 w 16"/>
                  <a:gd name="T9" fmla="*/ 14 h 32"/>
                  <a:gd name="T10" fmla="*/ 6 w 16"/>
                  <a:gd name="T11" fmla="*/ 4 h 32"/>
                  <a:gd name="T12" fmla="*/ 12 w 16"/>
                  <a:gd name="T13" fmla="*/ 0 h 32"/>
                  <a:gd name="T14" fmla="*/ 16 w 16"/>
                  <a:gd name="T15" fmla="*/ 4 h 32"/>
                  <a:gd name="T16" fmla="*/ 14 w 16"/>
                  <a:gd name="T17" fmla="*/ 14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2"/>
                  <a:gd name="T29" fmla="*/ 16 w 1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2">
                    <a:moveTo>
                      <a:pt x="14" y="14"/>
                    </a:moveTo>
                    <a:lnTo>
                      <a:pt x="16" y="22"/>
                    </a:lnTo>
                    <a:lnTo>
                      <a:pt x="8" y="32"/>
                    </a:lnTo>
                    <a:lnTo>
                      <a:pt x="0" y="24"/>
                    </a:lnTo>
                    <a:lnTo>
                      <a:pt x="2" y="14"/>
                    </a:lnTo>
                    <a:lnTo>
                      <a:pt x="6" y="4"/>
                    </a:lnTo>
                    <a:lnTo>
                      <a:pt x="12" y="0"/>
                    </a:lnTo>
                    <a:lnTo>
                      <a:pt x="16" y="4"/>
                    </a:lnTo>
                    <a:lnTo>
                      <a:pt x="14" y="14"/>
                    </a:lnTo>
                    <a:close/>
                  </a:path>
                </a:pathLst>
              </a:custGeom>
              <a:grpFill/>
              <a:ln w="6350">
                <a:solidFill>
                  <a:srgbClr val="FFFFFF"/>
                </a:solidFill>
                <a:prstDash val="solid"/>
                <a:round/>
                <a:headEnd/>
                <a:tailEnd/>
              </a:ln>
            </p:spPr>
            <p:txBody>
              <a:bodyPr/>
              <a:lstStyle/>
              <a:p>
                <a:endParaRPr lang="en-US" dirty="0"/>
              </a:p>
            </p:txBody>
          </p:sp>
          <p:sp>
            <p:nvSpPr>
              <p:cNvPr id="224" name="Freeform 388"/>
              <p:cNvSpPr>
                <a:spLocks/>
              </p:cNvSpPr>
              <p:nvPr/>
            </p:nvSpPr>
            <p:spPr bwMode="auto">
              <a:xfrm>
                <a:off x="8185150" y="2251075"/>
                <a:ext cx="12700" cy="14288"/>
              </a:xfrm>
              <a:custGeom>
                <a:avLst/>
                <a:gdLst>
                  <a:gd name="T0" fmla="*/ 10 w 28"/>
                  <a:gd name="T1" fmla="*/ 24 h 32"/>
                  <a:gd name="T2" fmla="*/ 6 w 28"/>
                  <a:gd name="T3" fmla="*/ 16 h 32"/>
                  <a:gd name="T4" fmla="*/ 0 w 28"/>
                  <a:gd name="T5" fmla="*/ 10 h 32"/>
                  <a:gd name="T6" fmla="*/ 6 w 28"/>
                  <a:gd name="T7" fmla="*/ 2 h 32"/>
                  <a:gd name="T8" fmla="*/ 12 w 28"/>
                  <a:gd name="T9" fmla="*/ 0 h 32"/>
                  <a:gd name="T10" fmla="*/ 22 w 28"/>
                  <a:gd name="T11" fmla="*/ 2 h 32"/>
                  <a:gd name="T12" fmla="*/ 28 w 28"/>
                  <a:gd name="T13" fmla="*/ 12 h 32"/>
                  <a:gd name="T14" fmla="*/ 20 w 28"/>
                  <a:gd name="T15" fmla="*/ 18 h 32"/>
                  <a:gd name="T16" fmla="*/ 18 w 28"/>
                  <a:gd name="T17" fmla="*/ 28 h 32"/>
                  <a:gd name="T18" fmla="*/ 12 w 28"/>
                  <a:gd name="T19" fmla="*/ 32 h 32"/>
                  <a:gd name="T20" fmla="*/ 10 w 28"/>
                  <a:gd name="T21" fmla="*/ 24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2"/>
                  <a:gd name="T35" fmla="*/ 28 w 2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2">
                    <a:moveTo>
                      <a:pt x="10" y="24"/>
                    </a:moveTo>
                    <a:lnTo>
                      <a:pt x="6" y="16"/>
                    </a:lnTo>
                    <a:lnTo>
                      <a:pt x="0" y="10"/>
                    </a:lnTo>
                    <a:lnTo>
                      <a:pt x="6" y="2"/>
                    </a:lnTo>
                    <a:lnTo>
                      <a:pt x="12" y="0"/>
                    </a:lnTo>
                    <a:lnTo>
                      <a:pt x="22" y="2"/>
                    </a:lnTo>
                    <a:lnTo>
                      <a:pt x="28" y="12"/>
                    </a:lnTo>
                    <a:lnTo>
                      <a:pt x="20" y="18"/>
                    </a:lnTo>
                    <a:lnTo>
                      <a:pt x="18" y="28"/>
                    </a:lnTo>
                    <a:lnTo>
                      <a:pt x="12" y="32"/>
                    </a:lnTo>
                    <a:lnTo>
                      <a:pt x="10" y="24"/>
                    </a:lnTo>
                    <a:close/>
                  </a:path>
                </a:pathLst>
              </a:custGeom>
              <a:grpFill/>
              <a:ln w="6350">
                <a:solidFill>
                  <a:srgbClr val="FFFFFF"/>
                </a:solidFill>
                <a:prstDash val="solid"/>
                <a:round/>
                <a:headEnd/>
                <a:tailEnd/>
              </a:ln>
            </p:spPr>
            <p:txBody>
              <a:bodyPr/>
              <a:lstStyle/>
              <a:p>
                <a:endParaRPr lang="en-US" dirty="0"/>
              </a:p>
            </p:txBody>
          </p:sp>
          <p:sp>
            <p:nvSpPr>
              <p:cNvPr id="225" name="Freeform 389"/>
              <p:cNvSpPr>
                <a:spLocks/>
              </p:cNvSpPr>
              <p:nvPr/>
            </p:nvSpPr>
            <p:spPr bwMode="auto">
              <a:xfrm>
                <a:off x="8193088" y="2347913"/>
                <a:ext cx="30162" cy="28575"/>
              </a:xfrm>
              <a:custGeom>
                <a:avLst/>
                <a:gdLst>
                  <a:gd name="T0" fmla="*/ 4 w 66"/>
                  <a:gd name="T1" fmla="*/ 30 h 64"/>
                  <a:gd name="T2" fmla="*/ 12 w 66"/>
                  <a:gd name="T3" fmla="*/ 32 h 64"/>
                  <a:gd name="T4" fmla="*/ 20 w 66"/>
                  <a:gd name="T5" fmla="*/ 26 h 64"/>
                  <a:gd name="T6" fmla="*/ 26 w 66"/>
                  <a:gd name="T7" fmla="*/ 22 h 64"/>
                  <a:gd name="T8" fmla="*/ 30 w 66"/>
                  <a:gd name="T9" fmla="*/ 28 h 64"/>
                  <a:gd name="T10" fmla="*/ 38 w 66"/>
                  <a:gd name="T11" fmla="*/ 28 h 64"/>
                  <a:gd name="T12" fmla="*/ 42 w 66"/>
                  <a:gd name="T13" fmla="*/ 20 h 64"/>
                  <a:gd name="T14" fmla="*/ 48 w 66"/>
                  <a:gd name="T15" fmla="*/ 10 h 64"/>
                  <a:gd name="T16" fmla="*/ 56 w 66"/>
                  <a:gd name="T17" fmla="*/ 4 h 64"/>
                  <a:gd name="T18" fmla="*/ 64 w 66"/>
                  <a:gd name="T19" fmla="*/ 0 h 64"/>
                  <a:gd name="T20" fmla="*/ 66 w 66"/>
                  <a:gd name="T21" fmla="*/ 2 h 64"/>
                  <a:gd name="T22" fmla="*/ 62 w 66"/>
                  <a:gd name="T23" fmla="*/ 16 h 64"/>
                  <a:gd name="T24" fmla="*/ 48 w 66"/>
                  <a:gd name="T25" fmla="*/ 22 h 64"/>
                  <a:gd name="T26" fmla="*/ 44 w 66"/>
                  <a:gd name="T27" fmla="*/ 32 h 64"/>
                  <a:gd name="T28" fmla="*/ 44 w 66"/>
                  <a:gd name="T29" fmla="*/ 36 h 64"/>
                  <a:gd name="T30" fmla="*/ 42 w 66"/>
                  <a:gd name="T31" fmla="*/ 40 h 64"/>
                  <a:gd name="T32" fmla="*/ 30 w 66"/>
                  <a:gd name="T33" fmla="*/ 44 h 64"/>
                  <a:gd name="T34" fmla="*/ 28 w 66"/>
                  <a:gd name="T35" fmla="*/ 52 h 64"/>
                  <a:gd name="T36" fmla="*/ 24 w 66"/>
                  <a:gd name="T37" fmla="*/ 58 h 64"/>
                  <a:gd name="T38" fmla="*/ 14 w 66"/>
                  <a:gd name="T39" fmla="*/ 64 h 64"/>
                  <a:gd name="T40" fmla="*/ 6 w 66"/>
                  <a:gd name="T41" fmla="*/ 58 h 64"/>
                  <a:gd name="T42" fmla="*/ 8 w 66"/>
                  <a:gd name="T43" fmla="*/ 48 h 64"/>
                  <a:gd name="T44" fmla="*/ 8 w 66"/>
                  <a:gd name="T45" fmla="*/ 44 h 64"/>
                  <a:gd name="T46" fmla="*/ 0 w 66"/>
                  <a:gd name="T47" fmla="*/ 44 h 64"/>
                  <a:gd name="T48" fmla="*/ 2 w 66"/>
                  <a:gd name="T49" fmla="*/ 36 h 64"/>
                  <a:gd name="T50" fmla="*/ 4 w 66"/>
                  <a:gd name="T51" fmla="*/ 30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64"/>
                  <a:gd name="T80" fmla="*/ 66 w 66"/>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64">
                    <a:moveTo>
                      <a:pt x="4" y="30"/>
                    </a:moveTo>
                    <a:lnTo>
                      <a:pt x="12" y="32"/>
                    </a:lnTo>
                    <a:lnTo>
                      <a:pt x="20" y="26"/>
                    </a:lnTo>
                    <a:lnTo>
                      <a:pt x="26" y="22"/>
                    </a:lnTo>
                    <a:lnTo>
                      <a:pt x="30" y="28"/>
                    </a:lnTo>
                    <a:lnTo>
                      <a:pt x="38" y="28"/>
                    </a:lnTo>
                    <a:lnTo>
                      <a:pt x="42" y="20"/>
                    </a:lnTo>
                    <a:lnTo>
                      <a:pt x="48" y="10"/>
                    </a:lnTo>
                    <a:lnTo>
                      <a:pt x="56" y="4"/>
                    </a:lnTo>
                    <a:lnTo>
                      <a:pt x="64" y="0"/>
                    </a:lnTo>
                    <a:lnTo>
                      <a:pt x="66" y="2"/>
                    </a:lnTo>
                    <a:lnTo>
                      <a:pt x="62" y="16"/>
                    </a:lnTo>
                    <a:lnTo>
                      <a:pt x="48" y="22"/>
                    </a:lnTo>
                    <a:lnTo>
                      <a:pt x="44" y="32"/>
                    </a:lnTo>
                    <a:lnTo>
                      <a:pt x="44" y="36"/>
                    </a:lnTo>
                    <a:lnTo>
                      <a:pt x="42" y="40"/>
                    </a:lnTo>
                    <a:lnTo>
                      <a:pt x="30" y="44"/>
                    </a:lnTo>
                    <a:lnTo>
                      <a:pt x="28" y="52"/>
                    </a:lnTo>
                    <a:lnTo>
                      <a:pt x="24" y="58"/>
                    </a:lnTo>
                    <a:lnTo>
                      <a:pt x="14" y="64"/>
                    </a:lnTo>
                    <a:lnTo>
                      <a:pt x="6" y="58"/>
                    </a:lnTo>
                    <a:lnTo>
                      <a:pt x="8" y="48"/>
                    </a:lnTo>
                    <a:lnTo>
                      <a:pt x="8" y="44"/>
                    </a:lnTo>
                    <a:lnTo>
                      <a:pt x="0" y="44"/>
                    </a:lnTo>
                    <a:lnTo>
                      <a:pt x="2" y="36"/>
                    </a:lnTo>
                    <a:lnTo>
                      <a:pt x="4" y="30"/>
                    </a:lnTo>
                    <a:close/>
                  </a:path>
                </a:pathLst>
              </a:custGeom>
              <a:grpFill/>
              <a:ln w="6350">
                <a:solidFill>
                  <a:srgbClr val="FFFFFF"/>
                </a:solidFill>
                <a:prstDash val="solid"/>
                <a:round/>
                <a:headEnd/>
                <a:tailEnd/>
              </a:ln>
            </p:spPr>
            <p:txBody>
              <a:bodyPr/>
              <a:lstStyle/>
              <a:p>
                <a:endParaRPr lang="en-US" dirty="0"/>
              </a:p>
            </p:txBody>
          </p:sp>
          <p:sp>
            <p:nvSpPr>
              <p:cNvPr id="226" name="Freeform 390"/>
              <p:cNvSpPr>
                <a:spLocks/>
              </p:cNvSpPr>
              <p:nvPr/>
            </p:nvSpPr>
            <p:spPr bwMode="auto">
              <a:xfrm>
                <a:off x="8224838" y="2376488"/>
                <a:ext cx="9525" cy="15875"/>
              </a:xfrm>
              <a:custGeom>
                <a:avLst/>
                <a:gdLst>
                  <a:gd name="T0" fmla="*/ 8 w 18"/>
                  <a:gd name="T1" fmla="*/ 0 h 36"/>
                  <a:gd name="T2" fmla="*/ 18 w 18"/>
                  <a:gd name="T3" fmla="*/ 4 h 36"/>
                  <a:gd name="T4" fmla="*/ 18 w 18"/>
                  <a:gd name="T5" fmla="*/ 12 h 36"/>
                  <a:gd name="T6" fmla="*/ 16 w 18"/>
                  <a:gd name="T7" fmla="*/ 22 h 36"/>
                  <a:gd name="T8" fmla="*/ 18 w 18"/>
                  <a:gd name="T9" fmla="*/ 34 h 36"/>
                  <a:gd name="T10" fmla="*/ 8 w 18"/>
                  <a:gd name="T11" fmla="*/ 36 h 36"/>
                  <a:gd name="T12" fmla="*/ 0 w 18"/>
                  <a:gd name="T13" fmla="*/ 22 h 36"/>
                  <a:gd name="T14" fmla="*/ 2 w 18"/>
                  <a:gd name="T15" fmla="*/ 12 h 36"/>
                  <a:gd name="T16" fmla="*/ 2 w 18"/>
                  <a:gd name="T17" fmla="*/ 6 h 36"/>
                  <a:gd name="T18" fmla="*/ 8 w 18"/>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6"/>
                  <a:gd name="T32" fmla="*/ 18 w 1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6">
                    <a:moveTo>
                      <a:pt x="8" y="0"/>
                    </a:moveTo>
                    <a:lnTo>
                      <a:pt x="18" y="4"/>
                    </a:lnTo>
                    <a:lnTo>
                      <a:pt x="18" y="12"/>
                    </a:lnTo>
                    <a:lnTo>
                      <a:pt x="16" y="22"/>
                    </a:lnTo>
                    <a:lnTo>
                      <a:pt x="18" y="34"/>
                    </a:lnTo>
                    <a:lnTo>
                      <a:pt x="8" y="36"/>
                    </a:lnTo>
                    <a:lnTo>
                      <a:pt x="0" y="22"/>
                    </a:lnTo>
                    <a:lnTo>
                      <a:pt x="2" y="12"/>
                    </a:lnTo>
                    <a:lnTo>
                      <a:pt x="2" y="6"/>
                    </a:lnTo>
                    <a:lnTo>
                      <a:pt x="8" y="0"/>
                    </a:lnTo>
                    <a:close/>
                  </a:path>
                </a:pathLst>
              </a:custGeom>
              <a:grpFill/>
              <a:ln w="6350">
                <a:solidFill>
                  <a:srgbClr val="FFFFFF"/>
                </a:solidFill>
                <a:prstDash val="solid"/>
                <a:round/>
                <a:headEnd/>
                <a:tailEnd/>
              </a:ln>
            </p:spPr>
            <p:txBody>
              <a:bodyPr/>
              <a:lstStyle/>
              <a:p>
                <a:endParaRPr lang="en-US" dirty="0"/>
              </a:p>
            </p:txBody>
          </p:sp>
          <p:sp>
            <p:nvSpPr>
              <p:cNvPr id="227" name="Freeform 391"/>
              <p:cNvSpPr>
                <a:spLocks/>
              </p:cNvSpPr>
              <p:nvPr/>
            </p:nvSpPr>
            <p:spPr bwMode="auto">
              <a:xfrm>
                <a:off x="8226425" y="2455863"/>
                <a:ext cx="17463" cy="15875"/>
              </a:xfrm>
              <a:custGeom>
                <a:avLst/>
                <a:gdLst>
                  <a:gd name="T0" fmla="*/ 34 w 40"/>
                  <a:gd name="T1" fmla="*/ 0 h 38"/>
                  <a:gd name="T2" fmla="*/ 38 w 40"/>
                  <a:gd name="T3" fmla="*/ 6 h 38"/>
                  <a:gd name="T4" fmla="*/ 40 w 40"/>
                  <a:gd name="T5" fmla="*/ 16 h 38"/>
                  <a:gd name="T6" fmla="*/ 38 w 40"/>
                  <a:gd name="T7" fmla="*/ 20 h 38"/>
                  <a:gd name="T8" fmla="*/ 34 w 40"/>
                  <a:gd name="T9" fmla="*/ 24 h 38"/>
                  <a:gd name="T10" fmla="*/ 26 w 40"/>
                  <a:gd name="T11" fmla="*/ 32 h 38"/>
                  <a:gd name="T12" fmla="*/ 24 w 40"/>
                  <a:gd name="T13" fmla="*/ 36 h 38"/>
                  <a:gd name="T14" fmla="*/ 14 w 40"/>
                  <a:gd name="T15" fmla="*/ 38 h 38"/>
                  <a:gd name="T16" fmla="*/ 0 w 40"/>
                  <a:gd name="T17" fmla="*/ 38 h 38"/>
                  <a:gd name="T18" fmla="*/ 6 w 40"/>
                  <a:gd name="T19" fmla="*/ 24 h 38"/>
                  <a:gd name="T20" fmla="*/ 18 w 40"/>
                  <a:gd name="T21" fmla="*/ 10 h 38"/>
                  <a:gd name="T22" fmla="*/ 24 w 40"/>
                  <a:gd name="T23" fmla="*/ 4 h 38"/>
                  <a:gd name="T24" fmla="*/ 34 w 40"/>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38"/>
                  <a:gd name="T41" fmla="*/ 40 w 40"/>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38">
                    <a:moveTo>
                      <a:pt x="34" y="0"/>
                    </a:moveTo>
                    <a:lnTo>
                      <a:pt x="38" y="6"/>
                    </a:lnTo>
                    <a:lnTo>
                      <a:pt x="40" y="16"/>
                    </a:lnTo>
                    <a:lnTo>
                      <a:pt x="38" y="20"/>
                    </a:lnTo>
                    <a:lnTo>
                      <a:pt x="34" y="24"/>
                    </a:lnTo>
                    <a:lnTo>
                      <a:pt x="26" y="32"/>
                    </a:lnTo>
                    <a:lnTo>
                      <a:pt x="24" y="36"/>
                    </a:lnTo>
                    <a:lnTo>
                      <a:pt x="14" y="38"/>
                    </a:lnTo>
                    <a:lnTo>
                      <a:pt x="0" y="38"/>
                    </a:lnTo>
                    <a:lnTo>
                      <a:pt x="6" y="24"/>
                    </a:lnTo>
                    <a:lnTo>
                      <a:pt x="18" y="10"/>
                    </a:lnTo>
                    <a:lnTo>
                      <a:pt x="24" y="4"/>
                    </a:lnTo>
                    <a:lnTo>
                      <a:pt x="34" y="0"/>
                    </a:lnTo>
                    <a:close/>
                  </a:path>
                </a:pathLst>
              </a:custGeom>
              <a:grpFill/>
              <a:ln w="6350">
                <a:solidFill>
                  <a:srgbClr val="FFFFFF"/>
                </a:solidFill>
                <a:prstDash val="solid"/>
                <a:round/>
                <a:headEnd/>
                <a:tailEnd/>
              </a:ln>
            </p:spPr>
            <p:txBody>
              <a:bodyPr/>
              <a:lstStyle/>
              <a:p>
                <a:endParaRPr lang="en-US" dirty="0"/>
              </a:p>
            </p:txBody>
          </p:sp>
          <p:sp>
            <p:nvSpPr>
              <p:cNvPr id="228" name="Freeform 392"/>
              <p:cNvSpPr>
                <a:spLocks/>
              </p:cNvSpPr>
              <p:nvPr/>
            </p:nvSpPr>
            <p:spPr bwMode="auto">
              <a:xfrm>
                <a:off x="8308975" y="2681288"/>
                <a:ext cx="12700" cy="11112"/>
              </a:xfrm>
              <a:custGeom>
                <a:avLst/>
                <a:gdLst>
                  <a:gd name="T0" fmla="*/ 0 w 32"/>
                  <a:gd name="T1" fmla="*/ 10 h 24"/>
                  <a:gd name="T2" fmla="*/ 8 w 32"/>
                  <a:gd name="T3" fmla="*/ 4 h 24"/>
                  <a:gd name="T4" fmla="*/ 14 w 32"/>
                  <a:gd name="T5" fmla="*/ 0 h 24"/>
                  <a:gd name="T6" fmla="*/ 22 w 32"/>
                  <a:gd name="T7" fmla="*/ 2 h 24"/>
                  <a:gd name="T8" fmla="*/ 30 w 32"/>
                  <a:gd name="T9" fmla="*/ 8 h 24"/>
                  <a:gd name="T10" fmla="*/ 32 w 32"/>
                  <a:gd name="T11" fmla="*/ 14 h 24"/>
                  <a:gd name="T12" fmla="*/ 24 w 32"/>
                  <a:gd name="T13" fmla="*/ 20 h 24"/>
                  <a:gd name="T14" fmla="*/ 20 w 32"/>
                  <a:gd name="T15" fmla="*/ 24 h 24"/>
                  <a:gd name="T16" fmla="*/ 10 w 32"/>
                  <a:gd name="T17" fmla="*/ 24 h 24"/>
                  <a:gd name="T18" fmla="*/ 2 w 32"/>
                  <a:gd name="T19" fmla="*/ 16 h 24"/>
                  <a:gd name="T20" fmla="*/ 0 w 32"/>
                  <a:gd name="T21" fmla="*/ 1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4"/>
                  <a:gd name="T35" fmla="*/ 32 w 3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4">
                    <a:moveTo>
                      <a:pt x="0" y="10"/>
                    </a:moveTo>
                    <a:lnTo>
                      <a:pt x="8" y="4"/>
                    </a:lnTo>
                    <a:lnTo>
                      <a:pt x="14" y="0"/>
                    </a:lnTo>
                    <a:lnTo>
                      <a:pt x="22" y="2"/>
                    </a:lnTo>
                    <a:lnTo>
                      <a:pt x="30" y="8"/>
                    </a:lnTo>
                    <a:lnTo>
                      <a:pt x="32" y="14"/>
                    </a:lnTo>
                    <a:lnTo>
                      <a:pt x="24" y="20"/>
                    </a:lnTo>
                    <a:lnTo>
                      <a:pt x="20" y="24"/>
                    </a:lnTo>
                    <a:lnTo>
                      <a:pt x="10" y="24"/>
                    </a:lnTo>
                    <a:lnTo>
                      <a:pt x="2" y="16"/>
                    </a:lnTo>
                    <a:lnTo>
                      <a:pt x="0" y="10"/>
                    </a:lnTo>
                    <a:close/>
                  </a:path>
                </a:pathLst>
              </a:custGeom>
              <a:grpFill/>
              <a:ln w="6350">
                <a:solidFill>
                  <a:srgbClr val="FFFFFF"/>
                </a:solidFill>
                <a:prstDash val="solid"/>
                <a:round/>
                <a:headEnd/>
                <a:tailEnd/>
              </a:ln>
            </p:spPr>
            <p:txBody>
              <a:bodyPr/>
              <a:lstStyle/>
              <a:p>
                <a:endParaRPr lang="en-US" dirty="0"/>
              </a:p>
            </p:txBody>
          </p:sp>
          <p:sp>
            <p:nvSpPr>
              <p:cNvPr id="229" name="Freeform 393"/>
              <p:cNvSpPr>
                <a:spLocks/>
              </p:cNvSpPr>
              <p:nvPr/>
            </p:nvSpPr>
            <p:spPr bwMode="auto">
              <a:xfrm>
                <a:off x="8147050" y="2212975"/>
                <a:ext cx="292100" cy="485775"/>
              </a:xfrm>
              <a:custGeom>
                <a:avLst/>
                <a:gdLst>
                  <a:gd name="T0" fmla="*/ 202 w 654"/>
                  <a:gd name="T1" fmla="*/ 1041 h 1093"/>
                  <a:gd name="T2" fmla="*/ 170 w 654"/>
                  <a:gd name="T3" fmla="*/ 1091 h 1093"/>
                  <a:gd name="T4" fmla="*/ 122 w 654"/>
                  <a:gd name="T5" fmla="*/ 1065 h 1093"/>
                  <a:gd name="T6" fmla="*/ 52 w 654"/>
                  <a:gd name="T7" fmla="*/ 1081 h 1093"/>
                  <a:gd name="T8" fmla="*/ 10 w 654"/>
                  <a:gd name="T9" fmla="*/ 1081 h 1093"/>
                  <a:gd name="T10" fmla="*/ 22 w 654"/>
                  <a:gd name="T11" fmla="*/ 1061 h 1093"/>
                  <a:gd name="T12" fmla="*/ 84 w 654"/>
                  <a:gd name="T13" fmla="*/ 1023 h 1093"/>
                  <a:gd name="T14" fmla="*/ 148 w 654"/>
                  <a:gd name="T15" fmla="*/ 971 h 1093"/>
                  <a:gd name="T16" fmla="*/ 220 w 654"/>
                  <a:gd name="T17" fmla="*/ 971 h 1093"/>
                  <a:gd name="T18" fmla="*/ 294 w 654"/>
                  <a:gd name="T19" fmla="*/ 923 h 1093"/>
                  <a:gd name="T20" fmla="*/ 224 w 654"/>
                  <a:gd name="T21" fmla="*/ 947 h 1093"/>
                  <a:gd name="T22" fmla="*/ 170 w 654"/>
                  <a:gd name="T23" fmla="*/ 917 h 1093"/>
                  <a:gd name="T24" fmla="*/ 154 w 654"/>
                  <a:gd name="T25" fmla="*/ 883 h 1093"/>
                  <a:gd name="T26" fmla="*/ 88 w 654"/>
                  <a:gd name="T27" fmla="*/ 881 h 1093"/>
                  <a:gd name="T28" fmla="*/ 126 w 654"/>
                  <a:gd name="T29" fmla="*/ 843 h 1093"/>
                  <a:gd name="T30" fmla="*/ 196 w 654"/>
                  <a:gd name="T31" fmla="*/ 769 h 1093"/>
                  <a:gd name="T32" fmla="*/ 152 w 654"/>
                  <a:gd name="T33" fmla="*/ 749 h 1093"/>
                  <a:gd name="T34" fmla="*/ 176 w 654"/>
                  <a:gd name="T35" fmla="*/ 686 h 1093"/>
                  <a:gd name="T36" fmla="*/ 232 w 654"/>
                  <a:gd name="T37" fmla="*/ 692 h 1093"/>
                  <a:gd name="T38" fmla="*/ 286 w 654"/>
                  <a:gd name="T39" fmla="*/ 694 h 1093"/>
                  <a:gd name="T40" fmla="*/ 310 w 654"/>
                  <a:gd name="T41" fmla="*/ 628 h 1093"/>
                  <a:gd name="T42" fmla="*/ 308 w 654"/>
                  <a:gd name="T43" fmla="*/ 606 h 1093"/>
                  <a:gd name="T44" fmla="*/ 282 w 654"/>
                  <a:gd name="T45" fmla="*/ 536 h 1093"/>
                  <a:gd name="T46" fmla="*/ 298 w 654"/>
                  <a:gd name="T47" fmla="*/ 486 h 1093"/>
                  <a:gd name="T48" fmla="*/ 234 w 654"/>
                  <a:gd name="T49" fmla="*/ 488 h 1093"/>
                  <a:gd name="T50" fmla="*/ 192 w 654"/>
                  <a:gd name="T51" fmla="*/ 482 h 1093"/>
                  <a:gd name="T52" fmla="*/ 178 w 654"/>
                  <a:gd name="T53" fmla="*/ 458 h 1093"/>
                  <a:gd name="T54" fmla="*/ 226 w 654"/>
                  <a:gd name="T55" fmla="*/ 390 h 1093"/>
                  <a:gd name="T56" fmla="*/ 222 w 654"/>
                  <a:gd name="T57" fmla="*/ 334 h 1093"/>
                  <a:gd name="T58" fmla="*/ 188 w 654"/>
                  <a:gd name="T59" fmla="*/ 350 h 1093"/>
                  <a:gd name="T60" fmla="*/ 156 w 654"/>
                  <a:gd name="T61" fmla="*/ 412 h 1093"/>
                  <a:gd name="T62" fmla="*/ 164 w 654"/>
                  <a:gd name="T63" fmla="*/ 346 h 1093"/>
                  <a:gd name="T64" fmla="*/ 194 w 654"/>
                  <a:gd name="T65" fmla="*/ 272 h 1093"/>
                  <a:gd name="T66" fmla="*/ 186 w 654"/>
                  <a:gd name="T67" fmla="*/ 260 h 1093"/>
                  <a:gd name="T68" fmla="*/ 130 w 654"/>
                  <a:gd name="T69" fmla="*/ 274 h 1093"/>
                  <a:gd name="T70" fmla="*/ 152 w 654"/>
                  <a:gd name="T71" fmla="*/ 230 h 1093"/>
                  <a:gd name="T72" fmla="*/ 184 w 654"/>
                  <a:gd name="T73" fmla="*/ 196 h 1093"/>
                  <a:gd name="T74" fmla="*/ 210 w 654"/>
                  <a:gd name="T75" fmla="*/ 166 h 1093"/>
                  <a:gd name="T76" fmla="*/ 206 w 654"/>
                  <a:gd name="T77" fmla="*/ 108 h 1093"/>
                  <a:gd name="T78" fmla="*/ 240 w 654"/>
                  <a:gd name="T79" fmla="*/ 70 h 1093"/>
                  <a:gd name="T80" fmla="*/ 286 w 654"/>
                  <a:gd name="T81" fmla="*/ 0 h 1093"/>
                  <a:gd name="T82" fmla="*/ 358 w 654"/>
                  <a:gd name="T83" fmla="*/ 22 h 1093"/>
                  <a:gd name="T84" fmla="*/ 408 w 654"/>
                  <a:gd name="T85" fmla="*/ 52 h 1093"/>
                  <a:gd name="T86" fmla="*/ 332 w 654"/>
                  <a:gd name="T87" fmla="*/ 112 h 1093"/>
                  <a:gd name="T88" fmla="*/ 360 w 654"/>
                  <a:gd name="T89" fmla="*/ 142 h 1093"/>
                  <a:gd name="T90" fmla="*/ 476 w 654"/>
                  <a:gd name="T91" fmla="*/ 170 h 1093"/>
                  <a:gd name="T92" fmla="*/ 430 w 654"/>
                  <a:gd name="T93" fmla="*/ 264 h 1093"/>
                  <a:gd name="T94" fmla="*/ 350 w 654"/>
                  <a:gd name="T95" fmla="*/ 310 h 1093"/>
                  <a:gd name="T96" fmla="*/ 360 w 654"/>
                  <a:gd name="T97" fmla="*/ 340 h 1093"/>
                  <a:gd name="T98" fmla="*/ 336 w 654"/>
                  <a:gd name="T99" fmla="*/ 360 h 1093"/>
                  <a:gd name="T100" fmla="*/ 412 w 654"/>
                  <a:gd name="T101" fmla="*/ 378 h 1093"/>
                  <a:gd name="T102" fmla="*/ 458 w 654"/>
                  <a:gd name="T103" fmla="*/ 458 h 1093"/>
                  <a:gd name="T104" fmla="*/ 492 w 654"/>
                  <a:gd name="T105" fmla="*/ 576 h 1093"/>
                  <a:gd name="T106" fmla="*/ 532 w 654"/>
                  <a:gd name="T107" fmla="*/ 674 h 1093"/>
                  <a:gd name="T108" fmla="*/ 554 w 654"/>
                  <a:gd name="T109" fmla="*/ 765 h 1093"/>
                  <a:gd name="T110" fmla="*/ 570 w 654"/>
                  <a:gd name="T111" fmla="*/ 793 h 1093"/>
                  <a:gd name="T112" fmla="*/ 640 w 654"/>
                  <a:gd name="T113" fmla="*/ 901 h 1093"/>
                  <a:gd name="T114" fmla="*/ 594 w 654"/>
                  <a:gd name="T115" fmla="*/ 951 h 1093"/>
                  <a:gd name="T116" fmla="*/ 546 w 654"/>
                  <a:gd name="T117" fmla="*/ 975 h 1093"/>
                  <a:gd name="T118" fmla="*/ 604 w 654"/>
                  <a:gd name="T119" fmla="*/ 1015 h 1093"/>
                  <a:gd name="T120" fmla="*/ 512 w 654"/>
                  <a:gd name="T121" fmla="*/ 1069 h 1093"/>
                  <a:gd name="T122" fmla="*/ 412 w 654"/>
                  <a:gd name="T123" fmla="*/ 1057 h 1093"/>
                  <a:gd name="T124" fmla="*/ 318 w 654"/>
                  <a:gd name="T125" fmla="*/ 1051 h 10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1093"/>
                  <a:gd name="T191" fmla="*/ 654 w 654"/>
                  <a:gd name="T192" fmla="*/ 1093 h 10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1093">
                    <a:moveTo>
                      <a:pt x="276" y="1057"/>
                    </a:moveTo>
                    <a:lnTo>
                      <a:pt x="264" y="1045"/>
                    </a:lnTo>
                    <a:lnTo>
                      <a:pt x="252" y="1037"/>
                    </a:lnTo>
                    <a:lnTo>
                      <a:pt x="234" y="1037"/>
                    </a:lnTo>
                    <a:lnTo>
                      <a:pt x="222" y="1037"/>
                    </a:lnTo>
                    <a:lnTo>
                      <a:pt x="214" y="1045"/>
                    </a:lnTo>
                    <a:lnTo>
                      <a:pt x="202" y="1041"/>
                    </a:lnTo>
                    <a:lnTo>
                      <a:pt x="196" y="1049"/>
                    </a:lnTo>
                    <a:lnTo>
                      <a:pt x="190" y="1061"/>
                    </a:lnTo>
                    <a:lnTo>
                      <a:pt x="188" y="1075"/>
                    </a:lnTo>
                    <a:lnTo>
                      <a:pt x="180" y="1069"/>
                    </a:lnTo>
                    <a:lnTo>
                      <a:pt x="180" y="1077"/>
                    </a:lnTo>
                    <a:lnTo>
                      <a:pt x="174" y="1085"/>
                    </a:lnTo>
                    <a:lnTo>
                      <a:pt x="170" y="1091"/>
                    </a:lnTo>
                    <a:lnTo>
                      <a:pt x="158" y="1083"/>
                    </a:lnTo>
                    <a:lnTo>
                      <a:pt x="148" y="1075"/>
                    </a:lnTo>
                    <a:lnTo>
                      <a:pt x="142" y="1067"/>
                    </a:lnTo>
                    <a:lnTo>
                      <a:pt x="138" y="1059"/>
                    </a:lnTo>
                    <a:lnTo>
                      <a:pt x="132" y="1053"/>
                    </a:lnTo>
                    <a:lnTo>
                      <a:pt x="132" y="1065"/>
                    </a:lnTo>
                    <a:lnTo>
                      <a:pt x="122" y="1065"/>
                    </a:lnTo>
                    <a:lnTo>
                      <a:pt x="108" y="1063"/>
                    </a:lnTo>
                    <a:lnTo>
                      <a:pt x="96" y="1061"/>
                    </a:lnTo>
                    <a:lnTo>
                      <a:pt x="88" y="1061"/>
                    </a:lnTo>
                    <a:lnTo>
                      <a:pt x="80" y="1071"/>
                    </a:lnTo>
                    <a:lnTo>
                      <a:pt x="68" y="1073"/>
                    </a:lnTo>
                    <a:lnTo>
                      <a:pt x="60" y="1073"/>
                    </a:lnTo>
                    <a:lnTo>
                      <a:pt x="52" y="1081"/>
                    </a:lnTo>
                    <a:lnTo>
                      <a:pt x="50" y="1089"/>
                    </a:lnTo>
                    <a:lnTo>
                      <a:pt x="42" y="1093"/>
                    </a:lnTo>
                    <a:lnTo>
                      <a:pt x="34" y="1081"/>
                    </a:lnTo>
                    <a:lnTo>
                      <a:pt x="30" y="1077"/>
                    </a:lnTo>
                    <a:lnTo>
                      <a:pt x="22" y="1073"/>
                    </a:lnTo>
                    <a:lnTo>
                      <a:pt x="16" y="1077"/>
                    </a:lnTo>
                    <a:lnTo>
                      <a:pt x="10" y="1081"/>
                    </a:lnTo>
                    <a:lnTo>
                      <a:pt x="0" y="1079"/>
                    </a:lnTo>
                    <a:lnTo>
                      <a:pt x="0" y="1069"/>
                    </a:lnTo>
                    <a:lnTo>
                      <a:pt x="2" y="1065"/>
                    </a:lnTo>
                    <a:lnTo>
                      <a:pt x="6" y="1063"/>
                    </a:lnTo>
                    <a:lnTo>
                      <a:pt x="10" y="1061"/>
                    </a:lnTo>
                    <a:lnTo>
                      <a:pt x="16" y="1061"/>
                    </a:lnTo>
                    <a:lnTo>
                      <a:pt x="22" y="1061"/>
                    </a:lnTo>
                    <a:lnTo>
                      <a:pt x="30" y="1061"/>
                    </a:lnTo>
                    <a:lnTo>
                      <a:pt x="36" y="1061"/>
                    </a:lnTo>
                    <a:lnTo>
                      <a:pt x="48" y="1055"/>
                    </a:lnTo>
                    <a:lnTo>
                      <a:pt x="60" y="1045"/>
                    </a:lnTo>
                    <a:lnTo>
                      <a:pt x="70" y="1035"/>
                    </a:lnTo>
                    <a:lnTo>
                      <a:pt x="74" y="1027"/>
                    </a:lnTo>
                    <a:lnTo>
                      <a:pt x="84" y="1023"/>
                    </a:lnTo>
                    <a:lnTo>
                      <a:pt x="98" y="1017"/>
                    </a:lnTo>
                    <a:lnTo>
                      <a:pt x="116" y="1003"/>
                    </a:lnTo>
                    <a:lnTo>
                      <a:pt x="116" y="989"/>
                    </a:lnTo>
                    <a:lnTo>
                      <a:pt x="122" y="979"/>
                    </a:lnTo>
                    <a:lnTo>
                      <a:pt x="132" y="979"/>
                    </a:lnTo>
                    <a:lnTo>
                      <a:pt x="142" y="981"/>
                    </a:lnTo>
                    <a:lnTo>
                      <a:pt x="148" y="971"/>
                    </a:lnTo>
                    <a:lnTo>
                      <a:pt x="152" y="959"/>
                    </a:lnTo>
                    <a:lnTo>
                      <a:pt x="166" y="957"/>
                    </a:lnTo>
                    <a:lnTo>
                      <a:pt x="176" y="957"/>
                    </a:lnTo>
                    <a:lnTo>
                      <a:pt x="184" y="957"/>
                    </a:lnTo>
                    <a:lnTo>
                      <a:pt x="196" y="959"/>
                    </a:lnTo>
                    <a:lnTo>
                      <a:pt x="210" y="969"/>
                    </a:lnTo>
                    <a:lnTo>
                      <a:pt x="220" y="971"/>
                    </a:lnTo>
                    <a:lnTo>
                      <a:pt x="236" y="971"/>
                    </a:lnTo>
                    <a:lnTo>
                      <a:pt x="250" y="969"/>
                    </a:lnTo>
                    <a:lnTo>
                      <a:pt x="256" y="957"/>
                    </a:lnTo>
                    <a:lnTo>
                      <a:pt x="264" y="949"/>
                    </a:lnTo>
                    <a:lnTo>
                      <a:pt x="274" y="943"/>
                    </a:lnTo>
                    <a:lnTo>
                      <a:pt x="286" y="937"/>
                    </a:lnTo>
                    <a:lnTo>
                      <a:pt x="294" y="923"/>
                    </a:lnTo>
                    <a:lnTo>
                      <a:pt x="288" y="925"/>
                    </a:lnTo>
                    <a:lnTo>
                      <a:pt x="280" y="931"/>
                    </a:lnTo>
                    <a:lnTo>
                      <a:pt x="264" y="929"/>
                    </a:lnTo>
                    <a:lnTo>
                      <a:pt x="262" y="927"/>
                    </a:lnTo>
                    <a:lnTo>
                      <a:pt x="248" y="935"/>
                    </a:lnTo>
                    <a:lnTo>
                      <a:pt x="242" y="945"/>
                    </a:lnTo>
                    <a:lnTo>
                      <a:pt x="224" y="947"/>
                    </a:lnTo>
                    <a:lnTo>
                      <a:pt x="214" y="941"/>
                    </a:lnTo>
                    <a:lnTo>
                      <a:pt x="202" y="931"/>
                    </a:lnTo>
                    <a:lnTo>
                      <a:pt x="196" y="919"/>
                    </a:lnTo>
                    <a:lnTo>
                      <a:pt x="190" y="911"/>
                    </a:lnTo>
                    <a:lnTo>
                      <a:pt x="184" y="909"/>
                    </a:lnTo>
                    <a:lnTo>
                      <a:pt x="176" y="911"/>
                    </a:lnTo>
                    <a:lnTo>
                      <a:pt x="170" y="917"/>
                    </a:lnTo>
                    <a:lnTo>
                      <a:pt x="154" y="915"/>
                    </a:lnTo>
                    <a:lnTo>
                      <a:pt x="156" y="907"/>
                    </a:lnTo>
                    <a:lnTo>
                      <a:pt x="170" y="903"/>
                    </a:lnTo>
                    <a:lnTo>
                      <a:pt x="174" y="895"/>
                    </a:lnTo>
                    <a:lnTo>
                      <a:pt x="160" y="895"/>
                    </a:lnTo>
                    <a:lnTo>
                      <a:pt x="154" y="891"/>
                    </a:lnTo>
                    <a:lnTo>
                      <a:pt x="154" y="883"/>
                    </a:lnTo>
                    <a:lnTo>
                      <a:pt x="146" y="883"/>
                    </a:lnTo>
                    <a:lnTo>
                      <a:pt x="138" y="885"/>
                    </a:lnTo>
                    <a:lnTo>
                      <a:pt x="122" y="887"/>
                    </a:lnTo>
                    <a:lnTo>
                      <a:pt x="116" y="893"/>
                    </a:lnTo>
                    <a:lnTo>
                      <a:pt x="96" y="891"/>
                    </a:lnTo>
                    <a:lnTo>
                      <a:pt x="94" y="883"/>
                    </a:lnTo>
                    <a:lnTo>
                      <a:pt x="88" y="881"/>
                    </a:lnTo>
                    <a:lnTo>
                      <a:pt x="86" y="875"/>
                    </a:lnTo>
                    <a:lnTo>
                      <a:pt x="94" y="869"/>
                    </a:lnTo>
                    <a:lnTo>
                      <a:pt x="96" y="861"/>
                    </a:lnTo>
                    <a:lnTo>
                      <a:pt x="88" y="853"/>
                    </a:lnTo>
                    <a:lnTo>
                      <a:pt x="92" y="845"/>
                    </a:lnTo>
                    <a:lnTo>
                      <a:pt x="106" y="839"/>
                    </a:lnTo>
                    <a:lnTo>
                      <a:pt x="126" y="843"/>
                    </a:lnTo>
                    <a:lnTo>
                      <a:pt x="134" y="833"/>
                    </a:lnTo>
                    <a:lnTo>
                      <a:pt x="154" y="831"/>
                    </a:lnTo>
                    <a:lnTo>
                      <a:pt x="170" y="827"/>
                    </a:lnTo>
                    <a:lnTo>
                      <a:pt x="186" y="815"/>
                    </a:lnTo>
                    <a:lnTo>
                      <a:pt x="194" y="795"/>
                    </a:lnTo>
                    <a:lnTo>
                      <a:pt x="198" y="781"/>
                    </a:lnTo>
                    <a:lnTo>
                      <a:pt x="196" y="769"/>
                    </a:lnTo>
                    <a:lnTo>
                      <a:pt x="198" y="755"/>
                    </a:lnTo>
                    <a:lnTo>
                      <a:pt x="200" y="745"/>
                    </a:lnTo>
                    <a:lnTo>
                      <a:pt x="194" y="739"/>
                    </a:lnTo>
                    <a:lnTo>
                      <a:pt x="184" y="739"/>
                    </a:lnTo>
                    <a:lnTo>
                      <a:pt x="176" y="747"/>
                    </a:lnTo>
                    <a:lnTo>
                      <a:pt x="164" y="751"/>
                    </a:lnTo>
                    <a:lnTo>
                      <a:pt x="152" y="749"/>
                    </a:lnTo>
                    <a:lnTo>
                      <a:pt x="154" y="741"/>
                    </a:lnTo>
                    <a:lnTo>
                      <a:pt x="166" y="735"/>
                    </a:lnTo>
                    <a:lnTo>
                      <a:pt x="180" y="724"/>
                    </a:lnTo>
                    <a:lnTo>
                      <a:pt x="190" y="714"/>
                    </a:lnTo>
                    <a:lnTo>
                      <a:pt x="188" y="704"/>
                    </a:lnTo>
                    <a:lnTo>
                      <a:pt x="180" y="696"/>
                    </a:lnTo>
                    <a:lnTo>
                      <a:pt x="176" y="686"/>
                    </a:lnTo>
                    <a:lnTo>
                      <a:pt x="180" y="674"/>
                    </a:lnTo>
                    <a:lnTo>
                      <a:pt x="194" y="670"/>
                    </a:lnTo>
                    <a:lnTo>
                      <a:pt x="200" y="676"/>
                    </a:lnTo>
                    <a:lnTo>
                      <a:pt x="212" y="692"/>
                    </a:lnTo>
                    <a:lnTo>
                      <a:pt x="216" y="698"/>
                    </a:lnTo>
                    <a:lnTo>
                      <a:pt x="226" y="700"/>
                    </a:lnTo>
                    <a:lnTo>
                      <a:pt x="232" y="692"/>
                    </a:lnTo>
                    <a:lnTo>
                      <a:pt x="240" y="698"/>
                    </a:lnTo>
                    <a:lnTo>
                      <a:pt x="256" y="698"/>
                    </a:lnTo>
                    <a:lnTo>
                      <a:pt x="264" y="696"/>
                    </a:lnTo>
                    <a:lnTo>
                      <a:pt x="274" y="698"/>
                    </a:lnTo>
                    <a:lnTo>
                      <a:pt x="280" y="710"/>
                    </a:lnTo>
                    <a:lnTo>
                      <a:pt x="288" y="708"/>
                    </a:lnTo>
                    <a:lnTo>
                      <a:pt x="286" y="694"/>
                    </a:lnTo>
                    <a:lnTo>
                      <a:pt x="296" y="688"/>
                    </a:lnTo>
                    <a:lnTo>
                      <a:pt x="298" y="678"/>
                    </a:lnTo>
                    <a:lnTo>
                      <a:pt x="296" y="670"/>
                    </a:lnTo>
                    <a:lnTo>
                      <a:pt x="308" y="654"/>
                    </a:lnTo>
                    <a:lnTo>
                      <a:pt x="302" y="646"/>
                    </a:lnTo>
                    <a:lnTo>
                      <a:pt x="304" y="632"/>
                    </a:lnTo>
                    <a:lnTo>
                      <a:pt x="310" y="628"/>
                    </a:lnTo>
                    <a:lnTo>
                      <a:pt x="322" y="626"/>
                    </a:lnTo>
                    <a:lnTo>
                      <a:pt x="322" y="612"/>
                    </a:lnTo>
                    <a:lnTo>
                      <a:pt x="328" y="602"/>
                    </a:lnTo>
                    <a:lnTo>
                      <a:pt x="328" y="596"/>
                    </a:lnTo>
                    <a:lnTo>
                      <a:pt x="318" y="594"/>
                    </a:lnTo>
                    <a:lnTo>
                      <a:pt x="310" y="596"/>
                    </a:lnTo>
                    <a:lnTo>
                      <a:pt x="308" y="606"/>
                    </a:lnTo>
                    <a:lnTo>
                      <a:pt x="300" y="600"/>
                    </a:lnTo>
                    <a:lnTo>
                      <a:pt x="302" y="590"/>
                    </a:lnTo>
                    <a:lnTo>
                      <a:pt x="294" y="586"/>
                    </a:lnTo>
                    <a:lnTo>
                      <a:pt x="290" y="574"/>
                    </a:lnTo>
                    <a:lnTo>
                      <a:pt x="292" y="564"/>
                    </a:lnTo>
                    <a:lnTo>
                      <a:pt x="282" y="552"/>
                    </a:lnTo>
                    <a:lnTo>
                      <a:pt x="282" y="536"/>
                    </a:lnTo>
                    <a:lnTo>
                      <a:pt x="288" y="522"/>
                    </a:lnTo>
                    <a:lnTo>
                      <a:pt x="298" y="508"/>
                    </a:lnTo>
                    <a:lnTo>
                      <a:pt x="308" y="502"/>
                    </a:lnTo>
                    <a:lnTo>
                      <a:pt x="316" y="496"/>
                    </a:lnTo>
                    <a:lnTo>
                      <a:pt x="328" y="492"/>
                    </a:lnTo>
                    <a:lnTo>
                      <a:pt x="314" y="490"/>
                    </a:lnTo>
                    <a:lnTo>
                      <a:pt x="298" y="486"/>
                    </a:lnTo>
                    <a:lnTo>
                      <a:pt x="294" y="492"/>
                    </a:lnTo>
                    <a:lnTo>
                      <a:pt x="288" y="496"/>
                    </a:lnTo>
                    <a:lnTo>
                      <a:pt x="274" y="496"/>
                    </a:lnTo>
                    <a:lnTo>
                      <a:pt x="268" y="500"/>
                    </a:lnTo>
                    <a:lnTo>
                      <a:pt x="252" y="504"/>
                    </a:lnTo>
                    <a:lnTo>
                      <a:pt x="240" y="496"/>
                    </a:lnTo>
                    <a:lnTo>
                      <a:pt x="234" y="488"/>
                    </a:lnTo>
                    <a:lnTo>
                      <a:pt x="228" y="492"/>
                    </a:lnTo>
                    <a:lnTo>
                      <a:pt x="230" y="500"/>
                    </a:lnTo>
                    <a:lnTo>
                      <a:pt x="230" y="510"/>
                    </a:lnTo>
                    <a:lnTo>
                      <a:pt x="218" y="508"/>
                    </a:lnTo>
                    <a:lnTo>
                      <a:pt x="208" y="492"/>
                    </a:lnTo>
                    <a:lnTo>
                      <a:pt x="202" y="484"/>
                    </a:lnTo>
                    <a:lnTo>
                      <a:pt x="192" y="482"/>
                    </a:lnTo>
                    <a:lnTo>
                      <a:pt x="190" y="488"/>
                    </a:lnTo>
                    <a:lnTo>
                      <a:pt x="190" y="500"/>
                    </a:lnTo>
                    <a:lnTo>
                      <a:pt x="186" y="504"/>
                    </a:lnTo>
                    <a:lnTo>
                      <a:pt x="184" y="492"/>
                    </a:lnTo>
                    <a:lnTo>
                      <a:pt x="178" y="480"/>
                    </a:lnTo>
                    <a:lnTo>
                      <a:pt x="176" y="468"/>
                    </a:lnTo>
                    <a:lnTo>
                      <a:pt x="178" y="458"/>
                    </a:lnTo>
                    <a:lnTo>
                      <a:pt x="188" y="458"/>
                    </a:lnTo>
                    <a:lnTo>
                      <a:pt x="194" y="444"/>
                    </a:lnTo>
                    <a:lnTo>
                      <a:pt x="208" y="434"/>
                    </a:lnTo>
                    <a:lnTo>
                      <a:pt x="210" y="420"/>
                    </a:lnTo>
                    <a:lnTo>
                      <a:pt x="222" y="410"/>
                    </a:lnTo>
                    <a:lnTo>
                      <a:pt x="232" y="402"/>
                    </a:lnTo>
                    <a:lnTo>
                      <a:pt x="226" y="390"/>
                    </a:lnTo>
                    <a:lnTo>
                      <a:pt x="216" y="380"/>
                    </a:lnTo>
                    <a:lnTo>
                      <a:pt x="220" y="366"/>
                    </a:lnTo>
                    <a:lnTo>
                      <a:pt x="220" y="360"/>
                    </a:lnTo>
                    <a:lnTo>
                      <a:pt x="220" y="346"/>
                    </a:lnTo>
                    <a:lnTo>
                      <a:pt x="230" y="344"/>
                    </a:lnTo>
                    <a:lnTo>
                      <a:pt x="230" y="336"/>
                    </a:lnTo>
                    <a:lnTo>
                      <a:pt x="222" y="334"/>
                    </a:lnTo>
                    <a:lnTo>
                      <a:pt x="214" y="348"/>
                    </a:lnTo>
                    <a:lnTo>
                      <a:pt x="210" y="348"/>
                    </a:lnTo>
                    <a:lnTo>
                      <a:pt x="206" y="354"/>
                    </a:lnTo>
                    <a:lnTo>
                      <a:pt x="204" y="366"/>
                    </a:lnTo>
                    <a:lnTo>
                      <a:pt x="200" y="354"/>
                    </a:lnTo>
                    <a:lnTo>
                      <a:pt x="196" y="348"/>
                    </a:lnTo>
                    <a:lnTo>
                      <a:pt x="188" y="350"/>
                    </a:lnTo>
                    <a:lnTo>
                      <a:pt x="186" y="360"/>
                    </a:lnTo>
                    <a:lnTo>
                      <a:pt x="174" y="364"/>
                    </a:lnTo>
                    <a:lnTo>
                      <a:pt x="170" y="376"/>
                    </a:lnTo>
                    <a:lnTo>
                      <a:pt x="170" y="384"/>
                    </a:lnTo>
                    <a:lnTo>
                      <a:pt x="164" y="394"/>
                    </a:lnTo>
                    <a:lnTo>
                      <a:pt x="160" y="404"/>
                    </a:lnTo>
                    <a:lnTo>
                      <a:pt x="156" y="412"/>
                    </a:lnTo>
                    <a:lnTo>
                      <a:pt x="144" y="410"/>
                    </a:lnTo>
                    <a:lnTo>
                      <a:pt x="142" y="398"/>
                    </a:lnTo>
                    <a:lnTo>
                      <a:pt x="152" y="386"/>
                    </a:lnTo>
                    <a:lnTo>
                      <a:pt x="156" y="376"/>
                    </a:lnTo>
                    <a:lnTo>
                      <a:pt x="162" y="366"/>
                    </a:lnTo>
                    <a:lnTo>
                      <a:pt x="172" y="358"/>
                    </a:lnTo>
                    <a:lnTo>
                      <a:pt x="164" y="346"/>
                    </a:lnTo>
                    <a:lnTo>
                      <a:pt x="172" y="334"/>
                    </a:lnTo>
                    <a:lnTo>
                      <a:pt x="170" y="320"/>
                    </a:lnTo>
                    <a:lnTo>
                      <a:pt x="178" y="310"/>
                    </a:lnTo>
                    <a:lnTo>
                      <a:pt x="182" y="300"/>
                    </a:lnTo>
                    <a:lnTo>
                      <a:pt x="180" y="294"/>
                    </a:lnTo>
                    <a:lnTo>
                      <a:pt x="194" y="284"/>
                    </a:lnTo>
                    <a:lnTo>
                      <a:pt x="194" y="272"/>
                    </a:lnTo>
                    <a:lnTo>
                      <a:pt x="202" y="272"/>
                    </a:lnTo>
                    <a:lnTo>
                      <a:pt x="202" y="262"/>
                    </a:lnTo>
                    <a:lnTo>
                      <a:pt x="208" y="252"/>
                    </a:lnTo>
                    <a:lnTo>
                      <a:pt x="212" y="246"/>
                    </a:lnTo>
                    <a:lnTo>
                      <a:pt x="204" y="244"/>
                    </a:lnTo>
                    <a:lnTo>
                      <a:pt x="192" y="252"/>
                    </a:lnTo>
                    <a:lnTo>
                      <a:pt x="186" y="260"/>
                    </a:lnTo>
                    <a:lnTo>
                      <a:pt x="176" y="260"/>
                    </a:lnTo>
                    <a:lnTo>
                      <a:pt x="178" y="270"/>
                    </a:lnTo>
                    <a:lnTo>
                      <a:pt x="170" y="276"/>
                    </a:lnTo>
                    <a:lnTo>
                      <a:pt x="164" y="282"/>
                    </a:lnTo>
                    <a:lnTo>
                      <a:pt x="150" y="280"/>
                    </a:lnTo>
                    <a:lnTo>
                      <a:pt x="134" y="282"/>
                    </a:lnTo>
                    <a:lnTo>
                      <a:pt x="130" y="274"/>
                    </a:lnTo>
                    <a:lnTo>
                      <a:pt x="136" y="270"/>
                    </a:lnTo>
                    <a:lnTo>
                      <a:pt x="148" y="262"/>
                    </a:lnTo>
                    <a:lnTo>
                      <a:pt x="152" y="256"/>
                    </a:lnTo>
                    <a:lnTo>
                      <a:pt x="144" y="250"/>
                    </a:lnTo>
                    <a:lnTo>
                      <a:pt x="140" y="240"/>
                    </a:lnTo>
                    <a:lnTo>
                      <a:pt x="148" y="234"/>
                    </a:lnTo>
                    <a:lnTo>
                      <a:pt x="152" y="230"/>
                    </a:lnTo>
                    <a:lnTo>
                      <a:pt x="148" y="222"/>
                    </a:lnTo>
                    <a:lnTo>
                      <a:pt x="158" y="220"/>
                    </a:lnTo>
                    <a:lnTo>
                      <a:pt x="170" y="222"/>
                    </a:lnTo>
                    <a:lnTo>
                      <a:pt x="178" y="226"/>
                    </a:lnTo>
                    <a:lnTo>
                      <a:pt x="178" y="214"/>
                    </a:lnTo>
                    <a:lnTo>
                      <a:pt x="178" y="202"/>
                    </a:lnTo>
                    <a:lnTo>
                      <a:pt x="184" y="196"/>
                    </a:lnTo>
                    <a:lnTo>
                      <a:pt x="194" y="200"/>
                    </a:lnTo>
                    <a:lnTo>
                      <a:pt x="188" y="186"/>
                    </a:lnTo>
                    <a:lnTo>
                      <a:pt x="196" y="182"/>
                    </a:lnTo>
                    <a:lnTo>
                      <a:pt x="206" y="186"/>
                    </a:lnTo>
                    <a:lnTo>
                      <a:pt x="198" y="172"/>
                    </a:lnTo>
                    <a:lnTo>
                      <a:pt x="200" y="166"/>
                    </a:lnTo>
                    <a:lnTo>
                      <a:pt x="210" y="166"/>
                    </a:lnTo>
                    <a:lnTo>
                      <a:pt x="200" y="158"/>
                    </a:lnTo>
                    <a:lnTo>
                      <a:pt x="198" y="150"/>
                    </a:lnTo>
                    <a:lnTo>
                      <a:pt x="194" y="138"/>
                    </a:lnTo>
                    <a:lnTo>
                      <a:pt x="196" y="128"/>
                    </a:lnTo>
                    <a:lnTo>
                      <a:pt x="210" y="126"/>
                    </a:lnTo>
                    <a:lnTo>
                      <a:pt x="204" y="118"/>
                    </a:lnTo>
                    <a:lnTo>
                      <a:pt x="206" y="108"/>
                    </a:lnTo>
                    <a:lnTo>
                      <a:pt x="210" y="100"/>
                    </a:lnTo>
                    <a:lnTo>
                      <a:pt x="216" y="86"/>
                    </a:lnTo>
                    <a:lnTo>
                      <a:pt x="230" y="86"/>
                    </a:lnTo>
                    <a:lnTo>
                      <a:pt x="244" y="92"/>
                    </a:lnTo>
                    <a:lnTo>
                      <a:pt x="252" y="88"/>
                    </a:lnTo>
                    <a:lnTo>
                      <a:pt x="246" y="78"/>
                    </a:lnTo>
                    <a:lnTo>
                      <a:pt x="240" y="70"/>
                    </a:lnTo>
                    <a:lnTo>
                      <a:pt x="250" y="68"/>
                    </a:lnTo>
                    <a:lnTo>
                      <a:pt x="250" y="48"/>
                    </a:lnTo>
                    <a:lnTo>
                      <a:pt x="264" y="46"/>
                    </a:lnTo>
                    <a:lnTo>
                      <a:pt x="266" y="34"/>
                    </a:lnTo>
                    <a:lnTo>
                      <a:pt x="278" y="28"/>
                    </a:lnTo>
                    <a:lnTo>
                      <a:pt x="276" y="14"/>
                    </a:lnTo>
                    <a:lnTo>
                      <a:pt x="286" y="0"/>
                    </a:lnTo>
                    <a:lnTo>
                      <a:pt x="296" y="6"/>
                    </a:lnTo>
                    <a:lnTo>
                      <a:pt x="308" y="14"/>
                    </a:lnTo>
                    <a:lnTo>
                      <a:pt x="304" y="22"/>
                    </a:lnTo>
                    <a:lnTo>
                      <a:pt x="314" y="18"/>
                    </a:lnTo>
                    <a:lnTo>
                      <a:pt x="322" y="24"/>
                    </a:lnTo>
                    <a:lnTo>
                      <a:pt x="336" y="24"/>
                    </a:lnTo>
                    <a:lnTo>
                      <a:pt x="358" y="22"/>
                    </a:lnTo>
                    <a:lnTo>
                      <a:pt x="378" y="20"/>
                    </a:lnTo>
                    <a:lnTo>
                      <a:pt x="384" y="24"/>
                    </a:lnTo>
                    <a:lnTo>
                      <a:pt x="396" y="22"/>
                    </a:lnTo>
                    <a:lnTo>
                      <a:pt x="410" y="24"/>
                    </a:lnTo>
                    <a:lnTo>
                      <a:pt x="416" y="30"/>
                    </a:lnTo>
                    <a:lnTo>
                      <a:pt x="410" y="38"/>
                    </a:lnTo>
                    <a:lnTo>
                      <a:pt x="408" y="52"/>
                    </a:lnTo>
                    <a:lnTo>
                      <a:pt x="398" y="70"/>
                    </a:lnTo>
                    <a:lnTo>
                      <a:pt x="384" y="70"/>
                    </a:lnTo>
                    <a:lnTo>
                      <a:pt x="370" y="82"/>
                    </a:lnTo>
                    <a:lnTo>
                      <a:pt x="354" y="90"/>
                    </a:lnTo>
                    <a:lnTo>
                      <a:pt x="346" y="100"/>
                    </a:lnTo>
                    <a:lnTo>
                      <a:pt x="330" y="102"/>
                    </a:lnTo>
                    <a:lnTo>
                      <a:pt x="332" y="112"/>
                    </a:lnTo>
                    <a:lnTo>
                      <a:pt x="316" y="110"/>
                    </a:lnTo>
                    <a:lnTo>
                      <a:pt x="324" y="118"/>
                    </a:lnTo>
                    <a:lnTo>
                      <a:pt x="342" y="120"/>
                    </a:lnTo>
                    <a:lnTo>
                      <a:pt x="332" y="132"/>
                    </a:lnTo>
                    <a:lnTo>
                      <a:pt x="318" y="144"/>
                    </a:lnTo>
                    <a:lnTo>
                      <a:pt x="342" y="146"/>
                    </a:lnTo>
                    <a:lnTo>
                      <a:pt x="360" y="142"/>
                    </a:lnTo>
                    <a:lnTo>
                      <a:pt x="378" y="138"/>
                    </a:lnTo>
                    <a:lnTo>
                      <a:pt x="390" y="148"/>
                    </a:lnTo>
                    <a:lnTo>
                      <a:pt x="408" y="148"/>
                    </a:lnTo>
                    <a:lnTo>
                      <a:pt x="428" y="154"/>
                    </a:lnTo>
                    <a:lnTo>
                      <a:pt x="448" y="158"/>
                    </a:lnTo>
                    <a:lnTo>
                      <a:pt x="468" y="160"/>
                    </a:lnTo>
                    <a:lnTo>
                      <a:pt x="476" y="170"/>
                    </a:lnTo>
                    <a:lnTo>
                      <a:pt x="478" y="182"/>
                    </a:lnTo>
                    <a:lnTo>
                      <a:pt x="476" y="194"/>
                    </a:lnTo>
                    <a:lnTo>
                      <a:pt x="466" y="202"/>
                    </a:lnTo>
                    <a:lnTo>
                      <a:pt x="454" y="220"/>
                    </a:lnTo>
                    <a:lnTo>
                      <a:pt x="450" y="232"/>
                    </a:lnTo>
                    <a:lnTo>
                      <a:pt x="440" y="254"/>
                    </a:lnTo>
                    <a:lnTo>
                      <a:pt x="430" y="264"/>
                    </a:lnTo>
                    <a:lnTo>
                      <a:pt x="418" y="274"/>
                    </a:lnTo>
                    <a:lnTo>
                      <a:pt x="408" y="288"/>
                    </a:lnTo>
                    <a:lnTo>
                      <a:pt x="398" y="300"/>
                    </a:lnTo>
                    <a:lnTo>
                      <a:pt x="392" y="302"/>
                    </a:lnTo>
                    <a:lnTo>
                      <a:pt x="384" y="304"/>
                    </a:lnTo>
                    <a:lnTo>
                      <a:pt x="362" y="308"/>
                    </a:lnTo>
                    <a:lnTo>
                      <a:pt x="350" y="310"/>
                    </a:lnTo>
                    <a:lnTo>
                      <a:pt x="364" y="318"/>
                    </a:lnTo>
                    <a:lnTo>
                      <a:pt x="380" y="318"/>
                    </a:lnTo>
                    <a:lnTo>
                      <a:pt x="398" y="318"/>
                    </a:lnTo>
                    <a:lnTo>
                      <a:pt x="408" y="324"/>
                    </a:lnTo>
                    <a:lnTo>
                      <a:pt x="400" y="332"/>
                    </a:lnTo>
                    <a:lnTo>
                      <a:pt x="376" y="342"/>
                    </a:lnTo>
                    <a:lnTo>
                      <a:pt x="360" y="340"/>
                    </a:lnTo>
                    <a:lnTo>
                      <a:pt x="352" y="346"/>
                    </a:lnTo>
                    <a:lnTo>
                      <a:pt x="344" y="350"/>
                    </a:lnTo>
                    <a:lnTo>
                      <a:pt x="332" y="352"/>
                    </a:lnTo>
                    <a:lnTo>
                      <a:pt x="318" y="350"/>
                    </a:lnTo>
                    <a:lnTo>
                      <a:pt x="318" y="352"/>
                    </a:lnTo>
                    <a:lnTo>
                      <a:pt x="324" y="354"/>
                    </a:lnTo>
                    <a:lnTo>
                      <a:pt x="336" y="360"/>
                    </a:lnTo>
                    <a:lnTo>
                      <a:pt x="346" y="364"/>
                    </a:lnTo>
                    <a:lnTo>
                      <a:pt x="354" y="366"/>
                    </a:lnTo>
                    <a:lnTo>
                      <a:pt x="364" y="366"/>
                    </a:lnTo>
                    <a:lnTo>
                      <a:pt x="374" y="358"/>
                    </a:lnTo>
                    <a:lnTo>
                      <a:pt x="386" y="362"/>
                    </a:lnTo>
                    <a:lnTo>
                      <a:pt x="398" y="370"/>
                    </a:lnTo>
                    <a:lnTo>
                      <a:pt x="412" y="378"/>
                    </a:lnTo>
                    <a:lnTo>
                      <a:pt x="420" y="378"/>
                    </a:lnTo>
                    <a:lnTo>
                      <a:pt x="422" y="384"/>
                    </a:lnTo>
                    <a:lnTo>
                      <a:pt x="428" y="400"/>
                    </a:lnTo>
                    <a:lnTo>
                      <a:pt x="432" y="420"/>
                    </a:lnTo>
                    <a:lnTo>
                      <a:pt x="454" y="430"/>
                    </a:lnTo>
                    <a:lnTo>
                      <a:pt x="456" y="438"/>
                    </a:lnTo>
                    <a:lnTo>
                      <a:pt x="458" y="458"/>
                    </a:lnTo>
                    <a:lnTo>
                      <a:pt x="448" y="464"/>
                    </a:lnTo>
                    <a:lnTo>
                      <a:pt x="450" y="482"/>
                    </a:lnTo>
                    <a:lnTo>
                      <a:pt x="456" y="518"/>
                    </a:lnTo>
                    <a:lnTo>
                      <a:pt x="460" y="546"/>
                    </a:lnTo>
                    <a:lnTo>
                      <a:pt x="464" y="560"/>
                    </a:lnTo>
                    <a:lnTo>
                      <a:pt x="480" y="566"/>
                    </a:lnTo>
                    <a:lnTo>
                      <a:pt x="492" y="576"/>
                    </a:lnTo>
                    <a:lnTo>
                      <a:pt x="514" y="594"/>
                    </a:lnTo>
                    <a:lnTo>
                      <a:pt x="518" y="612"/>
                    </a:lnTo>
                    <a:lnTo>
                      <a:pt x="528" y="630"/>
                    </a:lnTo>
                    <a:lnTo>
                      <a:pt x="534" y="640"/>
                    </a:lnTo>
                    <a:lnTo>
                      <a:pt x="530" y="648"/>
                    </a:lnTo>
                    <a:lnTo>
                      <a:pt x="528" y="660"/>
                    </a:lnTo>
                    <a:lnTo>
                      <a:pt x="532" y="674"/>
                    </a:lnTo>
                    <a:lnTo>
                      <a:pt x="540" y="692"/>
                    </a:lnTo>
                    <a:lnTo>
                      <a:pt x="536" y="700"/>
                    </a:lnTo>
                    <a:lnTo>
                      <a:pt x="530" y="710"/>
                    </a:lnTo>
                    <a:lnTo>
                      <a:pt x="536" y="718"/>
                    </a:lnTo>
                    <a:lnTo>
                      <a:pt x="548" y="731"/>
                    </a:lnTo>
                    <a:lnTo>
                      <a:pt x="552" y="751"/>
                    </a:lnTo>
                    <a:lnTo>
                      <a:pt x="554" y="765"/>
                    </a:lnTo>
                    <a:lnTo>
                      <a:pt x="544" y="777"/>
                    </a:lnTo>
                    <a:lnTo>
                      <a:pt x="532" y="783"/>
                    </a:lnTo>
                    <a:lnTo>
                      <a:pt x="528" y="791"/>
                    </a:lnTo>
                    <a:lnTo>
                      <a:pt x="532" y="805"/>
                    </a:lnTo>
                    <a:lnTo>
                      <a:pt x="546" y="809"/>
                    </a:lnTo>
                    <a:lnTo>
                      <a:pt x="558" y="801"/>
                    </a:lnTo>
                    <a:lnTo>
                      <a:pt x="570" y="793"/>
                    </a:lnTo>
                    <a:lnTo>
                      <a:pt x="590" y="795"/>
                    </a:lnTo>
                    <a:lnTo>
                      <a:pt x="618" y="801"/>
                    </a:lnTo>
                    <a:lnTo>
                      <a:pt x="640" y="819"/>
                    </a:lnTo>
                    <a:lnTo>
                      <a:pt x="654" y="845"/>
                    </a:lnTo>
                    <a:lnTo>
                      <a:pt x="652" y="869"/>
                    </a:lnTo>
                    <a:lnTo>
                      <a:pt x="644" y="885"/>
                    </a:lnTo>
                    <a:lnTo>
                      <a:pt x="640" y="901"/>
                    </a:lnTo>
                    <a:lnTo>
                      <a:pt x="630" y="911"/>
                    </a:lnTo>
                    <a:lnTo>
                      <a:pt x="620" y="923"/>
                    </a:lnTo>
                    <a:lnTo>
                      <a:pt x="602" y="925"/>
                    </a:lnTo>
                    <a:lnTo>
                      <a:pt x="590" y="925"/>
                    </a:lnTo>
                    <a:lnTo>
                      <a:pt x="604" y="935"/>
                    </a:lnTo>
                    <a:lnTo>
                      <a:pt x="604" y="945"/>
                    </a:lnTo>
                    <a:lnTo>
                      <a:pt x="594" y="951"/>
                    </a:lnTo>
                    <a:lnTo>
                      <a:pt x="584" y="941"/>
                    </a:lnTo>
                    <a:lnTo>
                      <a:pt x="576" y="945"/>
                    </a:lnTo>
                    <a:lnTo>
                      <a:pt x="568" y="949"/>
                    </a:lnTo>
                    <a:lnTo>
                      <a:pt x="574" y="957"/>
                    </a:lnTo>
                    <a:lnTo>
                      <a:pt x="576" y="969"/>
                    </a:lnTo>
                    <a:lnTo>
                      <a:pt x="570" y="975"/>
                    </a:lnTo>
                    <a:lnTo>
                      <a:pt x="546" y="975"/>
                    </a:lnTo>
                    <a:lnTo>
                      <a:pt x="544" y="981"/>
                    </a:lnTo>
                    <a:lnTo>
                      <a:pt x="548" y="989"/>
                    </a:lnTo>
                    <a:lnTo>
                      <a:pt x="558" y="999"/>
                    </a:lnTo>
                    <a:lnTo>
                      <a:pt x="576" y="1003"/>
                    </a:lnTo>
                    <a:lnTo>
                      <a:pt x="592" y="1003"/>
                    </a:lnTo>
                    <a:lnTo>
                      <a:pt x="610" y="1005"/>
                    </a:lnTo>
                    <a:lnTo>
                      <a:pt x="604" y="1015"/>
                    </a:lnTo>
                    <a:lnTo>
                      <a:pt x="602" y="1033"/>
                    </a:lnTo>
                    <a:lnTo>
                      <a:pt x="576" y="1043"/>
                    </a:lnTo>
                    <a:lnTo>
                      <a:pt x="568" y="1043"/>
                    </a:lnTo>
                    <a:lnTo>
                      <a:pt x="566" y="1055"/>
                    </a:lnTo>
                    <a:lnTo>
                      <a:pt x="544" y="1059"/>
                    </a:lnTo>
                    <a:lnTo>
                      <a:pt x="520" y="1065"/>
                    </a:lnTo>
                    <a:lnTo>
                      <a:pt x="512" y="1069"/>
                    </a:lnTo>
                    <a:lnTo>
                      <a:pt x="506" y="1073"/>
                    </a:lnTo>
                    <a:lnTo>
                      <a:pt x="490" y="1069"/>
                    </a:lnTo>
                    <a:lnTo>
                      <a:pt x="476" y="1059"/>
                    </a:lnTo>
                    <a:lnTo>
                      <a:pt x="464" y="1057"/>
                    </a:lnTo>
                    <a:lnTo>
                      <a:pt x="440" y="1057"/>
                    </a:lnTo>
                    <a:lnTo>
                      <a:pt x="426" y="1061"/>
                    </a:lnTo>
                    <a:lnTo>
                      <a:pt x="412" y="1057"/>
                    </a:lnTo>
                    <a:lnTo>
                      <a:pt x="404" y="1051"/>
                    </a:lnTo>
                    <a:lnTo>
                      <a:pt x="386" y="1049"/>
                    </a:lnTo>
                    <a:lnTo>
                      <a:pt x="376" y="1039"/>
                    </a:lnTo>
                    <a:lnTo>
                      <a:pt x="372" y="1049"/>
                    </a:lnTo>
                    <a:lnTo>
                      <a:pt x="342" y="1053"/>
                    </a:lnTo>
                    <a:lnTo>
                      <a:pt x="324" y="1051"/>
                    </a:lnTo>
                    <a:lnTo>
                      <a:pt x="318" y="1051"/>
                    </a:lnTo>
                    <a:lnTo>
                      <a:pt x="320" y="1057"/>
                    </a:lnTo>
                    <a:lnTo>
                      <a:pt x="324" y="1061"/>
                    </a:lnTo>
                    <a:lnTo>
                      <a:pt x="318" y="1069"/>
                    </a:lnTo>
                    <a:lnTo>
                      <a:pt x="304" y="1061"/>
                    </a:lnTo>
                    <a:lnTo>
                      <a:pt x="286" y="1055"/>
                    </a:lnTo>
                    <a:lnTo>
                      <a:pt x="276" y="1057"/>
                    </a:lnTo>
                    <a:close/>
                  </a:path>
                </a:pathLst>
              </a:custGeom>
              <a:solidFill>
                <a:schemeClr val="accent2">
                  <a:lumMod val="40000"/>
                  <a:lumOff val="60000"/>
                  <a:alpha val="50000"/>
                </a:schemeClr>
              </a:solidFill>
              <a:ln w="6350" cap="flat" cmpd="sng">
                <a:solidFill>
                  <a:srgbClr val="FFFFFF"/>
                </a:solidFill>
                <a:prstDash val="solid"/>
                <a:round/>
                <a:headEnd type="none" w="med" len="med"/>
                <a:tailEnd type="none" w="med" len="med"/>
              </a:ln>
            </p:spPr>
            <p:txBody>
              <a:bodyPr/>
              <a:lstStyle/>
              <a:p>
                <a:endParaRPr lang="en-US" dirty="0"/>
              </a:p>
            </p:txBody>
          </p:sp>
          <p:sp>
            <p:nvSpPr>
              <p:cNvPr id="230" name="Freeform 394"/>
              <p:cNvSpPr>
                <a:spLocks/>
              </p:cNvSpPr>
              <p:nvPr/>
            </p:nvSpPr>
            <p:spPr bwMode="auto">
              <a:xfrm>
                <a:off x="8120063" y="2395538"/>
                <a:ext cx="90487" cy="69850"/>
              </a:xfrm>
              <a:custGeom>
                <a:avLst/>
                <a:gdLst>
                  <a:gd name="T0" fmla="*/ 92 w 204"/>
                  <a:gd name="T1" fmla="*/ 8 h 158"/>
                  <a:gd name="T2" fmla="*/ 112 w 204"/>
                  <a:gd name="T3" fmla="*/ 4 h 158"/>
                  <a:gd name="T4" fmla="*/ 122 w 204"/>
                  <a:gd name="T5" fmla="*/ 0 h 158"/>
                  <a:gd name="T6" fmla="*/ 164 w 204"/>
                  <a:gd name="T7" fmla="*/ 2 h 158"/>
                  <a:gd name="T8" fmla="*/ 176 w 204"/>
                  <a:gd name="T9" fmla="*/ 14 h 158"/>
                  <a:gd name="T10" fmla="*/ 182 w 204"/>
                  <a:gd name="T11" fmla="*/ 32 h 158"/>
                  <a:gd name="T12" fmla="*/ 184 w 204"/>
                  <a:gd name="T13" fmla="*/ 50 h 158"/>
                  <a:gd name="T14" fmla="*/ 194 w 204"/>
                  <a:gd name="T15" fmla="*/ 62 h 158"/>
                  <a:gd name="T16" fmla="*/ 190 w 204"/>
                  <a:gd name="T17" fmla="*/ 74 h 158"/>
                  <a:gd name="T18" fmla="*/ 182 w 204"/>
                  <a:gd name="T19" fmla="*/ 82 h 158"/>
                  <a:gd name="T20" fmla="*/ 200 w 204"/>
                  <a:gd name="T21" fmla="*/ 90 h 158"/>
                  <a:gd name="T22" fmla="*/ 202 w 204"/>
                  <a:gd name="T23" fmla="*/ 106 h 158"/>
                  <a:gd name="T24" fmla="*/ 194 w 204"/>
                  <a:gd name="T25" fmla="*/ 108 h 158"/>
                  <a:gd name="T26" fmla="*/ 190 w 204"/>
                  <a:gd name="T27" fmla="*/ 112 h 158"/>
                  <a:gd name="T28" fmla="*/ 194 w 204"/>
                  <a:gd name="T29" fmla="*/ 124 h 158"/>
                  <a:gd name="T30" fmla="*/ 180 w 204"/>
                  <a:gd name="T31" fmla="*/ 138 h 158"/>
                  <a:gd name="T32" fmla="*/ 164 w 204"/>
                  <a:gd name="T33" fmla="*/ 142 h 158"/>
                  <a:gd name="T34" fmla="*/ 144 w 204"/>
                  <a:gd name="T35" fmla="*/ 158 h 158"/>
                  <a:gd name="T36" fmla="*/ 130 w 204"/>
                  <a:gd name="T37" fmla="*/ 146 h 158"/>
                  <a:gd name="T38" fmla="*/ 104 w 204"/>
                  <a:gd name="T39" fmla="*/ 142 h 158"/>
                  <a:gd name="T40" fmla="*/ 98 w 204"/>
                  <a:gd name="T41" fmla="*/ 124 h 158"/>
                  <a:gd name="T42" fmla="*/ 92 w 204"/>
                  <a:gd name="T43" fmla="*/ 102 h 158"/>
                  <a:gd name="T44" fmla="*/ 68 w 204"/>
                  <a:gd name="T45" fmla="*/ 100 h 158"/>
                  <a:gd name="T46" fmla="*/ 54 w 204"/>
                  <a:gd name="T47" fmla="*/ 124 h 158"/>
                  <a:gd name="T48" fmla="*/ 24 w 204"/>
                  <a:gd name="T49" fmla="*/ 106 h 158"/>
                  <a:gd name="T50" fmla="*/ 0 w 204"/>
                  <a:gd name="T51" fmla="*/ 74 h 158"/>
                  <a:gd name="T52" fmla="*/ 14 w 204"/>
                  <a:gd name="T53" fmla="*/ 58 h 158"/>
                  <a:gd name="T54" fmla="*/ 32 w 204"/>
                  <a:gd name="T55" fmla="*/ 62 h 158"/>
                  <a:gd name="T56" fmla="*/ 30 w 204"/>
                  <a:gd name="T57" fmla="*/ 48 h 158"/>
                  <a:gd name="T58" fmla="*/ 34 w 204"/>
                  <a:gd name="T59" fmla="*/ 40 h 158"/>
                  <a:gd name="T60" fmla="*/ 56 w 204"/>
                  <a:gd name="T61" fmla="*/ 40 h 158"/>
                  <a:gd name="T62" fmla="*/ 74 w 204"/>
                  <a:gd name="T63" fmla="*/ 14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4"/>
                  <a:gd name="T97" fmla="*/ 0 h 158"/>
                  <a:gd name="T98" fmla="*/ 204 w 204"/>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4" h="158">
                    <a:moveTo>
                      <a:pt x="80" y="6"/>
                    </a:moveTo>
                    <a:lnTo>
                      <a:pt x="92" y="8"/>
                    </a:lnTo>
                    <a:lnTo>
                      <a:pt x="102" y="10"/>
                    </a:lnTo>
                    <a:lnTo>
                      <a:pt x="112" y="4"/>
                    </a:lnTo>
                    <a:lnTo>
                      <a:pt x="114" y="2"/>
                    </a:lnTo>
                    <a:lnTo>
                      <a:pt x="122" y="0"/>
                    </a:lnTo>
                    <a:lnTo>
                      <a:pt x="140" y="2"/>
                    </a:lnTo>
                    <a:lnTo>
                      <a:pt x="164" y="2"/>
                    </a:lnTo>
                    <a:lnTo>
                      <a:pt x="174" y="8"/>
                    </a:lnTo>
                    <a:lnTo>
                      <a:pt x="176" y="14"/>
                    </a:lnTo>
                    <a:lnTo>
                      <a:pt x="176" y="26"/>
                    </a:lnTo>
                    <a:lnTo>
                      <a:pt x="182" y="32"/>
                    </a:lnTo>
                    <a:lnTo>
                      <a:pt x="180" y="40"/>
                    </a:lnTo>
                    <a:lnTo>
                      <a:pt x="184" y="50"/>
                    </a:lnTo>
                    <a:lnTo>
                      <a:pt x="186" y="60"/>
                    </a:lnTo>
                    <a:lnTo>
                      <a:pt x="194" y="62"/>
                    </a:lnTo>
                    <a:lnTo>
                      <a:pt x="194" y="68"/>
                    </a:lnTo>
                    <a:lnTo>
                      <a:pt x="190" y="74"/>
                    </a:lnTo>
                    <a:lnTo>
                      <a:pt x="182" y="76"/>
                    </a:lnTo>
                    <a:lnTo>
                      <a:pt x="182" y="82"/>
                    </a:lnTo>
                    <a:lnTo>
                      <a:pt x="190" y="82"/>
                    </a:lnTo>
                    <a:lnTo>
                      <a:pt x="200" y="90"/>
                    </a:lnTo>
                    <a:lnTo>
                      <a:pt x="204" y="94"/>
                    </a:lnTo>
                    <a:lnTo>
                      <a:pt x="202" y="106"/>
                    </a:lnTo>
                    <a:lnTo>
                      <a:pt x="198" y="114"/>
                    </a:lnTo>
                    <a:lnTo>
                      <a:pt x="194" y="108"/>
                    </a:lnTo>
                    <a:lnTo>
                      <a:pt x="192" y="110"/>
                    </a:lnTo>
                    <a:lnTo>
                      <a:pt x="190" y="112"/>
                    </a:lnTo>
                    <a:lnTo>
                      <a:pt x="192" y="120"/>
                    </a:lnTo>
                    <a:lnTo>
                      <a:pt x="194" y="124"/>
                    </a:lnTo>
                    <a:lnTo>
                      <a:pt x="188" y="130"/>
                    </a:lnTo>
                    <a:lnTo>
                      <a:pt x="180" y="138"/>
                    </a:lnTo>
                    <a:lnTo>
                      <a:pt x="168" y="138"/>
                    </a:lnTo>
                    <a:lnTo>
                      <a:pt x="164" y="142"/>
                    </a:lnTo>
                    <a:lnTo>
                      <a:pt x="156" y="150"/>
                    </a:lnTo>
                    <a:lnTo>
                      <a:pt x="144" y="158"/>
                    </a:lnTo>
                    <a:lnTo>
                      <a:pt x="136" y="156"/>
                    </a:lnTo>
                    <a:lnTo>
                      <a:pt x="130" y="146"/>
                    </a:lnTo>
                    <a:lnTo>
                      <a:pt x="118" y="144"/>
                    </a:lnTo>
                    <a:lnTo>
                      <a:pt x="104" y="142"/>
                    </a:lnTo>
                    <a:lnTo>
                      <a:pt x="106" y="126"/>
                    </a:lnTo>
                    <a:lnTo>
                      <a:pt x="98" y="124"/>
                    </a:lnTo>
                    <a:lnTo>
                      <a:pt x="92" y="118"/>
                    </a:lnTo>
                    <a:lnTo>
                      <a:pt x="92" y="102"/>
                    </a:lnTo>
                    <a:lnTo>
                      <a:pt x="84" y="94"/>
                    </a:lnTo>
                    <a:lnTo>
                      <a:pt x="68" y="100"/>
                    </a:lnTo>
                    <a:lnTo>
                      <a:pt x="68" y="114"/>
                    </a:lnTo>
                    <a:lnTo>
                      <a:pt x="54" y="124"/>
                    </a:lnTo>
                    <a:lnTo>
                      <a:pt x="32" y="116"/>
                    </a:lnTo>
                    <a:lnTo>
                      <a:pt x="24" y="106"/>
                    </a:lnTo>
                    <a:lnTo>
                      <a:pt x="16" y="102"/>
                    </a:lnTo>
                    <a:lnTo>
                      <a:pt x="0" y="74"/>
                    </a:lnTo>
                    <a:lnTo>
                      <a:pt x="8" y="66"/>
                    </a:lnTo>
                    <a:lnTo>
                      <a:pt x="14" y="58"/>
                    </a:lnTo>
                    <a:lnTo>
                      <a:pt x="20" y="62"/>
                    </a:lnTo>
                    <a:lnTo>
                      <a:pt x="32" y="62"/>
                    </a:lnTo>
                    <a:lnTo>
                      <a:pt x="38" y="56"/>
                    </a:lnTo>
                    <a:lnTo>
                      <a:pt x="30" y="48"/>
                    </a:lnTo>
                    <a:lnTo>
                      <a:pt x="24" y="38"/>
                    </a:lnTo>
                    <a:lnTo>
                      <a:pt x="34" y="40"/>
                    </a:lnTo>
                    <a:lnTo>
                      <a:pt x="42" y="42"/>
                    </a:lnTo>
                    <a:lnTo>
                      <a:pt x="56" y="40"/>
                    </a:lnTo>
                    <a:lnTo>
                      <a:pt x="60" y="30"/>
                    </a:lnTo>
                    <a:lnTo>
                      <a:pt x="74" y="14"/>
                    </a:lnTo>
                    <a:lnTo>
                      <a:pt x="80" y="6"/>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31" name="Freeform 395"/>
              <p:cNvSpPr>
                <a:spLocks/>
              </p:cNvSpPr>
              <p:nvPr/>
            </p:nvSpPr>
            <p:spPr bwMode="auto">
              <a:xfrm>
                <a:off x="8664575" y="2309813"/>
                <a:ext cx="93663" cy="171450"/>
              </a:xfrm>
              <a:custGeom>
                <a:avLst/>
                <a:gdLst>
                  <a:gd name="T0" fmla="*/ 22 w 207"/>
                  <a:gd name="T1" fmla="*/ 350 h 384"/>
                  <a:gd name="T2" fmla="*/ 38 w 207"/>
                  <a:gd name="T3" fmla="*/ 314 h 384"/>
                  <a:gd name="T4" fmla="*/ 26 w 207"/>
                  <a:gd name="T5" fmla="*/ 298 h 384"/>
                  <a:gd name="T6" fmla="*/ 0 w 207"/>
                  <a:gd name="T7" fmla="*/ 278 h 384"/>
                  <a:gd name="T8" fmla="*/ 14 w 207"/>
                  <a:gd name="T9" fmla="*/ 242 h 384"/>
                  <a:gd name="T10" fmla="*/ 18 w 207"/>
                  <a:gd name="T11" fmla="*/ 224 h 384"/>
                  <a:gd name="T12" fmla="*/ 0 w 207"/>
                  <a:gd name="T13" fmla="*/ 188 h 384"/>
                  <a:gd name="T14" fmla="*/ 6 w 207"/>
                  <a:gd name="T15" fmla="*/ 136 h 384"/>
                  <a:gd name="T16" fmla="*/ 30 w 207"/>
                  <a:gd name="T17" fmla="*/ 150 h 384"/>
                  <a:gd name="T18" fmla="*/ 48 w 207"/>
                  <a:gd name="T19" fmla="*/ 154 h 384"/>
                  <a:gd name="T20" fmla="*/ 56 w 207"/>
                  <a:gd name="T21" fmla="*/ 126 h 384"/>
                  <a:gd name="T22" fmla="*/ 74 w 207"/>
                  <a:gd name="T23" fmla="*/ 140 h 384"/>
                  <a:gd name="T24" fmla="*/ 84 w 207"/>
                  <a:gd name="T25" fmla="*/ 126 h 384"/>
                  <a:gd name="T26" fmla="*/ 82 w 207"/>
                  <a:gd name="T27" fmla="*/ 94 h 384"/>
                  <a:gd name="T28" fmla="*/ 42 w 207"/>
                  <a:gd name="T29" fmla="*/ 102 h 384"/>
                  <a:gd name="T30" fmla="*/ 30 w 207"/>
                  <a:gd name="T31" fmla="*/ 120 h 384"/>
                  <a:gd name="T32" fmla="*/ 20 w 207"/>
                  <a:gd name="T33" fmla="*/ 136 h 384"/>
                  <a:gd name="T34" fmla="*/ 30 w 207"/>
                  <a:gd name="T35" fmla="*/ 90 h 384"/>
                  <a:gd name="T36" fmla="*/ 68 w 207"/>
                  <a:gd name="T37" fmla="*/ 76 h 384"/>
                  <a:gd name="T38" fmla="*/ 123 w 207"/>
                  <a:gd name="T39" fmla="*/ 38 h 384"/>
                  <a:gd name="T40" fmla="*/ 159 w 207"/>
                  <a:gd name="T41" fmla="*/ 14 h 384"/>
                  <a:gd name="T42" fmla="*/ 179 w 207"/>
                  <a:gd name="T43" fmla="*/ 0 h 384"/>
                  <a:gd name="T44" fmla="*/ 169 w 207"/>
                  <a:gd name="T45" fmla="*/ 30 h 384"/>
                  <a:gd name="T46" fmla="*/ 169 w 207"/>
                  <a:gd name="T47" fmla="*/ 74 h 384"/>
                  <a:gd name="T48" fmla="*/ 155 w 207"/>
                  <a:gd name="T49" fmla="*/ 98 h 384"/>
                  <a:gd name="T50" fmla="*/ 157 w 207"/>
                  <a:gd name="T51" fmla="*/ 112 h 384"/>
                  <a:gd name="T52" fmla="*/ 149 w 207"/>
                  <a:gd name="T53" fmla="*/ 138 h 384"/>
                  <a:gd name="T54" fmla="*/ 155 w 207"/>
                  <a:gd name="T55" fmla="*/ 152 h 384"/>
                  <a:gd name="T56" fmla="*/ 169 w 207"/>
                  <a:gd name="T57" fmla="*/ 158 h 384"/>
                  <a:gd name="T58" fmla="*/ 197 w 207"/>
                  <a:gd name="T59" fmla="*/ 158 h 384"/>
                  <a:gd name="T60" fmla="*/ 205 w 207"/>
                  <a:gd name="T61" fmla="*/ 182 h 384"/>
                  <a:gd name="T62" fmla="*/ 187 w 207"/>
                  <a:gd name="T63" fmla="*/ 204 h 384"/>
                  <a:gd name="T64" fmla="*/ 171 w 207"/>
                  <a:gd name="T65" fmla="*/ 200 h 384"/>
                  <a:gd name="T66" fmla="*/ 155 w 207"/>
                  <a:gd name="T67" fmla="*/ 200 h 384"/>
                  <a:gd name="T68" fmla="*/ 155 w 207"/>
                  <a:gd name="T69" fmla="*/ 236 h 384"/>
                  <a:gd name="T70" fmla="*/ 141 w 207"/>
                  <a:gd name="T71" fmla="*/ 240 h 384"/>
                  <a:gd name="T72" fmla="*/ 141 w 207"/>
                  <a:gd name="T73" fmla="*/ 264 h 384"/>
                  <a:gd name="T74" fmla="*/ 125 w 207"/>
                  <a:gd name="T75" fmla="*/ 278 h 384"/>
                  <a:gd name="T76" fmla="*/ 111 w 207"/>
                  <a:gd name="T77" fmla="*/ 286 h 384"/>
                  <a:gd name="T78" fmla="*/ 113 w 207"/>
                  <a:gd name="T79" fmla="*/ 316 h 384"/>
                  <a:gd name="T80" fmla="*/ 101 w 207"/>
                  <a:gd name="T81" fmla="*/ 334 h 384"/>
                  <a:gd name="T82" fmla="*/ 119 w 207"/>
                  <a:gd name="T83" fmla="*/ 346 h 384"/>
                  <a:gd name="T84" fmla="*/ 143 w 207"/>
                  <a:gd name="T85" fmla="*/ 366 h 384"/>
                  <a:gd name="T86" fmla="*/ 131 w 207"/>
                  <a:gd name="T87" fmla="*/ 380 h 384"/>
                  <a:gd name="T88" fmla="*/ 97 w 207"/>
                  <a:gd name="T89" fmla="*/ 380 h 384"/>
                  <a:gd name="T90" fmla="*/ 58 w 207"/>
                  <a:gd name="T91" fmla="*/ 366 h 3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384"/>
                  <a:gd name="T140" fmla="*/ 207 w 207"/>
                  <a:gd name="T141" fmla="*/ 384 h 3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384">
                    <a:moveTo>
                      <a:pt x="36" y="364"/>
                    </a:moveTo>
                    <a:lnTo>
                      <a:pt x="30" y="360"/>
                    </a:lnTo>
                    <a:lnTo>
                      <a:pt x="22" y="350"/>
                    </a:lnTo>
                    <a:lnTo>
                      <a:pt x="28" y="342"/>
                    </a:lnTo>
                    <a:lnTo>
                      <a:pt x="38" y="330"/>
                    </a:lnTo>
                    <a:lnTo>
                      <a:pt x="38" y="314"/>
                    </a:lnTo>
                    <a:lnTo>
                      <a:pt x="38" y="302"/>
                    </a:lnTo>
                    <a:lnTo>
                      <a:pt x="36" y="296"/>
                    </a:lnTo>
                    <a:lnTo>
                      <a:pt x="26" y="298"/>
                    </a:lnTo>
                    <a:lnTo>
                      <a:pt x="16" y="292"/>
                    </a:lnTo>
                    <a:lnTo>
                      <a:pt x="8" y="288"/>
                    </a:lnTo>
                    <a:lnTo>
                      <a:pt x="0" y="278"/>
                    </a:lnTo>
                    <a:lnTo>
                      <a:pt x="0" y="264"/>
                    </a:lnTo>
                    <a:lnTo>
                      <a:pt x="6" y="244"/>
                    </a:lnTo>
                    <a:lnTo>
                      <a:pt x="14" y="242"/>
                    </a:lnTo>
                    <a:lnTo>
                      <a:pt x="18" y="238"/>
                    </a:lnTo>
                    <a:lnTo>
                      <a:pt x="22" y="232"/>
                    </a:lnTo>
                    <a:lnTo>
                      <a:pt x="18" y="224"/>
                    </a:lnTo>
                    <a:lnTo>
                      <a:pt x="10" y="214"/>
                    </a:lnTo>
                    <a:lnTo>
                      <a:pt x="0" y="218"/>
                    </a:lnTo>
                    <a:lnTo>
                      <a:pt x="0" y="188"/>
                    </a:lnTo>
                    <a:lnTo>
                      <a:pt x="0" y="160"/>
                    </a:lnTo>
                    <a:lnTo>
                      <a:pt x="2" y="150"/>
                    </a:lnTo>
                    <a:lnTo>
                      <a:pt x="6" y="136"/>
                    </a:lnTo>
                    <a:lnTo>
                      <a:pt x="10" y="142"/>
                    </a:lnTo>
                    <a:lnTo>
                      <a:pt x="18" y="150"/>
                    </a:lnTo>
                    <a:lnTo>
                      <a:pt x="30" y="150"/>
                    </a:lnTo>
                    <a:lnTo>
                      <a:pt x="34" y="158"/>
                    </a:lnTo>
                    <a:lnTo>
                      <a:pt x="46" y="162"/>
                    </a:lnTo>
                    <a:lnTo>
                      <a:pt x="48" y="154"/>
                    </a:lnTo>
                    <a:lnTo>
                      <a:pt x="50" y="142"/>
                    </a:lnTo>
                    <a:lnTo>
                      <a:pt x="56" y="134"/>
                    </a:lnTo>
                    <a:lnTo>
                      <a:pt x="56" y="126"/>
                    </a:lnTo>
                    <a:lnTo>
                      <a:pt x="68" y="126"/>
                    </a:lnTo>
                    <a:lnTo>
                      <a:pt x="76" y="132"/>
                    </a:lnTo>
                    <a:lnTo>
                      <a:pt x="74" y="140"/>
                    </a:lnTo>
                    <a:lnTo>
                      <a:pt x="84" y="150"/>
                    </a:lnTo>
                    <a:lnTo>
                      <a:pt x="91" y="140"/>
                    </a:lnTo>
                    <a:lnTo>
                      <a:pt x="84" y="126"/>
                    </a:lnTo>
                    <a:lnTo>
                      <a:pt x="82" y="110"/>
                    </a:lnTo>
                    <a:lnTo>
                      <a:pt x="82" y="98"/>
                    </a:lnTo>
                    <a:lnTo>
                      <a:pt x="82" y="94"/>
                    </a:lnTo>
                    <a:lnTo>
                      <a:pt x="64" y="94"/>
                    </a:lnTo>
                    <a:lnTo>
                      <a:pt x="54" y="100"/>
                    </a:lnTo>
                    <a:lnTo>
                      <a:pt x="42" y="102"/>
                    </a:lnTo>
                    <a:lnTo>
                      <a:pt x="38" y="112"/>
                    </a:lnTo>
                    <a:lnTo>
                      <a:pt x="38" y="120"/>
                    </a:lnTo>
                    <a:lnTo>
                      <a:pt x="30" y="120"/>
                    </a:lnTo>
                    <a:lnTo>
                      <a:pt x="30" y="130"/>
                    </a:lnTo>
                    <a:lnTo>
                      <a:pt x="28" y="138"/>
                    </a:lnTo>
                    <a:lnTo>
                      <a:pt x="20" y="136"/>
                    </a:lnTo>
                    <a:lnTo>
                      <a:pt x="12" y="124"/>
                    </a:lnTo>
                    <a:lnTo>
                      <a:pt x="18" y="106"/>
                    </a:lnTo>
                    <a:lnTo>
                      <a:pt x="30" y="90"/>
                    </a:lnTo>
                    <a:lnTo>
                      <a:pt x="40" y="84"/>
                    </a:lnTo>
                    <a:lnTo>
                      <a:pt x="62" y="80"/>
                    </a:lnTo>
                    <a:lnTo>
                      <a:pt x="68" y="76"/>
                    </a:lnTo>
                    <a:lnTo>
                      <a:pt x="93" y="78"/>
                    </a:lnTo>
                    <a:lnTo>
                      <a:pt x="109" y="60"/>
                    </a:lnTo>
                    <a:lnTo>
                      <a:pt x="123" y="38"/>
                    </a:lnTo>
                    <a:lnTo>
                      <a:pt x="133" y="20"/>
                    </a:lnTo>
                    <a:lnTo>
                      <a:pt x="147" y="20"/>
                    </a:lnTo>
                    <a:lnTo>
                      <a:pt x="159" y="14"/>
                    </a:lnTo>
                    <a:lnTo>
                      <a:pt x="167" y="6"/>
                    </a:lnTo>
                    <a:lnTo>
                      <a:pt x="175" y="0"/>
                    </a:lnTo>
                    <a:lnTo>
                      <a:pt x="179" y="0"/>
                    </a:lnTo>
                    <a:lnTo>
                      <a:pt x="177" y="8"/>
                    </a:lnTo>
                    <a:lnTo>
                      <a:pt x="165" y="20"/>
                    </a:lnTo>
                    <a:lnTo>
                      <a:pt x="169" y="30"/>
                    </a:lnTo>
                    <a:lnTo>
                      <a:pt x="175" y="40"/>
                    </a:lnTo>
                    <a:lnTo>
                      <a:pt x="175" y="66"/>
                    </a:lnTo>
                    <a:lnTo>
                      <a:pt x="169" y="74"/>
                    </a:lnTo>
                    <a:lnTo>
                      <a:pt x="167" y="84"/>
                    </a:lnTo>
                    <a:lnTo>
                      <a:pt x="163" y="92"/>
                    </a:lnTo>
                    <a:lnTo>
                      <a:pt x="155" y="98"/>
                    </a:lnTo>
                    <a:lnTo>
                      <a:pt x="147" y="94"/>
                    </a:lnTo>
                    <a:lnTo>
                      <a:pt x="155" y="104"/>
                    </a:lnTo>
                    <a:lnTo>
                      <a:pt x="157" y="112"/>
                    </a:lnTo>
                    <a:lnTo>
                      <a:pt x="159" y="124"/>
                    </a:lnTo>
                    <a:lnTo>
                      <a:pt x="159" y="136"/>
                    </a:lnTo>
                    <a:lnTo>
                      <a:pt x="149" y="138"/>
                    </a:lnTo>
                    <a:lnTo>
                      <a:pt x="163" y="138"/>
                    </a:lnTo>
                    <a:lnTo>
                      <a:pt x="163" y="146"/>
                    </a:lnTo>
                    <a:lnTo>
                      <a:pt x="155" y="152"/>
                    </a:lnTo>
                    <a:lnTo>
                      <a:pt x="157" y="156"/>
                    </a:lnTo>
                    <a:lnTo>
                      <a:pt x="163" y="150"/>
                    </a:lnTo>
                    <a:lnTo>
                      <a:pt x="169" y="158"/>
                    </a:lnTo>
                    <a:lnTo>
                      <a:pt x="177" y="158"/>
                    </a:lnTo>
                    <a:lnTo>
                      <a:pt x="193" y="156"/>
                    </a:lnTo>
                    <a:lnTo>
                      <a:pt x="197" y="158"/>
                    </a:lnTo>
                    <a:lnTo>
                      <a:pt x="203" y="160"/>
                    </a:lnTo>
                    <a:lnTo>
                      <a:pt x="207" y="176"/>
                    </a:lnTo>
                    <a:lnTo>
                      <a:pt x="205" y="182"/>
                    </a:lnTo>
                    <a:lnTo>
                      <a:pt x="195" y="192"/>
                    </a:lnTo>
                    <a:lnTo>
                      <a:pt x="191" y="200"/>
                    </a:lnTo>
                    <a:lnTo>
                      <a:pt x="187" y="204"/>
                    </a:lnTo>
                    <a:lnTo>
                      <a:pt x="177" y="212"/>
                    </a:lnTo>
                    <a:lnTo>
                      <a:pt x="177" y="202"/>
                    </a:lnTo>
                    <a:lnTo>
                      <a:pt x="171" y="200"/>
                    </a:lnTo>
                    <a:lnTo>
                      <a:pt x="169" y="206"/>
                    </a:lnTo>
                    <a:lnTo>
                      <a:pt x="161" y="202"/>
                    </a:lnTo>
                    <a:lnTo>
                      <a:pt x="155" y="200"/>
                    </a:lnTo>
                    <a:lnTo>
                      <a:pt x="155" y="212"/>
                    </a:lnTo>
                    <a:lnTo>
                      <a:pt x="157" y="226"/>
                    </a:lnTo>
                    <a:lnTo>
                      <a:pt x="155" y="236"/>
                    </a:lnTo>
                    <a:lnTo>
                      <a:pt x="155" y="244"/>
                    </a:lnTo>
                    <a:lnTo>
                      <a:pt x="147" y="244"/>
                    </a:lnTo>
                    <a:lnTo>
                      <a:pt x="141" y="240"/>
                    </a:lnTo>
                    <a:lnTo>
                      <a:pt x="137" y="244"/>
                    </a:lnTo>
                    <a:lnTo>
                      <a:pt x="141" y="252"/>
                    </a:lnTo>
                    <a:lnTo>
                      <a:pt x="141" y="264"/>
                    </a:lnTo>
                    <a:lnTo>
                      <a:pt x="131" y="268"/>
                    </a:lnTo>
                    <a:lnTo>
                      <a:pt x="125" y="272"/>
                    </a:lnTo>
                    <a:lnTo>
                      <a:pt x="125" y="278"/>
                    </a:lnTo>
                    <a:lnTo>
                      <a:pt x="127" y="284"/>
                    </a:lnTo>
                    <a:lnTo>
                      <a:pt x="121" y="288"/>
                    </a:lnTo>
                    <a:lnTo>
                      <a:pt x="111" y="286"/>
                    </a:lnTo>
                    <a:lnTo>
                      <a:pt x="109" y="296"/>
                    </a:lnTo>
                    <a:lnTo>
                      <a:pt x="109" y="308"/>
                    </a:lnTo>
                    <a:lnTo>
                      <a:pt x="113" y="316"/>
                    </a:lnTo>
                    <a:lnTo>
                      <a:pt x="113" y="326"/>
                    </a:lnTo>
                    <a:lnTo>
                      <a:pt x="109" y="332"/>
                    </a:lnTo>
                    <a:lnTo>
                      <a:pt x="101" y="334"/>
                    </a:lnTo>
                    <a:lnTo>
                      <a:pt x="105" y="348"/>
                    </a:lnTo>
                    <a:lnTo>
                      <a:pt x="111" y="350"/>
                    </a:lnTo>
                    <a:lnTo>
                      <a:pt x="119" y="346"/>
                    </a:lnTo>
                    <a:lnTo>
                      <a:pt x="129" y="348"/>
                    </a:lnTo>
                    <a:lnTo>
                      <a:pt x="135" y="354"/>
                    </a:lnTo>
                    <a:lnTo>
                      <a:pt x="143" y="366"/>
                    </a:lnTo>
                    <a:lnTo>
                      <a:pt x="143" y="372"/>
                    </a:lnTo>
                    <a:lnTo>
                      <a:pt x="137" y="384"/>
                    </a:lnTo>
                    <a:lnTo>
                      <a:pt x="131" y="380"/>
                    </a:lnTo>
                    <a:lnTo>
                      <a:pt x="117" y="378"/>
                    </a:lnTo>
                    <a:lnTo>
                      <a:pt x="105" y="366"/>
                    </a:lnTo>
                    <a:lnTo>
                      <a:pt x="97" y="380"/>
                    </a:lnTo>
                    <a:lnTo>
                      <a:pt x="82" y="380"/>
                    </a:lnTo>
                    <a:lnTo>
                      <a:pt x="72" y="370"/>
                    </a:lnTo>
                    <a:lnTo>
                      <a:pt x="58" y="366"/>
                    </a:lnTo>
                    <a:lnTo>
                      <a:pt x="36" y="364"/>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32" name="Freeform 396"/>
              <p:cNvSpPr>
                <a:spLocks/>
              </p:cNvSpPr>
              <p:nvPr/>
            </p:nvSpPr>
            <p:spPr bwMode="auto">
              <a:xfrm>
                <a:off x="8720138" y="2432050"/>
                <a:ext cx="34925" cy="33338"/>
              </a:xfrm>
              <a:custGeom>
                <a:avLst/>
                <a:gdLst>
                  <a:gd name="T0" fmla="*/ 4 w 76"/>
                  <a:gd name="T1" fmla="*/ 20 h 76"/>
                  <a:gd name="T2" fmla="*/ 12 w 76"/>
                  <a:gd name="T3" fmla="*/ 18 h 76"/>
                  <a:gd name="T4" fmla="*/ 20 w 76"/>
                  <a:gd name="T5" fmla="*/ 14 h 76"/>
                  <a:gd name="T6" fmla="*/ 26 w 76"/>
                  <a:gd name="T7" fmla="*/ 6 h 76"/>
                  <a:gd name="T8" fmla="*/ 28 w 76"/>
                  <a:gd name="T9" fmla="*/ 4 h 76"/>
                  <a:gd name="T10" fmla="*/ 30 w 76"/>
                  <a:gd name="T11" fmla="*/ 0 h 76"/>
                  <a:gd name="T12" fmla="*/ 40 w 76"/>
                  <a:gd name="T13" fmla="*/ 2 h 76"/>
                  <a:gd name="T14" fmla="*/ 46 w 76"/>
                  <a:gd name="T15" fmla="*/ 8 h 76"/>
                  <a:gd name="T16" fmla="*/ 52 w 76"/>
                  <a:gd name="T17" fmla="*/ 10 h 76"/>
                  <a:gd name="T18" fmla="*/ 56 w 76"/>
                  <a:gd name="T19" fmla="*/ 2 h 76"/>
                  <a:gd name="T20" fmla="*/ 66 w 76"/>
                  <a:gd name="T21" fmla="*/ 6 h 76"/>
                  <a:gd name="T22" fmla="*/ 68 w 76"/>
                  <a:gd name="T23" fmla="*/ 14 h 76"/>
                  <a:gd name="T24" fmla="*/ 68 w 76"/>
                  <a:gd name="T25" fmla="*/ 22 h 76"/>
                  <a:gd name="T26" fmla="*/ 76 w 76"/>
                  <a:gd name="T27" fmla="*/ 34 h 76"/>
                  <a:gd name="T28" fmla="*/ 76 w 76"/>
                  <a:gd name="T29" fmla="*/ 44 h 76"/>
                  <a:gd name="T30" fmla="*/ 74 w 76"/>
                  <a:gd name="T31" fmla="*/ 62 h 76"/>
                  <a:gd name="T32" fmla="*/ 70 w 76"/>
                  <a:gd name="T33" fmla="*/ 68 h 76"/>
                  <a:gd name="T34" fmla="*/ 58 w 76"/>
                  <a:gd name="T35" fmla="*/ 76 h 76"/>
                  <a:gd name="T36" fmla="*/ 46 w 76"/>
                  <a:gd name="T37" fmla="*/ 74 h 76"/>
                  <a:gd name="T38" fmla="*/ 34 w 76"/>
                  <a:gd name="T39" fmla="*/ 70 h 76"/>
                  <a:gd name="T40" fmla="*/ 30 w 76"/>
                  <a:gd name="T41" fmla="*/ 70 h 76"/>
                  <a:gd name="T42" fmla="*/ 26 w 76"/>
                  <a:gd name="T43" fmla="*/ 70 h 76"/>
                  <a:gd name="T44" fmla="*/ 26 w 76"/>
                  <a:gd name="T45" fmla="*/ 58 h 76"/>
                  <a:gd name="T46" fmla="*/ 16 w 76"/>
                  <a:gd name="T47" fmla="*/ 56 h 76"/>
                  <a:gd name="T48" fmla="*/ 8 w 76"/>
                  <a:gd name="T49" fmla="*/ 44 h 76"/>
                  <a:gd name="T50" fmla="*/ 4 w 76"/>
                  <a:gd name="T51" fmla="*/ 32 h 76"/>
                  <a:gd name="T52" fmla="*/ 0 w 76"/>
                  <a:gd name="T53" fmla="*/ 24 h 76"/>
                  <a:gd name="T54" fmla="*/ 4 w 76"/>
                  <a:gd name="T55" fmla="*/ 20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6"/>
                  <a:gd name="T85" fmla="*/ 0 h 76"/>
                  <a:gd name="T86" fmla="*/ 76 w 76"/>
                  <a:gd name="T87" fmla="*/ 76 h 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6" h="76">
                    <a:moveTo>
                      <a:pt x="4" y="20"/>
                    </a:moveTo>
                    <a:lnTo>
                      <a:pt x="12" y="18"/>
                    </a:lnTo>
                    <a:lnTo>
                      <a:pt x="20" y="14"/>
                    </a:lnTo>
                    <a:lnTo>
                      <a:pt x="26" y="6"/>
                    </a:lnTo>
                    <a:lnTo>
                      <a:pt x="28" y="4"/>
                    </a:lnTo>
                    <a:lnTo>
                      <a:pt x="30" y="0"/>
                    </a:lnTo>
                    <a:lnTo>
                      <a:pt x="40" y="2"/>
                    </a:lnTo>
                    <a:lnTo>
                      <a:pt x="46" y="8"/>
                    </a:lnTo>
                    <a:lnTo>
                      <a:pt x="52" y="10"/>
                    </a:lnTo>
                    <a:lnTo>
                      <a:pt x="56" y="2"/>
                    </a:lnTo>
                    <a:lnTo>
                      <a:pt x="66" y="6"/>
                    </a:lnTo>
                    <a:lnTo>
                      <a:pt x="68" y="14"/>
                    </a:lnTo>
                    <a:lnTo>
                      <a:pt x="68" y="22"/>
                    </a:lnTo>
                    <a:lnTo>
                      <a:pt x="76" y="34"/>
                    </a:lnTo>
                    <a:lnTo>
                      <a:pt x="76" y="44"/>
                    </a:lnTo>
                    <a:lnTo>
                      <a:pt x="74" y="62"/>
                    </a:lnTo>
                    <a:lnTo>
                      <a:pt x="70" y="68"/>
                    </a:lnTo>
                    <a:lnTo>
                      <a:pt x="58" y="76"/>
                    </a:lnTo>
                    <a:lnTo>
                      <a:pt x="46" y="74"/>
                    </a:lnTo>
                    <a:lnTo>
                      <a:pt x="34" y="70"/>
                    </a:lnTo>
                    <a:lnTo>
                      <a:pt x="30" y="70"/>
                    </a:lnTo>
                    <a:lnTo>
                      <a:pt x="26" y="70"/>
                    </a:lnTo>
                    <a:lnTo>
                      <a:pt x="26" y="58"/>
                    </a:lnTo>
                    <a:lnTo>
                      <a:pt x="16" y="56"/>
                    </a:lnTo>
                    <a:lnTo>
                      <a:pt x="8" y="44"/>
                    </a:lnTo>
                    <a:lnTo>
                      <a:pt x="4" y="32"/>
                    </a:lnTo>
                    <a:lnTo>
                      <a:pt x="0" y="24"/>
                    </a:lnTo>
                    <a:lnTo>
                      <a:pt x="4" y="20"/>
                    </a:lnTo>
                    <a:close/>
                  </a:path>
                </a:pathLst>
              </a:custGeom>
              <a:grpFill/>
              <a:ln w="6350">
                <a:solidFill>
                  <a:srgbClr val="FFFFFF"/>
                </a:solidFill>
                <a:prstDash val="solid"/>
                <a:round/>
                <a:headEnd/>
                <a:tailEnd/>
              </a:ln>
            </p:spPr>
            <p:txBody>
              <a:bodyPr/>
              <a:lstStyle/>
              <a:p>
                <a:endParaRPr lang="en-US" dirty="0"/>
              </a:p>
            </p:txBody>
          </p:sp>
          <p:sp>
            <p:nvSpPr>
              <p:cNvPr id="233" name="Freeform 397"/>
              <p:cNvSpPr>
                <a:spLocks/>
              </p:cNvSpPr>
              <p:nvPr/>
            </p:nvSpPr>
            <p:spPr bwMode="auto">
              <a:xfrm>
                <a:off x="8748713" y="2460625"/>
                <a:ext cx="11112" cy="20638"/>
              </a:xfrm>
              <a:custGeom>
                <a:avLst/>
                <a:gdLst>
                  <a:gd name="T0" fmla="*/ 4 w 24"/>
                  <a:gd name="T1" fmla="*/ 24 h 50"/>
                  <a:gd name="T2" fmla="*/ 12 w 24"/>
                  <a:gd name="T3" fmla="*/ 16 h 50"/>
                  <a:gd name="T4" fmla="*/ 12 w 24"/>
                  <a:gd name="T5" fmla="*/ 4 h 50"/>
                  <a:gd name="T6" fmla="*/ 20 w 24"/>
                  <a:gd name="T7" fmla="*/ 0 h 50"/>
                  <a:gd name="T8" fmla="*/ 24 w 24"/>
                  <a:gd name="T9" fmla="*/ 8 h 50"/>
                  <a:gd name="T10" fmla="*/ 20 w 24"/>
                  <a:gd name="T11" fmla="*/ 16 h 50"/>
                  <a:gd name="T12" fmla="*/ 18 w 24"/>
                  <a:gd name="T13" fmla="*/ 24 h 50"/>
                  <a:gd name="T14" fmla="*/ 12 w 24"/>
                  <a:gd name="T15" fmla="*/ 32 h 50"/>
                  <a:gd name="T16" fmla="*/ 12 w 24"/>
                  <a:gd name="T17" fmla="*/ 44 h 50"/>
                  <a:gd name="T18" fmla="*/ 8 w 24"/>
                  <a:gd name="T19" fmla="*/ 50 h 50"/>
                  <a:gd name="T20" fmla="*/ 0 w 24"/>
                  <a:gd name="T21" fmla="*/ 46 h 50"/>
                  <a:gd name="T22" fmla="*/ 0 w 24"/>
                  <a:gd name="T23" fmla="*/ 38 h 50"/>
                  <a:gd name="T24" fmla="*/ 4 w 24"/>
                  <a:gd name="T25" fmla="*/ 28 h 50"/>
                  <a:gd name="T26" fmla="*/ 4 w 24"/>
                  <a:gd name="T27" fmla="*/ 24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50"/>
                  <a:gd name="T44" fmla="*/ 24 w 2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50">
                    <a:moveTo>
                      <a:pt x="4" y="24"/>
                    </a:moveTo>
                    <a:lnTo>
                      <a:pt x="12" y="16"/>
                    </a:lnTo>
                    <a:lnTo>
                      <a:pt x="12" y="4"/>
                    </a:lnTo>
                    <a:lnTo>
                      <a:pt x="20" y="0"/>
                    </a:lnTo>
                    <a:lnTo>
                      <a:pt x="24" y="8"/>
                    </a:lnTo>
                    <a:lnTo>
                      <a:pt x="20" y="16"/>
                    </a:lnTo>
                    <a:lnTo>
                      <a:pt x="18" y="24"/>
                    </a:lnTo>
                    <a:lnTo>
                      <a:pt x="12" y="32"/>
                    </a:lnTo>
                    <a:lnTo>
                      <a:pt x="12" y="44"/>
                    </a:lnTo>
                    <a:lnTo>
                      <a:pt x="8" y="50"/>
                    </a:lnTo>
                    <a:lnTo>
                      <a:pt x="0" y="46"/>
                    </a:lnTo>
                    <a:lnTo>
                      <a:pt x="0" y="38"/>
                    </a:lnTo>
                    <a:lnTo>
                      <a:pt x="4" y="28"/>
                    </a:lnTo>
                    <a:lnTo>
                      <a:pt x="4" y="24"/>
                    </a:lnTo>
                    <a:close/>
                  </a:path>
                </a:pathLst>
              </a:custGeom>
              <a:grpFill/>
              <a:ln w="6350">
                <a:solidFill>
                  <a:srgbClr val="FFFFFF"/>
                </a:solidFill>
                <a:prstDash val="solid"/>
                <a:round/>
                <a:headEnd/>
                <a:tailEnd/>
              </a:ln>
            </p:spPr>
            <p:txBody>
              <a:bodyPr/>
              <a:lstStyle/>
              <a:p>
                <a:endParaRPr lang="en-US" dirty="0"/>
              </a:p>
            </p:txBody>
          </p:sp>
          <p:sp>
            <p:nvSpPr>
              <p:cNvPr id="234" name="Freeform 398"/>
              <p:cNvSpPr>
                <a:spLocks/>
              </p:cNvSpPr>
              <p:nvPr/>
            </p:nvSpPr>
            <p:spPr bwMode="auto">
              <a:xfrm>
                <a:off x="8758238" y="2401888"/>
                <a:ext cx="57150" cy="87312"/>
              </a:xfrm>
              <a:custGeom>
                <a:avLst/>
                <a:gdLst>
                  <a:gd name="T0" fmla="*/ 22 w 126"/>
                  <a:gd name="T1" fmla="*/ 154 h 198"/>
                  <a:gd name="T2" fmla="*/ 44 w 126"/>
                  <a:gd name="T3" fmla="*/ 168 h 198"/>
                  <a:gd name="T4" fmla="*/ 62 w 126"/>
                  <a:gd name="T5" fmla="*/ 150 h 198"/>
                  <a:gd name="T6" fmla="*/ 58 w 126"/>
                  <a:gd name="T7" fmla="*/ 140 h 198"/>
                  <a:gd name="T8" fmla="*/ 58 w 126"/>
                  <a:gd name="T9" fmla="*/ 124 h 198"/>
                  <a:gd name="T10" fmla="*/ 38 w 126"/>
                  <a:gd name="T11" fmla="*/ 122 h 198"/>
                  <a:gd name="T12" fmla="*/ 22 w 126"/>
                  <a:gd name="T13" fmla="*/ 112 h 198"/>
                  <a:gd name="T14" fmla="*/ 14 w 126"/>
                  <a:gd name="T15" fmla="*/ 94 h 198"/>
                  <a:gd name="T16" fmla="*/ 2 w 126"/>
                  <a:gd name="T17" fmla="*/ 90 h 198"/>
                  <a:gd name="T18" fmla="*/ 8 w 126"/>
                  <a:gd name="T19" fmla="*/ 68 h 198"/>
                  <a:gd name="T20" fmla="*/ 28 w 126"/>
                  <a:gd name="T21" fmla="*/ 48 h 198"/>
                  <a:gd name="T22" fmla="*/ 42 w 126"/>
                  <a:gd name="T23" fmla="*/ 34 h 198"/>
                  <a:gd name="T24" fmla="*/ 52 w 126"/>
                  <a:gd name="T25" fmla="*/ 48 h 198"/>
                  <a:gd name="T26" fmla="*/ 78 w 126"/>
                  <a:gd name="T27" fmla="*/ 50 h 198"/>
                  <a:gd name="T28" fmla="*/ 70 w 126"/>
                  <a:gd name="T29" fmla="*/ 28 h 198"/>
                  <a:gd name="T30" fmla="*/ 76 w 126"/>
                  <a:gd name="T31" fmla="*/ 12 h 198"/>
                  <a:gd name="T32" fmla="*/ 94 w 126"/>
                  <a:gd name="T33" fmla="*/ 0 h 198"/>
                  <a:gd name="T34" fmla="*/ 116 w 126"/>
                  <a:gd name="T35" fmla="*/ 8 h 198"/>
                  <a:gd name="T36" fmla="*/ 114 w 126"/>
                  <a:gd name="T37" fmla="*/ 32 h 198"/>
                  <a:gd name="T38" fmla="*/ 122 w 126"/>
                  <a:gd name="T39" fmla="*/ 50 h 198"/>
                  <a:gd name="T40" fmla="*/ 116 w 126"/>
                  <a:gd name="T41" fmla="*/ 66 h 198"/>
                  <a:gd name="T42" fmla="*/ 90 w 126"/>
                  <a:gd name="T43" fmla="*/ 76 h 198"/>
                  <a:gd name="T44" fmla="*/ 94 w 126"/>
                  <a:gd name="T45" fmla="*/ 92 h 198"/>
                  <a:gd name="T46" fmla="*/ 108 w 126"/>
                  <a:gd name="T47" fmla="*/ 98 h 198"/>
                  <a:gd name="T48" fmla="*/ 104 w 126"/>
                  <a:gd name="T49" fmla="*/ 112 h 198"/>
                  <a:gd name="T50" fmla="*/ 84 w 126"/>
                  <a:gd name="T51" fmla="*/ 130 h 198"/>
                  <a:gd name="T52" fmla="*/ 106 w 126"/>
                  <a:gd name="T53" fmla="*/ 142 h 198"/>
                  <a:gd name="T54" fmla="*/ 120 w 126"/>
                  <a:gd name="T55" fmla="*/ 152 h 198"/>
                  <a:gd name="T56" fmla="*/ 98 w 126"/>
                  <a:gd name="T57" fmla="*/ 154 h 198"/>
                  <a:gd name="T58" fmla="*/ 88 w 126"/>
                  <a:gd name="T59" fmla="*/ 172 h 198"/>
                  <a:gd name="T60" fmla="*/ 78 w 126"/>
                  <a:gd name="T61" fmla="*/ 186 h 198"/>
                  <a:gd name="T62" fmla="*/ 68 w 126"/>
                  <a:gd name="T63" fmla="*/ 192 h 198"/>
                  <a:gd name="T64" fmla="*/ 64 w 126"/>
                  <a:gd name="T65" fmla="*/ 192 h 198"/>
                  <a:gd name="T66" fmla="*/ 60 w 126"/>
                  <a:gd name="T67" fmla="*/ 194 h 198"/>
                  <a:gd name="T68" fmla="*/ 42 w 126"/>
                  <a:gd name="T69" fmla="*/ 194 h 198"/>
                  <a:gd name="T70" fmla="*/ 24 w 126"/>
                  <a:gd name="T71" fmla="*/ 186 h 198"/>
                  <a:gd name="T72" fmla="*/ 8 w 126"/>
                  <a:gd name="T73" fmla="*/ 178 h 198"/>
                  <a:gd name="T74" fmla="*/ 8 w 126"/>
                  <a:gd name="T75" fmla="*/ 158 h 1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98"/>
                  <a:gd name="T116" fmla="*/ 126 w 126"/>
                  <a:gd name="T117" fmla="*/ 198 h 1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98">
                    <a:moveTo>
                      <a:pt x="14" y="156"/>
                    </a:moveTo>
                    <a:lnTo>
                      <a:pt x="22" y="154"/>
                    </a:lnTo>
                    <a:lnTo>
                      <a:pt x="32" y="162"/>
                    </a:lnTo>
                    <a:lnTo>
                      <a:pt x="44" y="168"/>
                    </a:lnTo>
                    <a:lnTo>
                      <a:pt x="56" y="160"/>
                    </a:lnTo>
                    <a:lnTo>
                      <a:pt x="62" y="150"/>
                    </a:lnTo>
                    <a:lnTo>
                      <a:pt x="68" y="146"/>
                    </a:lnTo>
                    <a:lnTo>
                      <a:pt x="58" y="140"/>
                    </a:lnTo>
                    <a:lnTo>
                      <a:pt x="56" y="134"/>
                    </a:lnTo>
                    <a:lnTo>
                      <a:pt x="58" y="124"/>
                    </a:lnTo>
                    <a:lnTo>
                      <a:pt x="48" y="122"/>
                    </a:lnTo>
                    <a:lnTo>
                      <a:pt x="38" y="122"/>
                    </a:lnTo>
                    <a:lnTo>
                      <a:pt x="24" y="122"/>
                    </a:lnTo>
                    <a:lnTo>
                      <a:pt x="22" y="112"/>
                    </a:lnTo>
                    <a:lnTo>
                      <a:pt x="16" y="106"/>
                    </a:lnTo>
                    <a:lnTo>
                      <a:pt x="14" y="94"/>
                    </a:lnTo>
                    <a:lnTo>
                      <a:pt x="8" y="90"/>
                    </a:lnTo>
                    <a:lnTo>
                      <a:pt x="2" y="90"/>
                    </a:lnTo>
                    <a:lnTo>
                      <a:pt x="0" y="80"/>
                    </a:lnTo>
                    <a:lnTo>
                      <a:pt x="8" y="68"/>
                    </a:lnTo>
                    <a:lnTo>
                      <a:pt x="18" y="58"/>
                    </a:lnTo>
                    <a:lnTo>
                      <a:pt x="28" y="48"/>
                    </a:lnTo>
                    <a:lnTo>
                      <a:pt x="34" y="34"/>
                    </a:lnTo>
                    <a:lnTo>
                      <a:pt x="42" y="34"/>
                    </a:lnTo>
                    <a:lnTo>
                      <a:pt x="50" y="42"/>
                    </a:lnTo>
                    <a:lnTo>
                      <a:pt x="52" y="48"/>
                    </a:lnTo>
                    <a:lnTo>
                      <a:pt x="62" y="54"/>
                    </a:lnTo>
                    <a:lnTo>
                      <a:pt x="78" y="50"/>
                    </a:lnTo>
                    <a:lnTo>
                      <a:pt x="76" y="38"/>
                    </a:lnTo>
                    <a:lnTo>
                      <a:pt x="70" y="28"/>
                    </a:lnTo>
                    <a:lnTo>
                      <a:pt x="66" y="18"/>
                    </a:lnTo>
                    <a:lnTo>
                      <a:pt x="76" y="12"/>
                    </a:lnTo>
                    <a:lnTo>
                      <a:pt x="84" y="2"/>
                    </a:lnTo>
                    <a:lnTo>
                      <a:pt x="94" y="0"/>
                    </a:lnTo>
                    <a:lnTo>
                      <a:pt x="106" y="4"/>
                    </a:lnTo>
                    <a:lnTo>
                      <a:pt x="116" y="8"/>
                    </a:lnTo>
                    <a:lnTo>
                      <a:pt x="114" y="20"/>
                    </a:lnTo>
                    <a:lnTo>
                      <a:pt x="114" y="32"/>
                    </a:lnTo>
                    <a:lnTo>
                      <a:pt x="120" y="40"/>
                    </a:lnTo>
                    <a:lnTo>
                      <a:pt x="122" y="50"/>
                    </a:lnTo>
                    <a:lnTo>
                      <a:pt x="126" y="62"/>
                    </a:lnTo>
                    <a:lnTo>
                      <a:pt x="116" y="66"/>
                    </a:lnTo>
                    <a:lnTo>
                      <a:pt x="108" y="66"/>
                    </a:lnTo>
                    <a:lnTo>
                      <a:pt x="90" y="76"/>
                    </a:lnTo>
                    <a:lnTo>
                      <a:pt x="88" y="84"/>
                    </a:lnTo>
                    <a:lnTo>
                      <a:pt x="94" y="92"/>
                    </a:lnTo>
                    <a:lnTo>
                      <a:pt x="102" y="92"/>
                    </a:lnTo>
                    <a:lnTo>
                      <a:pt x="108" y="98"/>
                    </a:lnTo>
                    <a:lnTo>
                      <a:pt x="110" y="108"/>
                    </a:lnTo>
                    <a:lnTo>
                      <a:pt x="104" y="112"/>
                    </a:lnTo>
                    <a:lnTo>
                      <a:pt x="86" y="120"/>
                    </a:lnTo>
                    <a:lnTo>
                      <a:pt x="84" y="130"/>
                    </a:lnTo>
                    <a:lnTo>
                      <a:pt x="94" y="142"/>
                    </a:lnTo>
                    <a:lnTo>
                      <a:pt x="106" y="142"/>
                    </a:lnTo>
                    <a:lnTo>
                      <a:pt x="118" y="142"/>
                    </a:lnTo>
                    <a:lnTo>
                      <a:pt x="120" y="152"/>
                    </a:lnTo>
                    <a:lnTo>
                      <a:pt x="110" y="154"/>
                    </a:lnTo>
                    <a:lnTo>
                      <a:pt x="98" y="154"/>
                    </a:lnTo>
                    <a:lnTo>
                      <a:pt x="90" y="162"/>
                    </a:lnTo>
                    <a:lnTo>
                      <a:pt x="88" y="172"/>
                    </a:lnTo>
                    <a:lnTo>
                      <a:pt x="82" y="178"/>
                    </a:lnTo>
                    <a:lnTo>
                      <a:pt x="78" y="186"/>
                    </a:lnTo>
                    <a:lnTo>
                      <a:pt x="78" y="198"/>
                    </a:lnTo>
                    <a:lnTo>
                      <a:pt x="68" y="192"/>
                    </a:lnTo>
                    <a:lnTo>
                      <a:pt x="64" y="190"/>
                    </a:lnTo>
                    <a:lnTo>
                      <a:pt x="64" y="192"/>
                    </a:lnTo>
                    <a:lnTo>
                      <a:pt x="62" y="194"/>
                    </a:lnTo>
                    <a:lnTo>
                      <a:pt x="60" y="194"/>
                    </a:lnTo>
                    <a:lnTo>
                      <a:pt x="50" y="190"/>
                    </a:lnTo>
                    <a:lnTo>
                      <a:pt x="42" y="194"/>
                    </a:lnTo>
                    <a:lnTo>
                      <a:pt x="32" y="194"/>
                    </a:lnTo>
                    <a:lnTo>
                      <a:pt x="24" y="186"/>
                    </a:lnTo>
                    <a:lnTo>
                      <a:pt x="18" y="182"/>
                    </a:lnTo>
                    <a:lnTo>
                      <a:pt x="8" y="178"/>
                    </a:lnTo>
                    <a:lnTo>
                      <a:pt x="6" y="164"/>
                    </a:lnTo>
                    <a:lnTo>
                      <a:pt x="8" y="158"/>
                    </a:lnTo>
                    <a:lnTo>
                      <a:pt x="14" y="156"/>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35" name="Freeform 399"/>
              <p:cNvSpPr>
                <a:spLocks/>
              </p:cNvSpPr>
              <p:nvPr/>
            </p:nvSpPr>
            <p:spPr bwMode="auto">
              <a:xfrm>
                <a:off x="8834438" y="2481263"/>
                <a:ext cx="20637" cy="28575"/>
              </a:xfrm>
              <a:custGeom>
                <a:avLst/>
                <a:gdLst>
                  <a:gd name="T0" fmla="*/ 0 w 48"/>
                  <a:gd name="T1" fmla="*/ 42 h 62"/>
                  <a:gd name="T2" fmla="*/ 4 w 48"/>
                  <a:gd name="T3" fmla="*/ 38 h 62"/>
                  <a:gd name="T4" fmla="*/ 2 w 48"/>
                  <a:gd name="T5" fmla="*/ 24 h 62"/>
                  <a:gd name="T6" fmla="*/ 8 w 48"/>
                  <a:gd name="T7" fmla="*/ 22 h 62"/>
                  <a:gd name="T8" fmla="*/ 14 w 48"/>
                  <a:gd name="T9" fmla="*/ 24 h 62"/>
                  <a:gd name="T10" fmla="*/ 22 w 48"/>
                  <a:gd name="T11" fmla="*/ 28 h 62"/>
                  <a:gd name="T12" fmla="*/ 22 w 48"/>
                  <a:gd name="T13" fmla="*/ 20 h 62"/>
                  <a:gd name="T14" fmla="*/ 18 w 48"/>
                  <a:gd name="T15" fmla="*/ 16 h 62"/>
                  <a:gd name="T16" fmla="*/ 10 w 48"/>
                  <a:gd name="T17" fmla="*/ 18 h 62"/>
                  <a:gd name="T18" fmla="*/ 4 w 48"/>
                  <a:gd name="T19" fmla="*/ 12 h 62"/>
                  <a:gd name="T20" fmla="*/ 4 w 48"/>
                  <a:gd name="T21" fmla="*/ 8 h 62"/>
                  <a:gd name="T22" fmla="*/ 8 w 48"/>
                  <a:gd name="T23" fmla="*/ 2 h 62"/>
                  <a:gd name="T24" fmla="*/ 14 w 48"/>
                  <a:gd name="T25" fmla="*/ 0 h 62"/>
                  <a:gd name="T26" fmla="*/ 18 w 48"/>
                  <a:gd name="T27" fmla="*/ 4 h 62"/>
                  <a:gd name="T28" fmla="*/ 22 w 48"/>
                  <a:gd name="T29" fmla="*/ 14 h 62"/>
                  <a:gd name="T30" fmla="*/ 26 w 48"/>
                  <a:gd name="T31" fmla="*/ 16 h 62"/>
                  <a:gd name="T32" fmla="*/ 28 w 48"/>
                  <a:gd name="T33" fmla="*/ 14 h 62"/>
                  <a:gd name="T34" fmla="*/ 34 w 48"/>
                  <a:gd name="T35" fmla="*/ 14 h 62"/>
                  <a:gd name="T36" fmla="*/ 38 w 48"/>
                  <a:gd name="T37" fmla="*/ 18 h 62"/>
                  <a:gd name="T38" fmla="*/ 40 w 48"/>
                  <a:gd name="T39" fmla="*/ 22 h 62"/>
                  <a:gd name="T40" fmla="*/ 36 w 48"/>
                  <a:gd name="T41" fmla="*/ 26 h 62"/>
                  <a:gd name="T42" fmla="*/ 32 w 48"/>
                  <a:gd name="T43" fmla="*/ 32 h 62"/>
                  <a:gd name="T44" fmla="*/ 36 w 48"/>
                  <a:gd name="T45" fmla="*/ 36 h 62"/>
                  <a:gd name="T46" fmla="*/ 42 w 48"/>
                  <a:gd name="T47" fmla="*/ 40 h 62"/>
                  <a:gd name="T48" fmla="*/ 48 w 48"/>
                  <a:gd name="T49" fmla="*/ 50 h 62"/>
                  <a:gd name="T50" fmla="*/ 42 w 48"/>
                  <a:gd name="T51" fmla="*/ 52 h 62"/>
                  <a:gd name="T52" fmla="*/ 28 w 48"/>
                  <a:gd name="T53" fmla="*/ 50 h 62"/>
                  <a:gd name="T54" fmla="*/ 26 w 48"/>
                  <a:gd name="T55" fmla="*/ 48 h 62"/>
                  <a:gd name="T56" fmla="*/ 20 w 48"/>
                  <a:gd name="T57" fmla="*/ 50 h 62"/>
                  <a:gd name="T58" fmla="*/ 20 w 48"/>
                  <a:gd name="T59" fmla="*/ 58 h 62"/>
                  <a:gd name="T60" fmla="*/ 14 w 48"/>
                  <a:gd name="T61" fmla="*/ 62 h 62"/>
                  <a:gd name="T62" fmla="*/ 2 w 48"/>
                  <a:gd name="T63" fmla="*/ 56 h 62"/>
                  <a:gd name="T64" fmla="*/ 0 w 48"/>
                  <a:gd name="T65" fmla="*/ 42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62"/>
                  <a:gd name="T101" fmla="*/ 48 w 48"/>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62">
                    <a:moveTo>
                      <a:pt x="0" y="42"/>
                    </a:moveTo>
                    <a:lnTo>
                      <a:pt x="4" y="38"/>
                    </a:lnTo>
                    <a:lnTo>
                      <a:pt x="2" y="24"/>
                    </a:lnTo>
                    <a:lnTo>
                      <a:pt x="8" y="22"/>
                    </a:lnTo>
                    <a:lnTo>
                      <a:pt x="14" y="24"/>
                    </a:lnTo>
                    <a:lnTo>
                      <a:pt x="22" y="28"/>
                    </a:lnTo>
                    <a:lnTo>
                      <a:pt x="22" y="20"/>
                    </a:lnTo>
                    <a:lnTo>
                      <a:pt x="18" y="16"/>
                    </a:lnTo>
                    <a:lnTo>
                      <a:pt x="10" y="18"/>
                    </a:lnTo>
                    <a:lnTo>
                      <a:pt x="4" y="12"/>
                    </a:lnTo>
                    <a:lnTo>
                      <a:pt x="4" y="8"/>
                    </a:lnTo>
                    <a:lnTo>
                      <a:pt x="8" y="2"/>
                    </a:lnTo>
                    <a:lnTo>
                      <a:pt x="14" y="0"/>
                    </a:lnTo>
                    <a:lnTo>
                      <a:pt x="18" y="4"/>
                    </a:lnTo>
                    <a:lnTo>
                      <a:pt x="22" y="14"/>
                    </a:lnTo>
                    <a:lnTo>
                      <a:pt x="26" y="16"/>
                    </a:lnTo>
                    <a:lnTo>
                      <a:pt x="28" y="14"/>
                    </a:lnTo>
                    <a:lnTo>
                      <a:pt x="34" y="14"/>
                    </a:lnTo>
                    <a:lnTo>
                      <a:pt x="38" y="18"/>
                    </a:lnTo>
                    <a:lnTo>
                      <a:pt x="40" y="22"/>
                    </a:lnTo>
                    <a:lnTo>
                      <a:pt x="36" y="26"/>
                    </a:lnTo>
                    <a:lnTo>
                      <a:pt x="32" y="32"/>
                    </a:lnTo>
                    <a:lnTo>
                      <a:pt x="36" y="36"/>
                    </a:lnTo>
                    <a:lnTo>
                      <a:pt x="42" y="40"/>
                    </a:lnTo>
                    <a:lnTo>
                      <a:pt x="48" y="50"/>
                    </a:lnTo>
                    <a:lnTo>
                      <a:pt x="42" y="52"/>
                    </a:lnTo>
                    <a:lnTo>
                      <a:pt x="28" y="50"/>
                    </a:lnTo>
                    <a:lnTo>
                      <a:pt x="26" y="48"/>
                    </a:lnTo>
                    <a:lnTo>
                      <a:pt x="20" y="50"/>
                    </a:lnTo>
                    <a:lnTo>
                      <a:pt x="20" y="58"/>
                    </a:lnTo>
                    <a:lnTo>
                      <a:pt x="14" y="62"/>
                    </a:lnTo>
                    <a:lnTo>
                      <a:pt x="2" y="56"/>
                    </a:lnTo>
                    <a:lnTo>
                      <a:pt x="0" y="42"/>
                    </a:lnTo>
                    <a:close/>
                  </a:path>
                </a:pathLst>
              </a:custGeom>
              <a:grpFill/>
              <a:ln w="6350">
                <a:solidFill>
                  <a:srgbClr val="FFFFFF"/>
                </a:solidFill>
                <a:prstDash val="solid"/>
                <a:round/>
                <a:headEnd/>
                <a:tailEnd/>
              </a:ln>
            </p:spPr>
            <p:txBody>
              <a:bodyPr/>
              <a:lstStyle/>
              <a:p>
                <a:endParaRPr lang="en-US" dirty="0"/>
              </a:p>
            </p:txBody>
          </p:sp>
          <p:sp>
            <p:nvSpPr>
              <p:cNvPr id="236" name="Freeform 400"/>
              <p:cNvSpPr>
                <a:spLocks/>
              </p:cNvSpPr>
              <p:nvPr/>
            </p:nvSpPr>
            <p:spPr bwMode="auto">
              <a:xfrm>
                <a:off x="8882063" y="2446338"/>
                <a:ext cx="15875" cy="15875"/>
              </a:xfrm>
              <a:custGeom>
                <a:avLst/>
                <a:gdLst>
                  <a:gd name="T0" fmla="*/ 4 w 36"/>
                  <a:gd name="T1" fmla="*/ 0 h 30"/>
                  <a:gd name="T2" fmla="*/ 12 w 36"/>
                  <a:gd name="T3" fmla="*/ 0 h 30"/>
                  <a:gd name="T4" fmla="*/ 26 w 36"/>
                  <a:gd name="T5" fmla="*/ 8 h 30"/>
                  <a:gd name="T6" fmla="*/ 34 w 36"/>
                  <a:gd name="T7" fmla="*/ 14 h 30"/>
                  <a:gd name="T8" fmla="*/ 36 w 36"/>
                  <a:gd name="T9" fmla="*/ 22 h 30"/>
                  <a:gd name="T10" fmla="*/ 28 w 36"/>
                  <a:gd name="T11" fmla="*/ 28 h 30"/>
                  <a:gd name="T12" fmla="*/ 18 w 36"/>
                  <a:gd name="T13" fmla="*/ 30 h 30"/>
                  <a:gd name="T14" fmla="*/ 12 w 36"/>
                  <a:gd name="T15" fmla="*/ 24 h 30"/>
                  <a:gd name="T16" fmla="*/ 6 w 36"/>
                  <a:gd name="T17" fmla="*/ 26 h 30"/>
                  <a:gd name="T18" fmla="*/ 0 w 36"/>
                  <a:gd name="T19" fmla="*/ 18 h 30"/>
                  <a:gd name="T20" fmla="*/ 0 w 36"/>
                  <a:gd name="T21" fmla="*/ 6 h 30"/>
                  <a:gd name="T22" fmla="*/ 4 w 36"/>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4" y="0"/>
                    </a:moveTo>
                    <a:lnTo>
                      <a:pt x="12" y="0"/>
                    </a:lnTo>
                    <a:lnTo>
                      <a:pt x="26" y="8"/>
                    </a:lnTo>
                    <a:lnTo>
                      <a:pt x="34" y="14"/>
                    </a:lnTo>
                    <a:lnTo>
                      <a:pt x="36" y="22"/>
                    </a:lnTo>
                    <a:lnTo>
                      <a:pt x="28" y="28"/>
                    </a:lnTo>
                    <a:lnTo>
                      <a:pt x="18" y="30"/>
                    </a:lnTo>
                    <a:lnTo>
                      <a:pt x="12" y="24"/>
                    </a:lnTo>
                    <a:lnTo>
                      <a:pt x="6" y="26"/>
                    </a:lnTo>
                    <a:lnTo>
                      <a:pt x="0" y="18"/>
                    </a:lnTo>
                    <a:lnTo>
                      <a:pt x="0" y="6"/>
                    </a:lnTo>
                    <a:lnTo>
                      <a:pt x="4" y="0"/>
                    </a:lnTo>
                    <a:close/>
                  </a:path>
                </a:pathLst>
              </a:custGeom>
              <a:grpFill/>
              <a:ln w="6350">
                <a:solidFill>
                  <a:srgbClr val="FFFFFF"/>
                </a:solidFill>
                <a:prstDash val="solid"/>
                <a:round/>
                <a:headEnd/>
                <a:tailEnd/>
              </a:ln>
            </p:spPr>
            <p:txBody>
              <a:bodyPr/>
              <a:lstStyle/>
              <a:p>
                <a:endParaRPr lang="en-US" dirty="0"/>
              </a:p>
            </p:txBody>
          </p:sp>
          <p:sp>
            <p:nvSpPr>
              <p:cNvPr id="237" name="Freeform 401"/>
              <p:cNvSpPr>
                <a:spLocks/>
              </p:cNvSpPr>
              <p:nvPr/>
            </p:nvSpPr>
            <p:spPr bwMode="auto">
              <a:xfrm>
                <a:off x="8742363" y="2413000"/>
                <a:ext cx="6350" cy="11113"/>
              </a:xfrm>
              <a:custGeom>
                <a:avLst/>
                <a:gdLst>
                  <a:gd name="T0" fmla="*/ 4 w 14"/>
                  <a:gd name="T1" fmla="*/ 0 h 28"/>
                  <a:gd name="T2" fmla="*/ 10 w 14"/>
                  <a:gd name="T3" fmla="*/ 4 h 28"/>
                  <a:gd name="T4" fmla="*/ 14 w 14"/>
                  <a:gd name="T5" fmla="*/ 10 h 28"/>
                  <a:gd name="T6" fmla="*/ 14 w 14"/>
                  <a:gd name="T7" fmla="*/ 16 h 28"/>
                  <a:gd name="T8" fmla="*/ 12 w 14"/>
                  <a:gd name="T9" fmla="*/ 24 h 28"/>
                  <a:gd name="T10" fmla="*/ 8 w 14"/>
                  <a:gd name="T11" fmla="*/ 28 h 28"/>
                  <a:gd name="T12" fmla="*/ 0 w 14"/>
                  <a:gd name="T13" fmla="*/ 24 h 28"/>
                  <a:gd name="T14" fmla="*/ 0 w 14"/>
                  <a:gd name="T15" fmla="*/ 14 h 28"/>
                  <a:gd name="T16" fmla="*/ 4 w 14"/>
                  <a:gd name="T17" fmla="*/ 8 h 28"/>
                  <a:gd name="T18" fmla="*/ 2 w 14"/>
                  <a:gd name="T19" fmla="*/ 4 h 28"/>
                  <a:gd name="T20" fmla="*/ 4 w 14"/>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4" y="0"/>
                    </a:moveTo>
                    <a:lnTo>
                      <a:pt x="10" y="4"/>
                    </a:lnTo>
                    <a:lnTo>
                      <a:pt x="14" y="10"/>
                    </a:lnTo>
                    <a:lnTo>
                      <a:pt x="14" y="16"/>
                    </a:lnTo>
                    <a:lnTo>
                      <a:pt x="12" y="24"/>
                    </a:lnTo>
                    <a:lnTo>
                      <a:pt x="8" y="28"/>
                    </a:lnTo>
                    <a:lnTo>
                      <a:pt x="0" y="24"/>
                    </a:lnTo>
                    <a:lnTo>
                      <a:pt x="0" y="14"/>
                    </a:lnTo>
                    <a:lnTo>
                      <a:pt x="4" y="8"/>
                    </a:lnTo>
                    <a:lnTo>
                      <a:pt x="2" y="4"/>
                    </a:lnTo>
                    <a:lnTo>
                      <a:pt x="4" y="0"/>
                    </a:lnTo>
                    <a:close/>
                  </a:path>
                </a:pathLst>
              </a:custGeom>
              <a:grpFill/>
              <a:ln w="6350">
                <a:solidFill>
                  <a:srgbClr val="FFFFFF"/>
                </a:solidFill>
                <a:prstDash val="solid"/>
                <a:round/>
                <a:headEnd/>
                <a:tailEnd/>
              </a:ln>
            </p:spPr>
            <p:txBody>
              <a:bodyPr/>
              <a:lstStyle/>
              <a:p>
                <a:endParaRPr lang="en-US" dirty="0"/>
              </a:p>
            </p:txBody>
          </p:sp>
          <p:grpSp>
            <p:nvGrpSpPr>
              <p:cNvPr id="238" name="Group 402"/>
              <p:cNvGrpSpPr>
                <a:grpSpLocks/>
              </p:cNvGrpSpPr>
              <p:nvPr/>
            </p:nvGrpSpPr>
            <p:grpSpPr bwMode="auto">
              <a:xfrm>
                <a:off x="8486775" y="2555875"/>
                <a:ext cx="142875" cy="150813"/>
                <a:chOff x="1672" y="2924"/>
                <a:chExt cx="320" cy="340"/>
              </a:xfrm>
              <a:grpFill/>
            </p:grpSpPr>
            <p:sp>
              <p:nvSpPr>
                <p:cNvPr id="266" name="Freeform 403"/>
                <p:cNvSpPr>
                  <a:spLocks/>
                </p:cNvSpPr>
                <p:nvPr/>
              </p:nvSpPr>
              <p:spPr bwMode="auto">
                <a:xfrm>
                  <a:off x="1672" y="2924"/>
                  <a:ext cx="320" cy="340"/>
                </a:xfrm>
                <a:custGeom>
                  <a:avLst/>
                  <a:gdLst>
                    <a:gd name="T0" fmla="*/ 18 w 320"/>
                    <a:gd name="T1" fmla="*/ 244 h 340"/>
                    <a:gd name="T2" fmla="*/ 48 w 320"/>
                    <a:gd name="T3" fmla="*/ 252 h 340"/>
                    <a:gd name="T4" fmla="*/ 74 w 320"/>
                    <a:gd name="T5" fmla="*/ 238 h 340"/>
                    <a:gd name="T6" fmla="*/ 66 w 320"/>
                    <a:gd name="T7" fmla="*/ 222 h 340"/>
                    <a:gd name="T8" fmla="*/ 42 w 320"/>
                    <a:gd name="T9" fmla="*/ 214 h 340"/>
                    <a:gd name="T10" fmla="*/ 44 w 320"/>
                    <a:gd name="T11" fmla="*/ 204 h 340"/>
                    <a:gd name="T12" fmla="*/ 74 w 320"/>
                    <a:gd name="T13" fmla="*/ 216 h 340"/>
                    <a:gd name="T14" fmla="*/ 80 w 320"/>
                    <a:gd name="T15" fmla="*/ 206 h 340"/>
                    <a:gd name="T16" fmla="*/ 62 w 320"/>
                    <a:gd name="T17" fmla="*/ 178 h 340"/>
                    <a:gd name="T18" fmla="*/ 92 w 320"/>
                    <a:gd name="T19" fmla="*/ 148 h 340"/>
                    <a:gd name="T20" fmla="*/ 112 w 320"/>
                    <a:gd name="T21" fmla="*/ 100 h 340"/>
                    <a:gd name="T22" fmla="*/ 126 w 320"/>
                    <a:gd name="T23" fmla="*/ 68 h 340"/>
                    <a:gd name="T24" fmla="*/ 138 w 320"/>
                    <a:gd name="T25" fmla="*/ 60 h 340"/>
                    <a:gd name="T26" fmla="*/ 150 w 320"/>
                    <a:gd name="T27" fmla="*/ 58 h 340"/>
                    <a:gd name="T28" fmla="*/ 156 w 320"/>
                    <a:gd name="T29" fmla="*/ 74 h 340"/>
                    <a:gd name="T30" fmla="*/ 166 w 320"/>
                    <a:gd name="T31" fmla="*/ 92 h 340"/>
                    <a:gd name="T32" fmla="*/ 148 w 320"/>
                    <a:gd name="T33" fmla="*/ 102 h 340"/>
                    <a:gd name="T34" fmla="*/ 148 w 320"/>
                    <a:gd name="T35" fmla="*/ 128 h 340"/>
                    <a:gd name="T36" fmla="*/ 176 w 320"/>
                    <a:gd name="T37" fmla="*/ 116 h 340"/>
                    <a:gd name="T38" fmla="*/ 198 w 320"/>
                    <a:gd name="T39" fmla="*/ 92 h 340"/>
                    <a:gd name="T40" fmla="*/ 188 w 320"/>
                    <a:gd name="T41" fmla="*/ 62 h 340"/>
                    <a:gd name="T42" fmla="*/ 180 w 320"/>
                    <a:gd name="T43" fmla="*/ 38 h 340"/>
                    <a:gd name="T44" fmla="*/ 224 w 320"/>
                    <a:gd name="T45" fmla="*/ 6 h 340"/>
                    <a:gd name="T46" fmla="*/ 278 w 320"/>
                    <a:gd name="T47" fmla="*/ 0 h 340"/>
                    <a:gd name="T48" fmla="*/ 312 w 320"/>
                    <a:gd name="T49" fmla="*/ 22 h 340"/>
                    <a:gd name="T50" fmla="*/ 308 w 320"/>
                    <a:gd name="T51" fmla="*/ 80 h 340"/>
                    <a:gd name="T52" fmla="*/ 278 w 320"/>
                    <a:gd name="T53" fmla="*/ 124 h 340"/>
                    <a:gd name="T54" fmla="*/ 288 w 320"/>
                    <a:gd name="T55" fmla="*/ 172 h 340"/>
                    <a:gd name="T56" fmla="*/ 280 w 320"/>
                    <a:gd name="T57" fmla="*/ 198 h 340"/>
                    <a:gd name="T58" fmla="*/ 218 w 320"/>
                    <a:gd name="T59" fmla="*/ 202 h 340"/>
                    <a:gd name="T60" fmla="*/ 232 w 320"/>
                    <a:gd name="T61" fmla="*/ 268 h 340"/>
                    <a:gd name="T62" fmla="*/ 204 w 320"/>
                    <a:gd name="T63" fmla="*/ 306 h 340"/>
                    <a:gd name="T64" fmla="*/ 212 w 320"/>
                    <a:gd name="T65" fmla="*/ 340 h 340"/>
                    <a:gd name="T66" fmla="*/ 182 w 320"/>
                    <a:gd name="T67" fmla="*/ 332 h 340"/>
                    <a:gd name="T68" fmla="*/ 194 w 320"/>
                    <a:gd name="T69" fmla="*/ 314 h 340"/>
                    <a:gd name="T70" fmla="*/ 202 w 320"/>
                    <a:gd name="T71" fmla="*/ 292 h 340"/>
                    <a:gd name="T72" fmla="*/ 182 w 320"/>
                    <a:gd name="T73" fmla="*/ 284 h 340"/>
                    <a:gd name="T74" fmla="*/ 150 w 320"/>
                    <a:gd name="T75" fmla="*/ 274 h 340"/>
                    <a:gd name="T76" fmla="*/ 140 w 320"/>
                    <a:gd name="T77" fmla="*/ 258 h 340"/>
                    <a:gd name="T78" fmla="*/ 134 w 320"/>
                    <a:gd name="T79" fmla="*/ 246 h 340"/>
                    <a:gd name="T80" fmla="*/ 122 w 320"/>
                    <a:gd name="T81" fmla="*/ 252 h 340"/>
                    <a:gd name="T82" fmla="*/ 112 w 320"/>
                    <a:gd name="T83" fmla="*/ 242 h 340"/>
                    <a:gd name="T84" fmla="*/ 102 w 320"/>
                    <a:gd name="T85" fmla="*/ 242 h 340"/>
                    <a:gd name="T86" fmla="*/ 86 w 320"/>
                    <a:gd name="T87" fmla="*/ 256 h 340"/>
                    <a:gd name="T88" fmla="*/ 64 w 320"/>
                    <a:gd name="T89" fmla="*/ 264 h 340"/>
                    <a:gd name="T90" fmla="*/ 38 w 320"/>
                    <a:gd name="T91" fmla="*/ 270 h 340"/>
                    <a:gd name="T92" fmla="*/ 14 w 320"/>
                    <a:gd name="T93" fmla="*/ 264 h 340"/>
                    <a:gd name="T94" fmla="*/ 0 w 320"/>
                    <a:gd name="T95" fmla="*/ 252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340"/>
                    <a:gd name="T146" fmla="*/ 320 w 320"/>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340">
                      <a:moveTo>
                        <a:pt x="0" y="252"/>
                      </a:moveTo>
                      <a:lnTo>
                        <a:pt x="8" y="246"/>
                      </a:lnTo>
                      <a:lnTo>
                        <a:pt x="18" y="244"/>
                      </a:lnTo>
                      <a:lnTo>
                        <a:pt x="24" y="250"/>
                      </a:lnTo>
                      <a:lnTo>
                        <a:pt x="36" y="252"/>
                      </a:lnTo>
                      <a:lnTo>
                        <a:pt x="48" y="252"/>
                      </a:lnTo>
                      <a:lnTo>
                        <a:pt x="64" y="254"/>
                      </a:lnTo>
                      <a:lnTo>
                        <a:pt x="72" y="244"/>
                      </a:lnTo>
                      <a:lnTo>
                        <a:pt x="74" y="238"/>
                      </a:lnTo>
                      <a:lnTo>
                        <a:pt x="66" y="232"/>
                      </a:lnTo>
                      <a:lnTo>
                        <a:pt x="62" y="226"/>
                      </a:lnTo>
                      <a:lnTo>
                        <a:pt x="66" y="222"/>
                      </a:lnTo>
                      <a:lnTo>
                        <a:pt x="56" y="220"/>
                      </a:lnTo>
                      <a:lnTo>
                        <a:pt x="48" y="218"/>
                      </a:lnTo>
                      <a:lnTo>
                        <a:pt x="42" y="214"/>
                      </a:lnTo>
                      <a:lnTo>
                        <a:pt x="32" y="214"/>
                      </a:lnTo>
                      <a:lnTo>
                        <a:pt x="34" y="204"/>
                      </a:lnTo>
                      <a:lnTo>
                        <a:pt x="44" y="204"/>
                      </a:lnTo>
                      <a:lnTo>
                        <a:pt x="56" y="208"/>
                      </a:lnTo>
                      <a:lnTo>
                        <a:pt x="66" y="212"/>
                      </a:lnTo>
                      <a:lnTo>
                        <a:pt x="74" y="216"/>
                      </a:lnTo>
                      <a:lnTo>
                        <a:pt x="86" y="214"/>
                      </a:lnTo>
                      <a:lnTo>
                        <a:pt x="92" y="210"/>
                      </a:lnTo>
                      <a:lnTo>
                        <a:pt x="80" y="206"/>
                      </a:lnTo>
                      <a:lnTo>
                        <a:pt x="70" y="198"/>
                      </a:lnTo>
                      <a:lnTo>
                        <a:pt x="62" y="192"/>
                      </a:lnTo>
                      <a:lnTo>
                        <a:pt x="62" y="178"/>
                      </a:lnTo>
                      <a:lnTo>
                        <a:pt x="70" y="174"/>
                      </a:lnTo>
                      <a:lnTo>
                        <a:pt x="78" y="162"/>
                      </a:lnTo>
                      <a:lnTo>
                        <a:pt x="92" y="148"/>
                      </a:lnTo>
                      <a:lnTo>
                        <a:pt x="104" y="126"/>
                      </a:lnTo>
                      <a:lnTo>
                        <a:pt x="110" y="114"/>
                      </a:lnTo>
                      <a:lnTo>
                        <a:pt x="112" y="100"/>
                      </a:lnTo>
                      <a:lnTo>
                        <a:pt x="120" y="90"/>
                      </a:lnTo>
                      <a:lnTo>
                        <a:pt x="118" y="78"/>
                      </a:lnTo>
                      <a:lnTo>
                        <a:pt x="126" y="68"/>
                      </a:lnTo>
                      <a:lnTo>
                        <a:pt x="126" y="58"/>
                      </a:lnTo>
                      <a:lnTo>
                        <a:pt x="134" y="56"/>
                      </a:lnTo>
                      <a:lnTo>
                        <a:pt x="138" y="60"/>
                      </a:lnTo>
                      <a:lnTo>
                        <a:pt x="142" y="62"/>
                      </a:lnTo>
                      <a:lnTo>
                        <a:pt x="146" y="62"/>
                      </a:lnTo>
                      <a:lnTo>
                        <a:pt x="150" y="58"/>
                      </a:lnTo>
                      <a:lnTo>
                        <a:pt x="154" y="56"/>
                      </a:lnTo>
                      <a:lnTo>
                        <a:pt x="154" y="64"/>
                      </a:lnTo>
                      <a:lnTo>
                        <a:pt x="156" y="74"/>
                      </a:lnTo>
                      <a:lnTo>
                        <a:pt x="164" y="82"/>
                      </a:lnTo>
                      <a:lnTo>
                        <a:pt x="170" y="88"/>
                      </a:lnTo>
                      <a:lnTo>
                        <a:pt x="166" y="92"/>
                      </a:lnTo>
                      <a:lnTo>
                        <a:pt x="160" y="100"/>
                      </a:lnTo>
                      <a:lnTo>
                        <a:pt x="152" y="100"/>
                      </a:lnTo>
                      <a:lnTo>
                        <a:pt x="148" y="102"/>
                      </a:lnTo>
                      <a:lnTo>
                        <a:pt x="150" y="110"/>
                      </a:lnTo>
                      <a:lnTo>
                        <a:pt x="150" y="116"/>
                      </a:lnTo>
                      <a:lnTo>
                        <a:pt x="148" y="128"/>
                      </a:lnTo>
                      <a:lnTo>
                        <a:pt x="154" y="130"/>
                      </a:lnTo>
                      <a:lnTo>
                        <a:pt x="162" y="122"/>
                      </a:lnTo>
                      <a:lnTo>
                        <a:pt x="176" y="116"/>
                      </a:lnTo>
                      <a:lnTo>
                        <a:pt x="184" y="106"/>
                      </a:lnTo>
                      <a:lnTo>
                        <a:pt x="192" y="102"/>
                      </a:lnTo>
                      <a:lnTo>
                        <a:pt x="198" y="92"/>
                      </a:lnTo>
                      <a:lnTo>
                        <a:pt x="196" y="80"/>
                      </a:lnTo>
                      <a:lnTo>
                        <a:pt x="196" y="72"/>
                      </a:lnTo>
                      <a:lnTo>
                        <a:pt x="188" y="62"/>
                      </a:lnTo>
                      <a:lnTo>
                        <a:pt x="180" y="52"/>
                      </a:lnTo>
                      <a:lnTo>
                        <a:pt x="166" y="44"/>
                      </a:lnTo>
                      <a:lnTo>
                        <a:pt x="180" y="38"/>
                      </a:lnTo>
                      <a:lnTo>
                        <a:pt x="184" y="22"/>
                      </a:lnTo>
                      <a:lnTo>
                        <a:pt x="198" y="14"/>
                      </a:lnTo>
                      <a:lnTo>
                        <a:pt x="224" y="6"/>
                      </a:lnTo>
                      <a:lnTo>
                        <a:pt x="242" y="2"/>
                      </a:lnTo>
                      <a:lnTo>
                        <a:pt x="260" y="2"/>
                      </a:lnTo>
                      <a:lnTo>
                        <a:pt x="278" y="0"/>
                      </a:lnTo>
                      <a:lnTo>
                        <a:pt x="292" y="0"/>
                      </a:lnTo>
                      <a:lnTo>
                        <a:pt x="298" y="12"/>
                      </a:lnTo>
                      <a:lnTo>
                        <a:pt x="312" y="22"/>
                      </a:lnTo>
                      <a:lnTo>
                        <a:pt x="320" y="28"/>
                      </a:lnTo>
                      <a:lnTo>
                        <a:pt x="320" y="64"/>
                      </a:lnTo>
                      <a:lnTo>
                        <a:pt x="308" y="80"/>
                      </a:lnTo>
                      <a:lnTo>
                        <a:pt x="306" y="102"/>
                      </a:lnTo>
                      <a:lnTo>
                        <a:pt x="284" y="102"/>
                      </a:lnTo>
                      <a:lnTo>
                        <a:pt x="278" y="124"/>
                      </a:lnTo>
                      <a:lnTo>
                        <a:pt x="304" y="134"/>
                      </a:lnTo>
                      <a:lnTo>
                        <a:pt x="300" y="154"/>
                      </a:lnTo>
                      <a:lnTo>
                        <a:pt x="288" y="172"/>
                      </a:lnTo>
                      <a:lnTo>
                        <a:pt x="276" y="176"/>
                      </a:lnTo>
                      <a:lnTo>
                        <a:pt x="286" y="190"/>
                      </a:lnTo>
                      <a:lnTo>
                        <a:pt x="280" y="198"/>
                      </a:lnTo>
                      <a:lnTo>
                        <a:pt x="262" y="200"/>
                      </a:lnTo>
                      <a:lnTo>
                        <a:pt x="230" y="198"/>
                      </a:lnTo>
                      <a:lnTo>
                        <a:pt x="218" y="202"/>
                      </a:lnTo>
                      <a:lnTo>
                        <a:pt x="222" y="230"/>
                      </a:lnTo>
                      <a:lnTo>
                        <a:pt x="232" y="242"/>
                      </a:lnTo>
                      <a:lnTo>
                        <a:pt x="232" y="268"/>
                      </a:lnTo>
                      <a:lnTo>
                        <a:pt x="220" y="282"/>
                      </a:lnTo>
                      <a:lnTo>
                        <a:pt x="224" y="294"/>
                      </a:lnTo>
                      <a:lnTo>
                        <a:pt x="204" y="306"/>
                      </a:lnTo>
                      <a:lnTo>
                        <a:pt x="208" y="314"/>
                      </a:lnTo>
                      <a:lnTo>
                        <a:pt x="216" y="324"/>
                      </a:lnTo>
                      <a:lnTo>
                        <a:pt x="212" y="340"/>
                      </a:lnTo>
                      <a:lnTo>
                        <a:pt x="200" y="340"/>
                      </a:lnTo>
                      <a:lnTo>
                        <a:pt x="188" y="340"/>
                      </a:lnTo>
                      <a:lnTo>
                        <a:pt x="182" y="332"/>
                      </a:lnTo>
                      <a:lnTo>
                        <a:pt x="182" y="326"/>
                      </a:lnTo>
                      <a:lnTo>
                        <a:pt x="190" y="320"/>
                      </a:lnTo>
                      <a:lnTo>
                        <a:pt x="194" y="314"/>
                      </a:lnTo>
                      <a:lnTo>
                        <a:pt x="194" y="302"/>
                      </a:lnTo>
                      <a:lnTo>
                        <a:pt x="202" y="300"/>
                      </a:lnTo>
                      <a:lnTo>
                        <a:pt x="202" y="292"/>
                      </a:lnTo>
                      <a:lnTo>
                        <a:pt x="200" y="288"/>
                      </a:lnTo>
                      <a:lnTo>
                        <a:pt x="194" y="286"/>
                      </a:lnTo>
                      <a:lnTo>
                        <a:pt x="182" y="284"/>
                      </a:lnTo>
                      <a:lnTo>
                        <a:pt x="178" y="276"/>
                      </a:lnTo>
                      <a:lnTo>
                        <a:pt x="162" y="278"/>
                      </a:lnTo>
                      <a:lnTo>
                        <a:pt x="150" y="274"/>
                      </a:lnTo>
                      <a:lnTo>
                        <a:pt x="150" y="268"/>
                      </a:lnTo>
                      <a:lnTo>
                        <a:pt x="144" y="266"/>
                      </a:lnTo>
                      <a:lnTo>
                        <a:pt x="140" y="258"/>
                      </a:lnTo>
                      <a:lnTo>
                        <a:pt x="142" y="250"/>
                      </a:lnTo>
                      <a:lnTo>
                        <a:pt x="140" y="246"/>
                      </a:lnTo>
                      <a:lnTo>
                        <a:pt x="134" y="246"/>
                      </a:lnTo>
                      <a:lnTo>
                        <a:pt x="132" y="254"/>
                      </a:lnTo>
                      <a:lnTo>
                        <a:pt x="126" y="256"/>
                      </a:lnTo>
                      <a:lnTo>
                        <a:pt x="122" y="252"/>
                      </a:lnTo>
                      <a:lnTo>
                        <a:pt x="122" y="246"/>
                      </a:lnTo>
                      <a:lnTo>
                        <a:pt x="118" y="242"/>
                      </a:lnTo>
                      <a:lnTo>
                        <a:pt x="112" y="242"/>
                      </a:lnTo>
                      <a:lnTo>
                        <a:pt x="110" y="248"/>
                      </a:lnTo>
                      <a:lnTo>
                        <a:pt x="102" y="248"/>
                      </a:lnTo>
                      <a:lnTo>
                        <a:pt x="102" y="242"/>
                      </a:lnTo>
                      <a:lnTo>
                        <a:pt x="94" y="244"/>
                      </a:lnTo>
                      <a:lnTo>
                        <a:pt x="88" y="244"/>
                      </a:lnTo>
                      <a:lnTo>
                        <a:pt x="86" y="256"/>
                      </a:lnTo>
                      <a:lnTo>
                        <a:pt x="74" y="256"/>
                      </a:lnTo>
                      <a:lnTo>
                        <a:pt x="68" y="264"/>
                      </a:lnTo>
                      <a:lnTo>
                        <a:pt x="64" y="264"/>
                      </a:lnTo>
                      <a:lnTo>
                        <a:pt x="56" y="272"/>
                      </a:lnTo>
                      <a:lnTo>
                        <a:pt x="46" y="274"/>
                      </a:lnTo>
                      <a:lnTo>
                        <a:pt x="38" y="270"/>
                      </a:lnTo>
                      <a:lnTo>
                        <a:pt x="34" y="264"/>
                      </a:lnTo>
                      <a:lnTo>
                        <a:pt x="20" y="260"/>
                      </a:lnTo>
                      <a:lnTo>
                        <a:pt x="14" y="264"/>
                      </a:lnTo>
                      <a:lnTo>
                        <a:pt x="6" y="266"/>
                      </a:lnTo>
                      <a:lnTo>
                        <a:pt x="0" y="260"/>
                      </a:lnTo>
                      <a:lnTo>
                        <a:pt x="0" y="252"/>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67" name="Freeform 404"/>
                <p:cNvSpPr>
                  <a:spLocks/>
                </p:cNvSpPr>
                <p:nvPr/>
              </p:nvSpPr>
              <p:spPr bwMode="auto">
                <a:xfrm>
                  <a:off x="1682" y="3144"/>
                  <a:ext cx="52" cy="28"/>
                </a:xfrm>
                <a:custGeom>
                  <a:avLst/>
                  <a:gdLst>
                    <a:gd name="T0" fmla="*/ 12 w 52"/>
                    <a:gd name="T1" fmla="*/ 2 h 28"/>
                    <a:gd name="T2" fmla="*/ 22 w 52"/>
                    <a:gd name="T3" fmla="*/ 0 h 28"/>
                    <a:gd name="T4" fmla="*/ 32 w 52"/>
                    <a:gd name="T5" fmla="*/ 2 h 28"/>
                    <a:gd name="T6" fmla="*/ 32 w 52"/>
                    <a:gd name="T7" fmla="*/ 4 h 28"/>
                    <a:gd name="T8" fmla="*/ 34 w 52"/>
                    <a:gd name="T9" fmla="*/ 6 h 28"/>
                    <a:gd name="T10" fmla="*/ 38 w 52"/>
                    <a:gd name="T11" fmla="*/ 10 h 28"/>
                    <a:gd name="T12" fmla="*/ 42 w 52"/>
                    <a:gd name="T13" fmla="*/ 12 h 28"/>
                    <a:gd name="T14" fmla="*/ 48 w 52"/>
                    <a:gd name="T15" fmla="*/ 16 h 28"/>
                    <a:gd name="T16" fmla="*/ 52 w 52"/>
                    <a:gd name="T17" fmla="*/ 22 h 28"/>
                    <a:gd name="T18" fmla="*/ 44 w 52"/>
                    <a:gd name="T19" fmla="*/ 28 h 28"/>
                    <a:gd name="T20" fmla="*/ 32 w 52"/>
                    <a:gd name="T21" fmla="*/ 28 h 28"/>
                    <a:gd name="T22" fmla="*/ 22 w 52"/>
                    <a:gd name="T23" fmla="*/ 26 h 28"/>
                    <a:gd name="T24" fmla="*/ 20 w 52"/>
                    <a:gd name="T25" fmla="*/ 22 h 28"/>
                    <a:gd name="T26" fmla="*/ 14 w 52"/>
                    <a:gd name="T27" fmla="*/ 22 h 28"/>
                    <a:gd name="T28" fmla="*/ 6 w 52"/>
                    <a:gd name="T29" fmla="*/ 20 h 28"/>
                    <a:gd name="T30" fmla="*/ 2 w 52"/>
                    <a:gd name="T31" fmla="*/ 16 h 28"/>
                    <a:gd name="T32" fmla="*/ 0 w 52"/>
                    <a:gd name="T33" fmla="*/ 10 h 28"/>
                    <a:gd name="T34" fmla="*/ 4 w 52"/>
                    <a:gd name="T35" fmla="*/ 6 h 28"/>
                    <a:gd name="T36" fmla="*/ 12 w 52"/>
                    <a:gd name="T37" fmla="*/ 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28"/>
                    <a:gd name="T59" fmla="*/ 52 w 52"/>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28">
                      <a:moveTo>
                        <a:pt x="12" y="2"/>
                      </a:moveTo>
                      <a:lnTo>
                        <a:pt x="22" y="0"/>
                      </a:lnTo>
                      <a:lnTo>
                        <a:pt x="32" y="2"/>
                      </a:lnTo>
                      <a:lnTo>
                        <a:pt x="32" y="4"/>
                      </a:lnTo>
                      <a:lnTo>
                        <a:pt x="34" y="6"/>
                      </a:lnTo>
                      <a:lnTo>
                        <a:pt x="38" y="10"/>
                      </a:lnTo>
                      <a:lnTo>
                        <a:pt x="42" y="12"/>
                      </a:lnTo>
                      <a:lnTo>
                        <a:pt x="48" y="16"/>
                      </a:lnTo>
                      <a:lnTo>
                        <a:pt x="52" y="22"/>
                      </a:lnTo>
                      <a:lnTo>
                        <a:pt x="44" y="28"/>
                      </a:lnTo>
                      <a:lnTo>
                        <a:pt x="32" y="28"/>
                      </a:lnTo>
                      <a:lnTo>
                        <a:pt x="22" y="26"/>
                      </a:lnTo>
                      <a:lnTo>
                        <a:pt x="20" y="22"/>
                      </a:lnTo>
                      <a:lnTo>
                        <a:pt x="14" y="22"/>
                      </a:lnTo>
                      <a:lnTo>
                        <a:pt x="6" y="20"/>
                      </a:lnTo>
                      <a:lnTo>
                        <a:pt x="2" y="16"/>
                      </a:lnTo>
                      <a:lnTo>
                        <a:pt x="0" y="10"/>
                      </a:lnTo>
                      <a:lnTo>
                        <a:pt x="4" y="6"/>
                      </a:lnTo>
                      <a:lnTo>
                        <a:pt x="12" y="2"/>
                      </a:lnTo>
                      <a:close/>
                    </a:path>
                  </a:pathLst>
                </a:custGeom>
                <a:grpFill/>
                <a:ln w="6350">
                  <a:solidFill>
                    <a:srgbClr val="FFFFFF"/>
                  </a:solidFill>
                  <a:prstDash val="solid"/>
                  <a:round/>
                  <a:headEnd/>
                  <a:tailEnd/>
                </a:ln>
              </p:spPr>
              <p:txBody>
                <a:bodyPr/>
                <a:lstStyle/>
                <a:p>
                  <a:endParaRPr lang="en-US" dirty="0"/>
                </a:p>
              </p:txBody>
            </p:sp>
          </p:grpSp>
          <p:sp>
            <p:nvSpPr>
              <p:cNvPr id="239" name="Freeform 405"/>
              <p:cNvSpPr>
                <a:spLocks/>
              </p:cNvSpPr>
              <p:nvPr/>
            </p:nvSpPr>
            <p:spPr bwMode="auto">
              <a:xfrm>
                <a:off x="8456613" y="2663825"/>
                <a:ext cx="138112" cy="114300"/>
              </a:xfrm>
              <a:custGeom>
                <a:avLst/>
                <a:gdLst>
                  <a:gd name="T0" fmla="*/ 18 w 308"/>
                  <a:gd name="T1" fmla="*/ 32 h 258"/>
                  <a:gd name="T2" fmla="*/ 52 w 308"/>
                  <a:gd name="T3" fmla="*/ 10 h 258"/>
                  <a:gd name="T4" fmla="*/ 68 w 308"/>
                  <a:gd name="T5" fmla="*/ 18 h 258"/>
                  <a:gd name="T6" fmla="*/ 82 w 308"/>
                  <a:gd name="T7" fmla="*/ 22 h 258"/>
                  <a:gd name="T8" fmla="*/ 102 w 308"/>
                  <a:gd name="T9" fmla="*/ 22 h 258"/>
                  <a:gd name="T10" fmla="*/ 114 w 308"/>
                  <a:gd name="T11" fmla="*/ 32 h 258"/>
                  <a:gd name="T12" fmla="*/ 132 w 308"/>
                  <a:gd name="T13" fmla="*/ 22 h 258"/>
                  <a:gd name="T14" fmla="*/ 142 w 308"/>
                  <a:gd name="T15" fmla="*/ 14 h 258"/>
                  <a:gd name="T16" fmla="*/ 156 w 308"/>
                  <a:gd name="T17" fmla="*/ 2 h 258"/>
                  <a:gd name="T18" fmla="*/ 170 w 308"/>
                  <a:gd name="T19" fmla="*/ 6 h 258"/>
                  <a:gd name="T20" fmla="*/ 180 w 308"/>
                  <a:gd name="T21" fmla="*/ 0 h 258"/>
                  <a:gd name="T22" fmla="*/ 190 w 308"/>
                  <a:gd name="T23" fmla="*/ 4 h 258"/>
                  <a:gd name="T24" fmla="*/ 194 w 308"/>
                  <a:gd name="T25" fmla="*/ 14 h 258"/>
                  <a:gd name="T26" fmla="*/ 202 w 308"/>
                  <a:gd name="T27" fmla="*/ 4 h 258"/>
                  <a:gd name="T28" fmla="*/ 210 w 308"/>
                  <a:gd name="T29" fmla="*/ 8 h 258"/>
                  <a:gd name="T30" fmla="*/ 212 w 308"/>
                  <a:gd name="T31" fmla="*/ 24 h 258"/>
                  <a:gd name="T32" fmla="*/ 218 w 308"/>
                  <a:gd name="T33" fmla="*/ 32 h 258"/>
                  <a:gd name="T34" fmla="*/ 246 w 308"/>
                  <a:gd name="T35" fmla="*/ 34 h 258"/>
                  <a:gd name="T36" fmla="*/ 262 w 308"/>
                  <a:gd name="T37" fmla="*/ 44 h 258"/>
                  <a:gd name="T38" fmla="*/ 270 w 308"/>
                  <a:gd name="T39" fmla="*/ 50 h 258"/>
                  <a:gd name="T40" fmla="*/ 262 w 308"/>
                  <a:gd name="T41" fmla="*/ 60 h 258"/>
                  <a:gd name="T42" fmla="*/ 258 w 308"/>
                  <a:gd name="T43" fmla="*/ 78 h 258"/>
                  <a:gd name="T44" fmla="*/ 250 w 308"/>
                  <a:gd name="T45" fmla="*/ 90 h 258"/>
                  <a:gd name="T46" fmla="*/ 280 w 308"/>
                  <a:gd name="T47" fmla="*/ 98 h 258"/>
                  <a:gd name="T48" fmla="*/ 292 w 308"/>
                  <a:gd name="T49" fmla="*/ 132 h 258"/>
                  <a:gd name="T50" fmla="*/ 306 w 308"/>
                  <a:gd name="T51" fmla="*/ 160 h 258"/>
                  <a:gd name="T52" fmla="*/ 268 w 308"/>
                  <a:gd name="T53" fmla="*/ 176 h 258"/>
                  <a:gd name="T54" fmla="*/ 252 w 308"/>
                  <a:gd name="T55" fmla="*/ 216 h 258"/>
                  <a:gd name="T56" fmla="*/ 262 w 308"/>
                  <a:gd name="T57" fmla="*/ 240 h 258"/>
                  <a:gd name="T58" fmla="*/ 256 w 308"/>
                  <a:gd name="T59" fmla="*/ 258 h 258"/>
                  <a:gd name="T60" fmla="*/ 218 w 308"/>
                  <a:gd name="T61" fmla="*/ 240 h 258"/>
                  <a:gd name="T62" fmla="*/ 176 w 308"/>
                  <a:gd name="T63" fmla="*/ 216 h 258"/>
                  <a:gd name="T64" fmla="*/ 182 w 308"/>
                  <a:gd name="T65" fmla="*/ 180 h 258"/>
                  <a:gd name="T66" fmla="*/ 166 w 308"/>
                  <a:gd name="T67" fmla="*/ 178 h 258"/>
                  <a:gd name="T68" fmla="*/ 160 w 308"/>
                  <a:gd name="T69" fmla="*/ 194 h 258"/>
                  <a:gd name="T70" fmla="*/ 124 w 308"/>
                  <a:gd name="T71" fmla="*/ 194 h 258"/>
                  <a:gd name="T72" fmla="*/ 128 w 308"/>
                  <a:gd name="T73" fmla="*/ 176 h 258"/>
                  <a:gd name="T74" fmla="*/ 126 w 308"/>
                  <a:gd name="T75" fmla="*/ 154 h 258"/>
                  <a:gd name="T76" fmla="*/ 88 w 308"/>
                  <a:gd name="T77" fmla="*/ 142 h 258"/>
                  <a:gd name="T78" fmla="*/ 74 w 308"/>
                  <a:gd name="T79" fmla="*/ 116 h 258"/>
                  <a:gd name="T80" fmla="*/ 54 w 308"/>
                  <a:gd name="T81" fmla="*/ 102 h 258"/>
                  <a:gd name="T82" fmla="*/ 32 w 308"/>
                  <a:gd name="T83" fmla="*/ 80 h 258"/>
                  <a:gd name="T84" fmla="*/ 10 w 308"/>
                  <a:gd name="T85" fmla="*/ 62 h 258"/>
                  <a:gd name="T86" fmla="*/ 4 w 308"/>
                  <a:gd name="T87" fmla="*/ 48 h 258"/>
                  <a:gd name="T88" fmla="*/ 2 w 308"/>
                  <a:gd name="T89" fmla="*/ 38 h 2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258"/>
                  <a:gd name="T137" fmla="*/ 308 w 308"/>
                  <a:gd name="T138" fmla="*/ 258 h 2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258">
                    <a:moveTo>
                      <a:pt x="2" y="38"/>
                    </a:moveTo>
                    <a:lnTo>
                      <a:pt x="18" y="32"/>
                    </a:lnTo>
                    <a:lnTo>
                      <a:pt x="36" y="22"/>
                    </a:lnTo>
                    <a:lnTo>
                      <a:pt x="52" y="10"/>
                    </a:lnTo>
                    <a:lnTo>
                      <a:pt x="68" y="10"/>
                    </a:lnTo>
                    <a:lnTo>
                      <a:pt x="68" y="18"/>
                    </a:lnTo>
                    <a:lnTo>
                      <a:pt x="74" y="24"/>
                    </a:lnTo>
                    <a:lnTo>
                      <a:pt x="82" y="22"/>
                    </a:lnTo>
                    <a:lnTo>
                      <a:pt x="88" y="18"/>
                    </a:lnTo>
                    <a:lnTo>
                      <a:pt x="102" y="22"/>
                    </a:lnTo>
                    <a:lnTo>
                      <a:pt x="106" y="28"/>
                    </a:lnTo>
                    <a:lnTo>
                      <a:pt x="114" y="32"/>
                    </a:lnTo>
                    <a:lnTo>
                      <a:pt x="124" y="30"/>
                    </a:lnTo>
                    <a:lnTo>
                      <a:pt x="132" y="22"/>
                    </a:lnTo>
                    <a:lnTo>
                      <a:pt x="136" y="22"/>
                    </a:lnTo>
                    <a:lnTo>
                      <a:pt x="142" y="14"/>
                    </a:lnTo>
                    <a:lnTo>
                      <a:pt x="154" y="14"/>
                    </a:lnTo>
                    <a:lnTo>
                      <a:pt x="156" y="2"/>
                    </a:lnTo>
                    <a:lnTo>
                      <a:pt x="170" y="0"/>
                    </a:lnTo>
                    <a:lnTo>
                      <a:pt x="170" y="6"/>
                    </a:lnTo>
                    <a:lnTo>
                      <a:pt x="178" y="6"/>
                    </a:lnTo>
                    <a:lnTo>
                      <a:pt x="180" y="0"/>
                    </a:lnTo>
                    <a:lnTo>
                      <a:pt x="186" y="0"/>
                    </a:lnTo>
                    <a:lnTo>
                      <a:pt x="190" y="4"/>
                    </a:lnTo>
                    <a:lnTo>
                      <a:pt x="190" y="10"/>
                    </a:lnTo>
                    <a:lnTo>
                      <a:pt x="194" y="14"/>
                    </a:lnTo>
                    <a:lnTo>
                      <a:pt x="200" y="12"/>
                    </a:lnTo>
                    <a:lnTo>
                      <a:pt x="202" y="4"/>
                    </a:lnTo>
                    <a:lnTo>
                      <a:pt x="208" y="4"/>
                    </a:lnTo>
                    <a:lnTo>
                      <a:pt x="210" y="8"/>
                    </a:lnTo>
                    <a:lnTo>
                      <a:pt x="208" y="16"/>
                    </a:lnTo>
                    <a:lnTo>
                      <a:pt x="212" y="24"/>
                    </a:lnTo>
                    <a:lnTo>
                      <a:pt x="218" y="26"/>
                    </a:lnTo>
                    <a:lnTo>
                      <a:pt x="218" y="32"/>
                    </a:lnTo>
                    <a:lnTo>
                      <a:pt x="230" y="36"/>
                    </a:lnTo>
                    <a:lnTo>
                      <a:pt x="246" y="34"/>
                    </a:lnTo>
                    <a:lnTo>
                      <a:pt x="250" y="42"/>
                    </a:lnTo>
                    <a:lnTo>
                      <a:pt x="262" y="44"/>
                    </a:lnTo>
                    <a:lnTo>
                      <a:pt x="268" y="46"/>
                    </a:lnTo>
                    <a:lnTo>
                      <a:pt x="270" y="50"/>
                    </a:lnTo>
                    <a:lnTo>
                      <a:pt x="270" y="58"/>
                    </a:lnTo>
                    <a:lnTo>
                      <a:pt x="262" y="60"/>
                    </a:lnTo>
                    <a:lnTo>
                      <a:pt x="262" y="72"/>
                    </a:lnTo>
                    <a:lnTo>
                      <a:pt x="258" y="78"/>
                    </a:lnTo>
                    <a:lnTo>
                      <a:pt x="250" y="84"/>
                    </a:lnTo>
                    <a:lnTo>
                      <a:pt x="250" y="90"/>
                    </a:lnTo>
                    <a:lnTo>
                      <a:pt x="256" y="98"/>
                    </a:lnTo>
                    <a:lnTo>
                      <a:pt x="280" y="98"/>
                    </a:lnTo>
                    <a:lnTo>
                      <a:pt x="296" y="118"/>
                    </a:lnTo>
                    <a:lnTo>
                      <a:pt x="292" y="132"/>
                    </a:lnTo>
                    <a:lnTo>
                      <a:pt x="308" y="138"/>
                    </a:lnTo>
                    <a:lnTo>
                      <a:pt x="306" y="160"/>
                    </a:lnTo>
                    <a:lnTo>
                      <a:pt x="286" y="178"/>
                    </a:lnTo>
                    <a:lnTo>
                      <a:pt x="268" y="176"/>
                    </a:lnTo>
                    <a:lnTo>
                      <a:pt x="254" y="200"/>
                    </a:lnTo>
                    <a:lnTo>
                      <a:pt x="252" y="216"/>
                    </a:lnTo>
                    <a:lnTo>
                      <a:pt x="254" y="228"/>
                    </a:lnTo>
                    <a:lnTo>
                      <a:pt x="262" y="240"/>
                    </a:lnTo>
                    <a:lnTo>
                      <a:pt x="258" y="248"/>
                    </a:lnTo>
                    <a:lnTo>
                      <a:pt x="256" y="258"/>
                    </a:lnTo>
                    <a:lnTo>
                      <a:pt x="226" y="256"/>
                    </a:lnTo>
                    <a:lnTo>
                      <a:pt x="218" y="240"/>
                    </a:lnTo>
                    <a:lnTo>
                      <a:pt x="190" y="218"/>
                    </a:lnTo>
                    <a:lnTo>
                      <a:pt x="176" y="216"/>
                    </a:lnTo>
                    <a:lnTo>
                      <a:pt x="174" y="190"/>
                    </a:lnTo>
                    <a:lnTo>
                      <a:pt x="182" y="180"/>
                    </a:lnTo>
                    <a:lnTo>
                      <a:pt x="176" y="170"/>
                    </a:lnTo>
                    <a:lnTo>
                      <a:pt x="166" y="178"/>
                    </a:lnTo>
                    <a:lnTo>
                      <a:pt x="166" y="186"/>
                    </a:lnTo>
                    <a:lnTo>
                      <a:pt x="160" y="194"/>
                    </a:lnTo>
                    <a:lnTo>
                      <a:pt x="148" y="198"/>
                    </a:lnTo>
                    <a:lnTo>
                      <a:pt x="124" y="194"/>
                    </a:lnTo>
                    <a:lnTo>
                      <a:pt x="122" y="184"/>
                    </a:lnTo>
                    <a:lnTo>
                      <a:pt x="128" y="176"/>
                    </a:lnTo>
                    <a:lnTo>
                      <a:pt x="120" y="164"/>
                    </a:lnTo>
                    <a:lnTo>
                      <a:pt x="126" y="154"/>
                    </a:lnTo>
                    <a:lnTo>
                      <a:pt x="114" y="142"/>
                    </a:lnTo>
                    <a:lnTo>
                      <a:pt x="88" y="142"/>
                    </a:lnTo>
                    <a:lnTo>
                      <a:pt x="86" y="128"/>
                    </a:lnTo>
                    <a:lnTo>
                      <a:pt x="74" y="116"/>
                    </a:lnTo>
                    <a:lnTo>
                      <a:pt x="54" y="116"/>
                    </a:lnTo>
                    <a:lnTo>
                      <a:pt x="54" y="102"/>
                    </a:lnTo>
                    <a:lnTo>
                      <a:pt x="46" y="82"/>
                    </a:lnTo>
                    <a:lnTo>
                      <a:pt x="32" y="80"/>
                    </a:lnTo>
                    <a:lnTo>
                      <a:pt x="16" y="68"/>
                    </a:lnTo>
                    <a:lnTo>
                      <a:pt x="10" y="62"/>
                    </a:lnTo>
                    <a:lnTo>
                      <a:pt x="4" y="54"/>
                    </a:lnTo>
                    <a:lnTo>
                      <a:pt x="4" y="48"/>
                    </a:lnTo>
                    <a:lnTo>
                      <a:pt x="0" y="42"/>
                    </a:lnTo>
                    <a:lnTo>
                      <a:pt x="2" y="38"/>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40" name="Freeform 406"/>
              <p:cNvSpPr>
                <a:spLocks/>
              </p:cNvSpPr>
              <p:nvPr/>
            </p:nvSpPr>
            <p:spPr bwMode="auto">
              <a:xfrm>
                <a:off x="8161338" y="2679700"/>
                <a:ext cx="498475" cy="503238"/>
              </a:xfrm>
              <a:custGeom>
                <a:avLst/>
                <a:gdLst>
                  <a:gd name="T0" fmla="*/ 954 w 1120"/>
                  <a:gd name="T1" fmla="*/ 1028 h 1126"/>
                  <a:gd name="T2" fmla="*/ 892 w 1120"/>
                  <a:gd name="T3" fmla="*/ 1050 h 1126"/>
                  <a:gd name="T4" fmla="*/ 822 w 1120"/>
                  <a:gd name="T5" fmla="*/ 1016 h 1126"/>
                  <a:gd name="T6" fmla="*/ 802 w 1120"/>
                  <a:gd name="T7" fmla="*/ 992 h 1126"/>
                  <a:gd name="T8" fmla="*/ 754 w 1120"/>
                  <a:gd name="T9" fmla="*/ 1000 h 1126"/>
                  <a:gd name="T10" fmla="*/ 678 w 1120"/>
                  <a:gd name="T11" fmla="*/ 998 h 1126"/>
                  <a:gd name="T12" fmla="*/ 604 w 1120"/>
                  <a:gd name="T13" fmla="*/ 1068 h 1126"/>
                  <a:gd name="T14" fmla="*/ 576 w 1120"/>
                  <a:gd name="T15" fmla="*/ 1114 h 1126"/>
                  <a:gd name="T16" fmla="*/ 502 w 1120"/>
                  <a:gd name="T17" fmla="*/ 1120 h 1126"/>
                  <a:gd name="T18" fmla="*/ 466 w 1120"/>
                  <a:gd name="T19" fmla="*/ 1086 h 1126"/>
                  <a:gd name="T20" fmla="*/ 424 w 1120"/>
                  <a:gd name="T21" fmla="*/ 1062 h 1126"/>
                  <a:gd name="T22" fmla="*/ 348 w 1120"/>
                  <a:gd name="T23" fmla="*/ 1056 h 1126"/>
                  <a:gd name="T24" fmla="*/ 234 w 1120"/>
                  <a:gd name="T25" fmla="*/ 1008 h 1126"/>
                  <a:gd name="T26" fmla="*/ 188 w 1120"/>
                  <a:gd name="T27" fmla="*/ 964 h 1126"/>
                  <a:gd name="T28" fmla="*/ 190 w 1120"/>
                  <a:gd name="T29" fmla="*/ 904 h 1126"/>
                  <a:gd name="T30" fmla="*/ 242 w 1120"/>
                  <a:gd name="T31" fmla="*/ 782 h 1126"/>
                  <a:gd name="T32" fmla="*/ 254 w 1120"/>
                  <a:gd name="T33" fmla="*/ 688 h 1126"/>
                  <a:gd name="T34" fmla="*/ 286 w 1120"/>
                  <a:gd name="T35" fmla="*/ 702 h 1126"/>
                  <a:gd name="T36" fmla="*/ 252 w 1120"/>
                  <a:gd name="T37" fmla="*/ 648 h 1126"/>
                  <a:gd name="T38" fmla="*/ 252 w 1120"/>
                  <a:gd name="T39" fmla="*/ 606 h 1126"/>
                  <a:gd name="T40" fmla="*/ 270 w 1120"/>
                  <a:gd name="T41" fmla="*/ 594 h 1126"/>
                  <a:gd name="T42" fmla="*/ 260 w 1120"/>
                  <a:gd name="T43" fmla="*/ 568 h 1126"/>
                  <a:gd name="T44" fmla="*/ 196 w 1120"/>
                  <a:gd name="T45" fmla="*/ 494 h 1126"/>
                  <a:gd name="T46" fmla="*/ 210 w 1120"/>
                  <a:gd name="T47" fmla="*/ 470 h 1126"/>
                  <a:gd name="T48" fmla="*/ 194 w 1120"/>
                  <a:gd name="T49" fmla="*/ 434 h 1126"/>
                  <a:gd name="T50" fmla="*/ 170 w 1120"/>
                  <a:gd name="T51" fmla="*/ 396 h 1126"/>
                  <a:gd name="T52" fmla="*/ 106 w 1120"/>
                  <a:gd name="T53" fmla="*/ 358 h 1126"/>
                  <a:gd name="T54" fmla="*/ 40 w 1120"/>
                  <a:gd name="T55" fmla="*/ 334 h 1126"/>
                  <a:gd name="T56" fmla="*/ 0 w 1120"/>
                  <a:gd name="T57" fmla="*/ 298 h 1126"/>
                  <a:gd name="T58" fmla="*/ 26 w 1120"/>
                  <a:gd name="T59" fmla="*/ 276 h 1126"/>
                  <a:gd name="T60" fmla="*/ 6 w 1120"/>
                  <a:gd name="T61" fmla="*/ 258 h 1126"/>
                  <a:gd name="T62" fmla="*/ 94 w 1120"/>
                  <a:gd name="T63" fmla="*/ 226 h 1126"/>
                  <a:gd name="T64" fmla="*/ 144 w 1120"/>
                  <a:gd name="T65" fmla="*/ 222 h 1126"/>
                  <a:gd name="T66" fmla="*/ 198 w 1120"/>
                  <a:gd name="T67" fmla="*/ 260 h 1126"/>
                  <a:gd name="T68" fmla="*/ 258 w 1120"/>
                  <a:gd name="T69" fmla="*/ 256 h 1126"/>
                  <a:gd name="T70" fmla="*/ 284 w 1120"/>
                  <a:gd name="T71" fmla="*/ 234 h 1126"/>
                  <a:gd name="T72" fmla="*/ 274 w 1120"/>
                  <a:gd name="T73" fmla="*/ 126 h 1126"/>
                  <a:gd name="T74" fmla="*/ 332 w 1120"/>
                  <a:gd name="T75" fmla="*/ 146 h 1126"/>
                  <a:gd name="T76" fmla="*/ 336 w 1120"/>
                  <a:gd name="T77" fmla="*/ 184 h 1126"/>
                  <a:gd name="T78" fmla="*/ 434 w 1120"/>
                  <a:gd name="T79" fmla="*/ 196 h 1126"/>
                  <a:gd name="T80" fmla="*/ 470 w 1120"/>
                  <a:gd name="T81" fmla="*/ 146 h 1126"/>
                  <a:gd name="T82" fmla="*/ 580 w 1120"/>
                  <a:gd name="T83" fmla="*/ 38 h 1126"/>
                  <a:gd name="T84" fmla="*/ 668 w 1120"/>
                  <a:gd name="T85" fmla="*/ 16 h 1126"/>
                  <a:gd name="T86" fmla="*/ 750 w 1120"/>
                  <a:gd name="T87" fmla="*/ 90 h 1126"/>
                  <a:gd name="T88" fmla="*/ 788 w 1120"/>
                  <a:gd name="T89" fmla="*/ 156 h 1126"/>
                  <a:gd name="T90" fmla="*/ 838 w 1120"/>
                  <a:gd name="T91" fmla="*/ 152 h 1126"/>
                  <a:gd name="T92" fmla="*/ 934 w 1120"/>
                  <a:gd name="T93" fmla="*/ 232 h 1126"/>
                  <a:gd name="T94" fmla="*/ 1000 w 1120"/>
                  <a:gd name="T95" fmla="*/ 270 h 1126"/>
                  <a:gd name="T96" fmla="*/ 1096 w 1120"/>
                  <a:gd name="T97" fmla="*/ 288 h 1126"/>
                  <a:gd name="T98" fmla="*/ 1056 w 1120"/>
                  <a:gd name="T99" fmla="*/ 442 h 1126"/>
                  <a:gd name="T100" fmla="*/ 1006 w 1120"/>
                  <a:gd name="T101" fmla="*/ 508 h 1126"/>
                  <a:gd name="T102" fmla="*/ 928 w 1120"/>
                  <a:gd name="T103" fmla="*/ 626 h 1126"/>
                  <a:gd name="T104" fmla="*/ 954 w 1120"/>
                  <a:gd name="T105" fmla="*/ 624 h 1126"/>
                  <a:gd name="T106" fmla="*/ 986 w 1120"/>
                  <a:gd name="T107" fmla="*/ 696 h 1126"/>
                  <a:gd name="T108" fmla="*/ 1006 w 1120"/>
                  <a:gd name="T109" fmla="*/ 778 h 1126"/>
                  <a:gd name="T110" fmla="*/ 976 w 1120"/>
                  <a:gd name="T111" fmla="*/ 824 h 1126"/>
                  <a:gd name="T112" fmla="*/ 1026 w 1120"/>
                  <a:gd name="T113" fmla="*/ 920 h 1126"/>
                  <a:gd name="T114" fmla="*/ 1038 w 1120"/>
                  <a:gd name="T115" fmla="*/ 972 h 1126"/>
                  <a:gd name="T116" fmla="*/ 1022 w 1120"/>
                  <a:gd name="T117" fmla="*/ 982 h 1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0"/>
                  <a:gd name="T178" fmla="*/ 0 h 1126"/>
                  <a:gd name="T179" fmla="*/ 1120 w 1120"/>
                  <a:gd name="T180" fmla="*/ 1126 h 1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0" h="1126">
                    <a:moveTo>
                      <a:pt x="1022" y="984"/>
                    </a:moveTo>
                    <a:lnTo>
                      <a:pt x="1008" y="984"/>
                    </a:lnTo>
                    <a:lnTo>
                      <a:pt x="1000" y="996"/>
                    </a:lnTo>
                    <a:lnTo>
                      <a:pt x="988" y="998"/>
                    </a:lnTo>
                    <a:lnTo>
                      <a:pt x="976" y="1016"/>
                    </a:lnTo>
                    <a:lnTo>
                      <a:pt x="962" y="1016"/>
                    </a:lnTo>
                    <a:lnTo>
                      <a:pt x="954" y="1028"/>
                    </a:lnTo>
                    <a:lnTo>
                      <a:pt x="950" y="1044"/>
                    </a:lnTo>
                    <a:lnTo>
                      <a:pt x="938" y="1046"/>
                    </a:lnTo>
                    <a:lnTo>
                      <a:pt x="926" y="1048"/>
                    </a:lnTo>
                    <a:lnTo>
                      <a:pt x="926" y="1052"/>
                    </a:lnTo>
                    <a:lnTo>
                      <a:pt x="908" y="1052"/>
                    </a:lnTo>
                    <a:lnTo>
                      <a:pt x="900" y="1056"/>
                    </a:lnTo>
                    <a:lnTo>
                      <a:pt x="892" y="1050"/>
                    </a:lnTo>
                    <a:lnTo>
                      <a:pt x="882" y="1054"/>
                    </a:lnTo>
                    <a:lnTo>
                      <a:pt x="870" y="1054"/>
                    </a:lnTo>
                    <a:lnTo>
                      <a:pt x="864" y="1044"/>
                    </a:lnTo>
                    <a:lnTo>
                      <a:pt x="848" y="1036"/>
                    </a:lnTo>
                    <a:lnTo>
                      <a:pt x="830" y="1036"/>
                    </a:lnTo>
                    <a:lnTo>
                      <a:pt x="828" y="1018"/>
                    </a:lnTo>
                    <a:lnTo>
                      <a:pt x="822" y="1016"/>
                    </a:lnTo>
                    <a:lnTo>
                      <a:pt x="806" y="1016"/>
                    </a:lnTo>
                    <a:lnTo>
                      <a:pt x="800" y="1010"/>
                    </a:lnTo>
                    <a:lnTo>
                      <a:pt x="808" y="1008"/>
                    </a:lnTo>
                    <a:lnTo>
                      <a:pt x="812" y="1004"/>
                    </a:lnTo>
                    <a:lnTo>
                      <a:pt x="814" y="1002"/>
                    </a:lnTo>
                    <a:lnTo>
                      <a:pt x="812" y="994"/>
                    </a:lnTo>
                    <a:lnTo>
                      <a:pt x="802" y="992"/>
                    </a:lnTo>
                    <a:lnTo>
                      <a:pt x="802" y="1004"/>
                    </a:lnTo>
                    <a:lnTo>
                      <a:pt x="790" y="1006"/>
                    </a:lnTo>
                    <a:lnTo>
                      <a:pt x="784" y="1010"/>
                    </a:lnTo>
                    <a:lnTo>
                      <a:pt x="770" y="1004"/>
                    </a:lnTo>
                    <a:lnTo>
                      <a:pt x="766" y="1012"/>
                    </a:lnTo>
                    <a:lnTo>
                      <a:pt x="756" y="1008"/>
                    </a:lnTo>
                    <a:lnTo>
                      <a:pt x="754" y="1000"/>
                    </a:lnTo>
                    <a:lnTo>
                      <a:pt x="742" y="1000"/>
                    </a:lnTo>
                    <a:lnTo>
                      <a:pt x="728" y="990"/>
                    </a:lnTo>
                    <a:lnTo>
                      <a:pt x="722" y="994"/>
                    </a:lnTo>
                    <a:lnTo>
                      <a:pt x="714" y="984"/>
                    </a:lnTo>
                    <a:lnTo>
                      <a:pt x="704" y="982"/>
                    </a:lnTo>
                    <a:lnTo>
                      <a:pt x="688" y="990"/>
                    </a:lnTo>
                    <a:lnTo>
                      <a:pt x="678" y="998"/>
                    </a:lnTo>
                    <a:lnTo>
                      <a:pt x="658" y="1010"/>
                    </a:lnTo>
                    <a:lnTo>
                      <a:pt x="654" y="1014"/>
                    </a:lnTo>
                    <a:lnTo>
                      <a:pt x="640" y="1014"/>
                    </a:lnTo>
                    <a:lnTo>
                      <a:pt x="622" y="1026"/>
                    </a:lnTo>
                    <a:lnTo>
                      <a:pt x="610" y="1036"/>
                    </a:lnTo>
                    <a:lnTo>
                      <a:pt x="606" y="1054"/>
                    </a:lnTo>
                    <a:lnTo>
                      <a:pt x="604" y="1068"/>
                    </a:lnTo>
                    <a:lnTo>
                      <a:pt x="604" y="1100"/>
                    </a:lnTo>
                    <a:lnTo>
                      <a:pt x="608" y="1106"/>
                    </a:lnTo>
                    <a:lnTo>
                      <a:pt x="610" y="1112"/>
                    </a:lnTo>
                    <a:lnTo>
                      <a:pt x="610" y="1120"/>
                    </a:lnTo>
                    <a:lnTo>
                      <a:pt x="596" y="1114"/>
                    </a:lnTo>
                    <a:lnTo>
                      <a:pt x="582" y="1112"/>
                    </a:lnTo>
                    <a:lnTo>
                      <a:pt x="576" y="1114"/>
                    </a:lnTo>
                    <a:lnTo>
                      <a:pt x="564" y="1116"/>
                    </a:lnTo>
                    <a:lnTo>
                      <a:pt x="562" y="1124"/>
                    </a:lnTo>
                    <a:lnTo>
                      <a:pt x="544" y="1126"/>
                    </a:lnTo>
                    <a:lnTo>
                      <a:pt x="534" y="1114"/>
                    </a:lnTo>
                    <a:lnTo>
                      <a:pt x="524" y="1112"/>
                    </a:lnTo>
                    <a:lnTo>
                      <a:pt x="514" y="1112"/>
                    </a:lnTo>
                    <a:lnTo>
                      <a:pt x="502" y="1120"/>
                    </a:lnTo>
                    <a:lnTo>
                      <a:pt x="494" y="1112"/>
                    </a:lnTo>
                    <a:lnTo>
                      <a:pt x="492" y="1106"/>
                    </a:lnTo>
                    <a:lnTo>
                      <a:pt x="478" y="1096"/>
                    </a:lnTo>
                    <a:lnTo>
                      <a:pt x="468" y="1096"/>
                    </a:lnTo>
                    <a:lnTo>
                      <a:pt x="466" y="1098"/>
                    </a:lnTo>
                    <a:lnTo>
                      <a:pt x="468" y="1092"/>
                    </a:lnTo>
                    <a:lnTo>
                      <a:pt x="466" y="1086"/>
                    </a:lnTo>
                    <a:lnTo>
                      <a:pt x="464" y="1082"/>
                    </a:lnTo>
                    <a:lnTo>
                      <a:pt x="458" y="1082"/>
                    </a:lnTo>
                    <a:lnTo>
                      <a:pt x="450" y="1084"/>
                    </a:lnTo>
                    <a:lnTo>
                      <a:pt x="448" y="1088"/>
                    </a:lnTo>
                    <a:lnTo>
                      <a:pt x="444" y="1072"/>
                    </a:lnTo>
                    <a:lnTo>
                      <a:pt x="438" y="1064"/>
                    </a:lnTo>
                    <a:lnTo>
                      <a:pt x="424" y="1062"/>
                    </a:lnTo>
                    <a:lnTo>
                      <a:pt x="416" y="1056"/>
                    </a:lnTo>
                    <a:lnTo>
                      <a:pt x="396" y="1046"/>
                    </a:lnTo>
                    <a:lnTo>
                      <a:pt x="378" y="1040"/>
                    </a:lnTo>
                    <a:lnTo>
                      <a:pt x="372" y="1046"/>
                    </a:lnTo>
                    <a:lnTo>
                      <a:pt x="374" y="1060"/>
                    </a:lnTo>
                    <a:lnTo>
                      <a:pt x="348" y="1060"/>
                    </a:lnTo>
                    <a:lnTo>
                      <a:pt x="348" y="1056"/>
                    </a:lnTo>
                    <a:lnTo>
                      <a:pt x="304" y="1050"/>
                    </a:lnTo>
                    <a:lnTo>
                      <a:pt x="286" y="1030"/>
                    </a:lnTo>
                    <a:lnTo>
                      <a:pt x="278" y="1032"/>
                    </a:lnTo>
                    <a:lnTo>
                      <a:pt x="258" y="1032"/>
                    </a:lnTo>
                    <a:lnTo>
                      <a:pt x="246" y="1016"/>
                    </a:lnTo>
                    <a:lnTo>
                      <a:pt x="244" y="1008"/>
                    </a:lnTo>
                    <a:lnTo>
                      <a:pt x="234" y="1008"/>
                    </a:lnTo>
                    <a:lnTo>
                      <a:pt x="224" y="1004"/>
                    </a:lnTo>
                    <a:lnTo>
                      <a:pt x="200" y="988"/>
                    </a:lnTo>
                    <a:lnTo>
                      <a:pt x="196" y="980"/>
                    </a:lnTo>
                    <a:lnTo>
                      <a:pt x="188" y="986"/>
                    </a:lnTo>
                    <a:lnTo>
                      <a:pt x="176" y="986"/>
                    </a:lnTo>
                    <a:lnTo>
                      <a:pt x="178" y="976"/>
                    </a:lnTo>
                    <a:lnTo>
                      <a:pt x="188" y="964"/>
                    </a:lnTo>
                    <a:lnTo>
                      <a:pt x="184" y="956"/>
                    </a:lnTo>
                    <a:lnTo>
                      <a:pt x="174" y="956"/>
                    </a:lnTo>
                    <a:lnTo>
                      <a:pt x="168" y="954"/>
                    </a:lnTo>
                    <a:lnTo>
                      <a:pt x="152" y="940"/>
                    </a:lnTo>
                    <a:lnTo>
                      <a:pt x="168" y="938"/>
                    </a:lnTo>
                    <a:lnTo>
                      <a:pt x="182" y="918"/>
                    </a:lnTo>
                    <a:lnTo>
                      <a:pt x="190" y="904"/>
                    </a:lnTo>
                    <a:lnTo>
                      <a:pt x="196" y="890"/>
                    </a:lnTo>
                    <a:lnTo>
                      <a:pt x="208" y="862"/>
                    </a:lnTo>
                    <a:lnTo>
                      <a:pt x="220" y="832"/>
                    </a:lnTo>
                    <a:lnTo>
                      <a:pt x="226" y="804"/>
                    </a:lnTo>
                    <a:lnTo>
                      <a:pt x="228" y="794"/>
                    </a:lnTo>
                    <a:lnTo>
                      <a:pt x="234" y="780"/>
                    </a:lnTo>
                    <a:lnTo>
                      <a:pt x="242" y="782"/>
                    </a:lnTo>
                    <a:lnTo>
                      <a:pt x="246" y="778"/>
                    </a:lnTo>
                    <a:lnTo>
                      <a:pt x="246" y="772"/>
                    </a:lnTo>
                    <a:lnTo>
                      <a:pt x="236" y="772"/>
                    </a:lnTo>
                    <a:lnTo>
                      <a:pt x="234" y="764"/>
                    </a:lnTo>
                    <a:lnTo>
                      <a:pt x="240" y="734"/>
                    </a:lnTo>
                    <a:lnTo>
                      <a:pt x="250" y="698"/>
                    </a:lnTo>
                    <a:lnTo>
                      <a:pt x="254" y="688"/>
                    </a:lnTo>
                    <a:lnTo>
                      <a:pt x="254" y="678"/>
                    </a:lnTo>
                    <a:lnTo>
                      <a:pt x="258" y="672"/>
                    </a:lnTo>
                    <a:lnTo>
                      <a:pt x="264" y="670"/>
                    </a:lnTo>
                    <a:lnTo>
                      <a:pt x="266" y="676"/>
                    </a:lnTo>
                    <a:lnTo>
                      <a:pt x="272" y="684"/>
                    </a:lnTo>
                    <a:lnTo>
                      <a:pt x="280" y="692"/>
                    </a:lnTo>
                    <a:lnTo>
                      <a:pt x="286" y="702"/>
                    </a:lnTo>
                    <a:lnTo>
                      <a:pt x="290" y="704"/>
                    </a:lnTo>
                    <a:lnTo>
                      <a:pt x="292" y="696"/>
                    </a:lnTo>
                    <a:lnTo>
                      <a:pt x="286" y="682"/>
                    </a:lnTo>
                    <a:lnTo>
                      <a:pt x="276" y="670"/>
                    </a:lnTo>
                    <a:lnTo>
                      <a:pt x="266" y="660"/>
                    </a:lnTo>
                    <a:lnTo>
                      <a:pt x="260" y="652"/>
                    </a:lnTo>
                    <a:lnTo>
                      <a:pt x="252" y="648"/>
                    </a:lnTo>
                    <a:lnTo>
                      <a:pt x="252" y="640"/>
                    </a:lnTo>
                    <a:lnTo>
                      <a:pt x="256" y="636"/>
                    </a:lnTo>
                    <a:lnTo>
                      <a:pt x="256" y="628"/>
                    </a:lnTo>
                    <a:lnTo>
                      <a:pt x="248" y="620"/>
                    </a:lnTo>
                    <a:lnTo>
                      <a:pt x="242" y="612"/>
                    </a:lnTo>
                    <a:lnTo>
                      <a:pt x="246" y="608"/>
                    </a:lnTo>
                    <a:lnTo>
                      <a:pt x="252" y="606"/>
                    </a:lnTo>
                    <a:lnTo>
                      <a:pt x="256" y="612"/>
                    </a:lnTo>
                    <a:lnTo>
                      <a:pt x="258" y="620"/>
                    </a:lnTo>
                    <a:lnTo>
                      <a:pt x="260" y="624"/>
                    </a:lnTo>
                    <a:lnTo>
                      <a:pt x="268" y="626"/>
                    </a:lnTo>
                    <a:lnTo>
                      <a:pt x="272" y="618"/>
                    </a:lnTo>
                    <a:lnTo>
                      <a:pt x="272" y="606"/>
                    </a:lnTo>
                    <a:lnTo>
                      <a:pt x="270" y="594"/>
                    </a:lnTo>
                    <a:lnTo>
                      <a:pt x="264" y="586"/>
                    </a:lnTo>
                    <a:lnTo>
                      <a:pt x="268" y="580"/>
                    </a:lnTo>
                    <a:lnTo>
                      <a:pt x="274" y="576"/>
                    </a:lnTo>
                    <a:lnTo>
                      <a:pt x="274" y="572"/>
                    </a:lnTo>
                    <a:lnTo>
                      <a:pt x="268" y="572"/>
                    </a:lnTo>
                    <a:lnTo>
                      <a:pt x="264" y="576"/>
                    </a:lnTo>
                    <a:lnTo>
                      <a:pt x="260" y="568"/>
                    </a:lnTo>
                    <a:lnTo>
                      <a:pt x="244" y="558"/>
                    </a:lnTo>
                    <a:lnTo>
                      <a:pt x="240" y="552"/>
                    </a:lnTo>
                    <a:lnTo>
                      <a:pt x="230" y="546"/>
                    </a:lnTo>
                    <a:lnTo>
                      <a:pt x="218" y="534"/>
                    </a:lnTo>
                    <a:lnTo>
                      <a:pt x="214" y="516"/>
                    </a:lnTo>
                    <a:lnTo>
                      <a:pt x="206" y="504"/>
                    </a:lnTo>
                    <a:lnTo>
                      <a:pt x="196" y="494"/>
                    </a:lnTo>
                    <a:lnTo>
                      <a:pt x="196" y="484"/>
                    </a:lnTo>
                    <a:lnTo>
                      <a:pt x="196" y="478"/>
                    </a:lnTo>
                    <a:lnTo>
                      <a:pt x="190" y="472"/>
                    </a:lnTo>
                    <a:lnTo>
                      <a:pt x="192" y="468"/>
                    </a:lnTo>
                    <a:lnTo>
                      <a:pt x="198" y="476"/>
                    </a:lnTo>
                    <a:lnTo>
                      <a:pt x="204" y="478"/>
                    </a:lnTo>
                    <a:lnTo>
                      <a:pt x="210" y="470"/>
                    </a:lnTo>
                    <a:lnTo>
                      <a:pt x="212" y="466"/>
                    </a:lnTo>
                    <a:lnTo>
                      <a:pt x="206" y="458"/>
                    </a:lnTo>
                    <a:lnTo>
                      <a:pt x="200" y="456"/>
                    </a:lnTo>
                    <a:lnTo>
                      <a:pt x="194" y="448"/>
                    </a:lnTo>
                    <a:lnTo>
                      <a:pt x="200" y="442"/>
                    </a:lnTo>
                    <a:lnTo>
                      <a:pt x="200" y="434"/>
                    </a:lnTo>
                    <a:lnTo>
                      <a:pt x="194" y="434"/>
                    </a:lnTo>
                    <a:lnTo>
                      <a:pt x="190" y="436"/>
                    </a:lnTo>
                    <a:lnTo>
                      <a:pt x="182" y="432"/>
                    </a:lnTo>
                    <a:lnTo>
                      <a:pt x="174" y="424"/>
                    </a:lnTo>
                    <a:lnTo>
                      <a:pt x="170" y="416"/>
                    </a:lnTo>
                    <a:lnTo>
                      <a:pt x="178" y="408"/>
                    </a:lnTo>
                    <a:lnTo>
                      <a:pt x="178" y="400"/>
                    </a:lnTo>
                    <a:lnTo>
                      <a:pt x="170" y="396"/>
                    </a:lnTo>
                    <a:lnTo>
                      <a:pt x="158" y="396"/>
                    </a:lnTo>
                    <a:lnTo>
                      <a:pt x="150" y="394"/>
                    </a:lnTo>
                    <a:lnTo>
                      <a:pt x="142" y="382"/>
                    </a:lnTo>
                    <a:lnTo>
                      <a:pt x="132" y="382"/>
                    </a:lnTo>
                    <a:lnTo>
                      <a:pt x="126" y="382"/>
                    </a:lnTo>
                    <a:lnTo>
                      <a:pt x="116" y="366"/>
                    </a:lnTo>
                    <a:lnTo>
                      <a:pt x="106" y="358"/>
                    </a:lnTo>
                    <a:lnTo>
                      <a:pt x="92" y="350"/>
                    </a:lnTo>
                    <a:lnTo>
                      <a:pt x="78" y="344"/>
                    </a:lnTo>
                    <a:lnTo>
                      <a:pt x="68" y="342"/>
                    </a:lnTo>
                    <a:lnTo>
                      <a:pt x="64" y="330"/>
                    </a:lnTo>
                    <a:lnTo>
                      <a:pt x="50" y="328"/>
                    </a:lnTo>
                    <a:lnTo>
                      <a:pt x="42" y="328"/>
                    </a:lnTo>
                    <a:lnTo>
                      <a:pt x="40" y="334"/>
                    </a:lnTo>
                    <a:lnTo>
                      <a:pt x="32" y="336"/>
                    </a:lnTo>
                    <a:lnTo>
                      <a:pt x="24" y="332"/>
                    </a:lnTo>
                    <a:lnTo>
                      <a:pt x="24" y="320"/>
                    </a:lnTo>
                    <a:lnTo>
                      <a:pt x="20" y="308"/>
                    </a:lnTo>
                    <a:lnTo>
                      <a:pt x="16" y="302"/>
                    </a:lnTo>
                    <a:lnTo>
                      <a:pt x="4" y="302"/>
                    </a:lnTo>
                    <a:lnTo>
                      <a:pt x="0" y="298"/>
                    </a:lnTo>
                    <a:lnTo>
                      <a:pt x="4" y="292"/>
                    </a:lnTo>
                    <a:lnTo>
                      <a:pt x="22" y="292"/>
                    </a:lnTo>
                    <a:lnTo>
                      <a:pt x="30" y="296"/>
                    </a:lnTo>
                    <a:lnTo>
                      <a:pt x="38" y="296"/>
                    </a:lnTo>
                    <a:lnTo>
                      <a:pt x="38" y="286"/>
                    </a:lnTo>
                    <a:lnTo>
                      <a:pt x="32" y="280"/>
                    </a:lnTo>
                    <a:lnTo>
                      <a:pt x="26" y="276"/>
                    </a:lnTo>
                    <a:lnTo>
                      <a:pt x="22" y="274"/>
                    </a:lnTo>
                    <a:lnTo>
                      <a:pt x="26" y="268"/>
                    </a:lnTo>
                    <a:lnTo>
                      <a:pt x="30" y="266"/>
                    </a:lnTo>
                    <a:lnTo>
                      <a:pt x="28" y="262"/>
                    </a:lnTo>
                    <a:lnTo>
                      <a:pt x="24" y="262"/>
                    </a:lnTo>
                    <a:lnTo>
                      <a:pt x="14" y="266"/>
                    </a:lnTo>
                    <a:lnTo>
                      <a:pt x="6" y="258"/>
                    </a:lnTo>
                    <a:lnTo>
                      <a:pt x="6" y="248"/>
                    </a:lnTo>
                    <a:lnTo>
                      <a:pt x="12" y="234"/>
                    </a:lnTo>
                    <a:lnTo>
                      <a:pt x="32" y="224"/>
                    </a:lnTo>
                    <a:lnTo>
                      <a:pt x="60" y="226"/>
                    </a:lnTo>
                    <a:lnTo>
                      <a:pt x="78" y="222"/>
                    </a:lnTo>
                    <a:lnTo>
                      <a:pt x="86" y="228"/>
                    </a:lnTo>
                    <a:lnTo>
                      <a:pt x="94" y="226"/>
                    </a:lnTo>
                    <a:lnTo>
                      <a:pt x="104" y="230"/>
                    </a:lnTo>
                    <a:lnTo>
                      <a:pt x="110" y="232"/>
                    </a:lnTo>
                    <a:lnTo>
                      <a:pt x="112" y="226"/>
                    </a:lnTo>
                    <a:lnTo>
                      <a:pt x="116" y="218"/>
                    </a:lnTo>
                    <a:lnTo>
                      <a:pt x="126" y="218"/>
                    </a:lnTo>
                    <a:lnTo>
                      <a:pt x="138" y="218"/>
                    </a:lnTo>
                    <a:lnTo>
                      <a:pt x="144" y="222"/>
                    </a:lnTo>
                    <a:lnTo>
                      <a:pt x="154" y="220"/>
                    </a:lnTo>
                    <a:lnTo>
                      <a:pt x="160" y="228"/>
                    </a:lnTo>
                    <a:lnTo>
                      <a:pt x="170" y="244"/>
                    </a:lnTo>
                    <a:lnTo>
                      <a:pt x="174" y="254"/>
                    </a:lnTo>
                    <a:lnTo>
                      <a:pt x="178" y="262"/>
                    </a:lnTo>
                    <a:lnTo>
                      <a:pt x="188" y="268"/>
                    </a:lnTo>
                    <a:lnTo>
                      <a:pt x="198" y="260"/>
                    </a:lnTo>
                    <a:lnTo>
                      <a:pt x="204" y="254"/>
                    </a:lnTo>
                    <a:lnTo>
                      <a:pt x="216" y="254"/>
                    </a:lnTo>
                    <a:lnTo>
                      <a:pt x="220" y="252"/>
                    </a:lnTo>
                    <a:lnTo>
                      <a:pt x="222" y="258"/>
                    </a:lnTo>
                    <a:lnTo>
                      <a:pt x="238" y="264"/>
                    </a:lnTo>
                    <a:lnTo>
                      <a:pt x="246" y="260"/>
                    </a:lnTo>
                    <a:lnTo>
                      <a:pt x="258" y="256"/>
                    </a:lnTo>
                    <a:lnTo>
                      <a:pt x="258" y="264"/>
                    </a:lnTo>
                    <a:lnTo>
                      <a:pt x="264" y="268"/>
                    </a:lnTo>
                    <a:lnTo>
                      <a:pt x="272" y="270"/>
                    </a:lnTo>
                    <a:lnTo>
                      <a:pt x="290" y="272"/>
                    </a:lnTo>
                    <a:lnTo>
                      <a:pt x="292" y="264"/>
                    </a:lnTo>
                    <a:lnTo>
                      <a:pt x="286" y="254"/>
                    </a:lnTo>
                    <a:lnTo>
                      <a:pt x="284" y="234"/>
                    </a:lnTo>
                    <a:lnTo>
                      <a:pt x="290" y="212"/>
                    </a:lnTo>
                    <a:lnTo>
                      <a:pt x="288" y="188"/>
                    </a:lnTo>
                    <a:lnTo>
                      <a:pt x="286" y="178"/>
                    </a:lnTo>
                    <a:lnTo>
                      <a:pt x="276" y="170"/>
                    </a:lnTo>
                    <a:lnTo>
                      <a:pt x="276" y="154"/>
                    </a:lnTo>
                    <a:lnTo>
                      <a:pt x="276" y="138"/>
                    </a:lnTo>
                    <a:lnTo>
                      <a:pt x="274" y="126"/>
                    </a:lnTo>
                    <a:lnTo>
                      <a:pt x="286" y="130"/>
                    </a:lnTo>
                    <a:lnTo>
                      <a:pt x="294" y="138"/>
                    </a:lnTo>
                    <a:lnTo>
                      <a:pt x="304" y="140"/>
                    </a:lnTo>
                    <a:lnTo>
                      <a:pt x="312" y="134"/>
                    </a:lnTo>
                    <a:lnTo>
                      <a:pt x="320" y="134"/>
                    </a:lnTo>
                    <a:lnTo>
                      <a:pt x="326" y="138"/>
                    </a:lnTo>
                    <a:lnTo>
                      <a:pt x="332" y="146"/>
                    </a:lnTo>
                    <a:lnTo>
                      <a:pt x="328" y="152"/>
                    </a:lnTo>
                    <a:lnTo>
                      <a:pt x="322" y="154"/>
                    </a:lnTo>
                    <a:lnTo>
                      <a:pt x="322" y="162"/>
                    </a:lnTo>
                    <a:lnTo>
                      <a:pt x="328" y="168"/>
                    </a:lnTo>
                    <a:lnTo>
                      <a:pt x="328" y="176"/>
                    </a:lnTo>
                    <a:lnTo>
                      <a:pt x="332" y="182"/>
                    </a:lnTo>
                    <a:lnTo>
                      <a:pt x="336" y="184"/>
                    </a:lnTo>
                    <a:lnTo>
                      <a:pt x="346" y="180"/>
                    </a:lnTo>
                    <a:lnTo>
                      <a:pt x="356" y="182"/>
                    </a:lnTo>
                    <a:lnTo>
                      <a:pt x="374" y="192"/>
                    </a:lnTo>
                    <a:lnTo>
                      <a:pt x="392" y="192"/>
                    </a:lnTo>
                    <a:lnTo>
                      <a:pt x="400" y="198"/>
                    </a:lnTo>
                    <a:lnTo>
                      <a:pt x="422" y="204"/>
                    </a:lnTo>
                    <a:lnTo>
                      <a:pt x="434" y="196"/>
                    </a:lnTo>
                    <a:lnTo>
                      <a:pt x="448" y="190"/>
                    </a:lnTo>
                    <a:lnTo>
                      <a:pt x="448" y="184"/>
                    </a:lnTo>
                    <a:lnTo>
                      <a:pt x="442" y="182"/>
                    </a:lnTo>
                    <a:lnTo>
                      <a:pt x="438" y="172"/>
                    </a:lnTo>
                    <a:lnTo>
                      <a:pt x="446" y="158"/>
                    </a:lnTo>
                    <a:lnTo>
                      <a:pt x="454" y="152"/>
                    </a:lnTo>
                    <a:lnTo>
                      <a:pt x="470" y="146"/>
                    </a:lnTo>
                    <a:lnTo>
                      <a:pt x="486" y="136"/>
                    </a:lnTo>
                    <a:lnTo>
                      <a:pt x="524" y="136"/>
                    </a:lnTo>
                    <a:lnTo>
                      <a:pt x="544" y="130"/>
                    </a:lnTo>
                    <a:lnTo>
                      <a:pt x="558" y="116"/>
                    </a:lnTo>
                    <a:lnTo>
                      <a:pt x="572" y="98"/>
                    </a:lnTo>
                    <a:lnTo>
                      <a:pt x="576" y="68"/>
                    </a:lnTo>
                    <a:lnTo>
                      <a:pt x="580" y="38"/>
                    </a:lnTo>
                    <a:lnTo>
                      <a:pt x="584" y="20"/>
                    </a:lnTo>
                    <a:lnTo>
                      <a:pt x="604" y="10"/>
                    </a:lnTo>
                    <a:lnTo>
                      <a:pt x="632" y="4"/>
                    </a:lnTo>
                    <a:lnTo>
                      <a:pt x="666" y="0"/>
                    </a:lnTo>
                    <a:lnTo>
                      <a:pt x="664" y="4"/>
                    </a:lnTo>
                    <a:lnTo>
                      <a:pt x="668" y="10"/>
                    </a:lnTo>
                    <a:lnTo>
                      <a:pt x="668" y="16"/>
                    </a:lnTo>
                    <a:lnTo>
                      <a:pt x="680" y="30"/>
                    </a:lnTo>
                    <a:lnTo>
                      <a:pt x="694" y="42"/>
                    </a:lnTo>
                    <a:lnTo>
                      <a:pt x="710" y="44"/>
                    </a:lnTo>
                    <a:lnTo>
                      <a:pt x="718" y="64"/>
                    </a:lnTo>
                    <a:lnTo>
                      <a:pt x="718" y="78"/>
                    </a:lnTo>
                    <a:lnTo>
                      <a:pt x="738" y="78"/>
                    </a:lnTo>
                    <a:lnTo>
                      <a:pt x="750" y="90"/>
                    </a:lnTo>
                    <a:lnTo>
                      <a:pt x="752" y="104"/>
                    </a:lnTo>
                    <a:lnTo>
                      <a:pt x="778" y="104"/>
                    </a:lnTo>
                    <a:lnTo>
                      <a:pt x="790" y="116"/>
                    </a:lnTo>
                    <a:lnTo>
                      <a:pt x="784" y="126"/>
                    </a:lnTo>
                    <a:lnTo>
                      <a:pt x="792" y="138"/>
                    </a:lnTo>
                    <a:lnTo>
                      <a:pt x="786" y="146"/>
                    </a:lnTo>
                    <a:lnTo>
                      <a:pt x="788" y="156"/>
                    </a:lnTo>
                    <a:lnTo>
                      <a:pt x="812" y="160"/>
                    </a:lnTo>
                    <a:lnTo>
                      <a:pt x="824" y="156"/>
                    </a:lnTo>
                    <a:lnTo>
                      <a:pt x="830" y="148"/>
                    </a:lnTo>
                    <a:lnTo>
                      <a:pt x="830" y="140"/>
                    </a:lnTo>
                    <a:lnTo>
                      <a:pt x="840" y="132"/>
                    </a:lnTo>
                    <a:lnTo>
                      <a:pt x="846" y="142"/>
                    </a:lnTo>
                    <a:lnTo>
                      <a:pt x="838" y="152"/>
                    </a:lnTo>
                    <a:lnTo>
                      <a:pt x="840" y="178"/>
                    </a:lnTo>
                    <a:lnTo>
                      <a:pt x="854" y="180"/>
                    </a:lnTo>
                    <a:lnTo>
                      <a:pt x="882" y="202"/>
                    </a:lnTo>
                    <a:lnTo>
                      <a:pt x="890" y="218"/>
                    </a:lnTo>
                    <a:lnTo>
                      <a:pt x="920" y="220"/>
                    </a:lnTo>
                    <a:lnTo>
                      <a:pt x="926" y="224"/>
                    </a:lnTo>
                    <a:lnTo>
                      <a:pt x="934" y="232"/>
                    </a:lnTo>
                    <a:lnTo>
                      <a:pt x="940" y="228"/>
                    </a:lnTo>
                    <a:lnTo>
                      <a:pt x="946" y="222"/>
                    </a:lnTo>
                    <a:lnTo>
                      <a:pt x="956" y="224"/>
                    </a:lnTo>
                    <a:lnTo>
                      <a:pt x="964" y="226"/>
                    </a:lnTo>
                    <a:lnTo>
                      <a:pt x="980" y="234"/>
                    </a:lnTo>
                    <a:lnTo>
                      <a:pt x="982" y="250"/>
                    </a:lnTo>
                    <a:lnTo>
                      <a:pt x="1000" y="270"/>
                    </a:lnTo>
                    <a:lnTo>
                      <a:pt x="1004" y="264"/>
                    </a:lnTo>
                    <a:lnTo>
                      <a:pt x="1018" y="268"/>
                    </a:lnTo>
                    <a:lnTo>
                      <a:pt x="1018" y="276"/>
                    </a:lnTo>
                    <a:lnTo>
                      <a:pt x="1036" y="280"/>
                    </a:lnTo>
                    <a:lnTo>
                      <a:pt x="1056" y="276"/>
                    </a:lnTo>
                    <a:lnTo>
                      <a:pt x="1068" y="288"/>
                    </a:lnTo>
                    <a:lnTo>
                      <a:pt x="1096" y="288"/>
                    </a:lnTo>
                    <a:lnTo>
                      <a:pt x="1120" y="300"/>
                    </a:lnTo>
                    <a:lnTo>
                      <a:pt x="1100" y="324"/>
                    </a:lnTo>
                    <a:lnTo>
                      <a:pt x="1082" y="344"/>
                    </a:lnTo>
                    <a:lnTo>
                      <a:pt x="1076" y="378"/>
                    </a:lnTo>
                    <a:lnTo>
                      <a:pt x="1060" y="410"/>
                    </a:lnTo>
                    <a:lnTo>
                      <a:pt x="1066" y="424"/>
                    </a:lnTo>
                    <a:lnTo>
                      <a:pt x="1056" y="442"/>
                    </a:lnTo>
                    <a:lnTo>
                      <a:pt x="1058" y="470"/>
                    </a:lnTo>
                    <a:lnTo>
                      <a:pt x="1052" y="480"/>
                    </a:lnTo>
                    <a:lnTo>
                      <a:pt x="1042" y="494"/>
                    </a:lnTo>
                    <a:lnTo>
                      <a:pt x="1024" y="494"/>
                    </a:lnTo>
                    <a:lnTo>
                      <a:pt x="1020" y="488"/>
                    </a:lnTo>
                    <a:lnTo>
                      <a:pt x="1008" y="488"/>
                    </a:lnTo>
                    <a:lnTo>
                      <a:pt x="1006" y="508"/>
                    </a:lnTo>
                    <a:lnTo>
                      <a:pt x="988" y="518"/>
                    </a:lnTo>
                    <a:lnTo>
                      <a:pt x="980" y="542"/>
                    </a:lnTo>
                    <a:lnTo>
                      <a:pt x="960" y="556"/>
                    </a:lnTo>
                    <a:lnTo>
                      <a:pt x="954" y="580"/>
                    </a:lnTo>
                    <a:lnTo>
                      <a:pt x="928" y="598"/>
                    </a:lnTo>
                    <a:lnTo>
                      <a:pt x="922" y="614"/>
                    </a:lnTo>
                    <a:lnTo>
                      <a:pt x="928" y="626"/>
                    </a:lnTo>
                    <a:lnTo>
                      <a:pt x="920" y="640"/>
                    </a:lnTo>
                    <a:lnTo>
                      <a:pt x="910" y="646"/>
                    </a:lnTo>
                    <a:lnTo>
                      <a:pt x="910" y="654"/>
                    </a:lnTo>
                    <a:lnTo>
                      <a:pt x="922" y="656"/>
                    </a:lnTo>
                    <a:lnTo>
                      <a:pt x="940" y="644"/>
                    </a:lnTo>
                    <a:lnTo>
                      <a:pt x="942" y="632"/>
                    </a:lnTo>
                    <a:lnTo>
                      <a:pt x="954" y="624"/>
                    </a:lnTo>
                    <a:lnTo>
                      <a:pt x="970" y="628"/>
                    </a:lnTo>
                    <a:lnTo>
                      <a:pt x="986" y="638"/>
                    </a:lnTo>
                    <a:lnTo>
                      <a:pt x="984" y="660"/>
                    </a:lnTo>
                    <a:lnTo>
                      <a:pt x="998" y="674"/>
                    </a:lnTo>
                    <a:lnTo>
                      <a:pt x="1002" y="690"/>
                    </a:lnTo>
                    <a:lnTo>
                      <a:pt x="1000" y="698"/>
                    </a:lnTo>
                    <a:lnTo>
                      <a:pt x="986" y="696"/>
                    </a:lnTo>
                    <a:lnTo>
                      <a:pt x="978" y="708"/>
                    </a:lnTo>
                    <a:lnTo>
                      <a:pt x="986" y="720"/>
                    </a:lnTo>
                    <a:lnTo>
                      <a:pt x="994" y="726"/>
                    </a:lnTo>
                    <a:lnTo>
                      <a:pt x="998" y="744"/>
                    </a:lnTo>
                    <a:lnTo>
                      <a:pt x="1014" y="758"/>
                    </a:lnTo>
                    <a:lnTo>
                      <a:pt x="1006" y="766"/>
                    </a:lnTo>
                    <a:lnTo>
                      <a:pt x="1006" y="778"/>
                    </a:lnTo>
                    <a:lnTo>
                      <a:pt x="994" y="780"/>
                    </a:lnTo>
                    <a:lnTo>
                      <a:pt x="986" y="790"/>
                    </a:lnTo>
                    <a:lnTo>
                      <a:pt x="974" y="788"/>
                    </a:lnTo>
                    <a:lnTo>
                      <a:pt x="962" y="794"/>
                    </a:lnTo>
                    <a:lnTo>
                      <a:pt x="972" y="808"/>
                    </a:lnTo>
                    <a:lnTo>
                      <a:pt x="972" y="816"/>
                    </a:lnTo>
                    <a:lnTo>
                      <a:pt x="976" y="824"/>
                    </a:lnTo>
                    <a:lnTo>
                      <a:pt x="994" y="828"/>
                    </a:lnTo>
                    <a:lnTo>
                      <a:pt x="1000" y="842"/>
                    </a:lnTo>
                    <a:lnTo>
                      <a:pt x="978" y="864"/>
                    </a:lnTo>
                    <a:lnTo>
                      <a:pt x="984" y="878"/>
                    </a:lnTo>
                    <a:lnTo>
                      <a:pt x="980" y="888"/>
                    </a:lnTo>
                    <a:lnTo>
                      <a:pt x="986" y="902"/>
                    </a:lnTo>
                    <a:lnTo>
                      <a:pt x="1026" y="920"/>
                    </a:lnTo>
                    <a:lnTo>
                      <a:pt x="1050" y="920"/>
                    </a:lnTo>
                    <a:lnTo>
                      <a:pt x="1056" y="932"/>
                    </a:lnTo>
                    <a:lnTo>
                      <a:pt x="1048" y="938"/>
                    </a:lnTo>
                    <a:lnTo>
                      <a:pt x="1036" y="954"/>
                    </a:lnTo>
                    <a:lnTo>
                      <a:pt x="1042" y="970"/>
                    </a:lnTo>
                    <a:lnTo>
                      <a:pt x="1038" y="970"/>
                    </a:lnTo>
                    <a:lnTo>
                      <a:pt x="1038" y="972"/>
                    </a:lnTo>
                    <a:lnTo>
                      <a:pt x="1036" y="968"/>
                    </a:lnTo>
                    <a:lnTo>
                      <a:pt x="1032" y="966"/>
                    </a:lnTo>
                    <a:lnTo>
                      <a:pt x="1028" y="966"/>
                    </a:lnTo>
                    <a:lnTo>
                      <a:pt x="1022" y="970"/>
                    </a:lnTo>
                    <a:lnTo>
                      <a:pt x="1020" y="974"/>
                    </a:lnTo>
                    <a:lnTo>
                      <a:pt x="1020" y="980"/>
                    </a:lnTo>
                    <a:lnTo>
                      <a:pt x="1022" y="982"/>
                    </a:lnTo>
                    <a:lnTo>
                      <a:pt x="1022" y="984"/>
                    </a:lnTo>
                    <a:close/>
                  </a:path>
                </a:pathLst>
              </a:custGeom>
              <a:solidFill>
                <a:schemeClr val="accent2">
                  <a:lumMod val="40000"/>
                  <a:lumOff val="60000"/>
                  <a:alpha val="50000"/>
                </a:schemeClr>
              </a:solidFill>
              <a:ln w="6350" cmpd="sng">
                <a:solidFill>
                  <a:srgbClr val="FFFFFF"/>
                </a:solidFill>
                <a:round/>
                <a:headEnd/>
                <a:tailEnd/>
              </a:ln>
            </p:spPr>
            <p:txBody>
              <a:bodyPr/>
              <a:lstStyle/>
              <a:p>
                <a:endParaRPr lang="en-US" dirty="0"/>
              </a:p>
            </p:txBody>
          </p:sp>
          <p:sp>
            <p:nvSpPr>
              <p:cNvPr id="241" name="Freeform 407"/>
              <p:cNvSpPr>
                <a:spLocks/>
              </p:cNvSpPr>
              <p:nvPr/>
            </p:nvSpPr>
            <p:spPr bwMode="auto">
              <a:xfrm>
                <a:off x="7907338" y="3025775"/>
                <a:ext cx="531812" cy="466725"/>
              </a:xfrm>
              <a:custGeom>
                <a:avLst/>
                <a:gdLst>
                  <a:gd name="T0" fmla="*/ 1082 w 1190"/>
                  <a:gd name="T1" fmla="*/ 336 h 1044"/>
                  <a:gd name="T2" fmla="*/ 1144 w 1190"/>
                  <a:gd name="T3" fmla="*/ 338 h 1044"/>
                  <a:gd name="T4" fmla="*/ 1190 w 1190"/>
                  <a:gd name="T5" fmla="*/ 362 h 1044"/>
                  <a:gd name="T6" fmla="*/ 1178 w 1190"/>
                  <a:gd name="T7" fmla="*/ 394 h 1044"/>
                  <a:gd name="T8" fmla="*/ 1144 w 1190"/>
                  <a:gd name="T9" fmla="*/ 438 h 1044"/>
                  <a:gd name="T10" fmla="*/ 1066 w 1190"/>
                  <a:gd name="T11" fmla="*/ 480 h 1044"/>
                  <a:gd name="T12" fmla="*/ 942 w 1190"/>
                  <a:gd name="T13" fmla="*/ 504 h 1044"/>
                  <a:gd name="T14" fmla="*/ 866 w 1190"/>
                  <a:gd name="T15" fmla="*/ 594 h 1044"/>
                  <a:gd name="T16" fmla="*/ 794 w 1190"/>
                  <a:gd name="T17" fmla="*/ 744 h 1044"/>
                  <a:gd name="T18" fmla="*/ 806 w 1190"/>
                  <a:gd name="T19" fmla="*/ 804 h 1044"/>
                  <a:gd name="T20" fmla="*/ 744 w 1190"/>
                  <a:gd name="T21" fmla="*/ 842 h 1044"/>
                  <a:gd name="T22" fmla="*/ 710 w 1190"/>
                  <a:gd name="T23" fmla="*/ 896 h 1044"/>
                  <a:gd name="T24" fmla="*/ 708 w 1190"/>
                  <a:gd name="T25" fmla="*/ 930 h 1044"/>
                  <a:gd name="T26" fmla="*/ 628 w 1190"/>
                  <a:gd name="T27" fmla="*/ 938 h 1044"/>
                  <a:gd name="T28" fmla="*/ 562 w 1190"/>
                  <a:gd name="T29" fmla="*/ 1000 h 1044"/>
                  <a:gd name="T30" fmla="*/ 532 w 1190"/>
                  <a:gd name="T31" fmla="*/ 1010 h 1044"/>
                  <a:gd name="T32" fmla="*/ 468 w 1190"/>
                  <a:gd name="T33" fmla="*/ 1010 h 1044"/>
                  <a:gd name="T34" fmla="*/ 388 w 1190"/>
                  <a:gd name="T35" fmla="*/ 992 h 1044"/>
                  <a:gd name="T36" fmla="*/ 296 w 1190"/>
                  <a:gd name="T37" fmla="*/ 984 h 1044"/>
                  <a:gd name="T38" fmla="*/ 228 w 1190"/>
                  <a:gd name="T39" fmla="*/ 1000 h 1044"/>
                  <a:gd name="T40" fmla="*/ 172 w 1190"/>
                  <a:gd name="T41" fmla="*/ 1042 h 1044"/>
                  <a:gd name="T42" fmla="*/ 116 w 1190"/>
                  <a:gd name="T43" fmla="*/ 1010 h 1044"/>
                  <a:gd name="T44" fmla="*/ 94 w 1190"/>
                  <a:gd name="T45" fmla="*/ 948 h 1044"/>
                  <a:gd name="T46" fmla="*/ 84 w 1190"/>
                  <a:gd name="T47" fmla="*/ 892 h 1044"/>
                  <a:gd name="T48" fmla="*/ 0 w 1190"/>
                  <a:gd name="T49" fmla="*/ 850 h 1044"/>
                  <a:gd name="T50" fmla="*/ 20 w 1190"/>
                  <a:gd name="T51" fmla="*/ 774 h 1044"/>
                  <a:gd name="T52" fmla="*/ 78 w 1190"/>
                  <a:gd name="T53" fmla="*/ 734 h 1044"/>
                  <a:gd name="T54" fmla="*/ 50 w 1190"/>
                  <a:gd name="T55" fmla="*/ 686 h 1044"/>
                  <a:gd name="T56" fmla="*/ 96 w 1190"/>
                  <a:gd name="T57" fmla="*/ 632 h 1044"/>
                  <a:gd name="T58" fmla="*/ 80 w 1190"/>
                  <a:gd name="T59" fmla="*/ 582 h 1044"/>
                  <a:gd name="T60" fmla="*/ 94 w 1190"/>
                  <a:gd name="T61" fmla="*/ 530 h 1044"/>
                  <a:gd name="T62" fmla="*/ 136 w 1190"/>
                  <a:gd name="T63" fmla="*/ 482 h 1044"/>
                  <a:gd name="T64" fmla="*/ 158 w 1190"/>
                  <a:gd name="T65" fmla="*/ 448 h 1044"/>
                  <a:gd name="T66" fmla="*/ 184 w 1190"/>
                  <a:gd name="T67" fmla="*/ 360 h 1044"/>
                  <a:gd name="T68" fmla="*/ 254 w 1190"/>
                  <a:gd name="T69" fmla="*/ 306 h 1044"/>
                  <a:gd name="T70" fmla="*/ 220 w 1190"/>
                  <a:gd name="T71" fmla="*/ 256 h 1044"/>
                  <a:gd name="T72" fmla="*/ 152 w 1190"/>
                  <a:gd name="T73" fmla="*/ 254 h 1044"/>
                  <a:gd name="T74" fmla="*/ 98 w 1190"/>
                  <a:gd name="T75" fmla="*/ 234 h 1044"/>
                  <a:gd name="T76" fmla="*/ 82 w 1190"/>
                  <a:gd name="T77" fmla="*/ 204 h 1044"/>
                  <a:gd name="T78" fmla="*/ 12 w 1190"/>
                  <a:gd name="T79" fmla="*/ 218 h 1044"/>
                  <a:gd name="T80" fmla="*/ 22 w 1190"/>
                  <a:gd name="T81" fmla="*/ 162 h 1044"/>
                  <a:gd name="T82" fmla="*/ 32 w 1190"/>
                  <a:gd name="T83" fmla="*/ 130 h 1044"/>
                  <a:gd name="T84" fmla="*/ 14 w 1190"/>
                  <a:gd name="T85" fmla="*/ 112 h 1044"/>
                  <a:gd name="T86" fmla="*/ 14 w 1190"/>
                  <a:gd name="T87" fmla="*/ 74 h 1044"/>
                  <a:gd name="T88" fmla="*/ 38 w 1190"/>
                  <a:gd name="T89" fmla="*/ 42 h 1044"/>
                  <a:gd name="T90" fmla="*/ 116 w 1190"/>
                  <a:gd name="T91" fmla="*/ 36 h 1044"/>
                  <a:gd name="T92" fmla="*/ 144 w 1190"/>
                  <a:gd name="T93" fmla="*/ 4 h 1044"/>
                  <a:gd name="T94" fmla="*/ 200 w 1190"/>
                  <a:gd name="T95" fmla="*/ 16 h 1044"/>
                  <a:gd name="T96" fmla="*/ 308 w 1190"/>
                  <a:gd name="T97" fmla="*/ 58 h 1044"/>
                  <a:gd name="T98" fmla="*/ 376 w 1190"/>
                  <a:gd name="T99" fmla="*/ 76 h 1044"/>
                  <a:gd name="T100" fmla="*/ 502 w 1190"/>
                  <a:gd name="T101" fmla="*/ 122 h 1044"/>
                  <a:gd name="T102" fmla="*/ 594 w 1190"/>
                  <a:gd name="T103" fmla="*/ 142 h 1044"/>
                  <a:gd name="T104" fmla="*/ 694 w 1190"/>
                  <a:gd name="T105" fmla="*/ 168 h 1044"/>
                  <a:gd name="T106" fmla="*/ 756 w 1190"/>
                  <a:gd name="T107" fmla="*/ 188 h 1044"/>
                  <a:gd name="T108" fmla="*/ 788 w 1190"/>
                  <a:gd name="T109" fmla="*/ 228 h 1044"/>
                  <a:gd name="T110" fmla="*/ 854 w 1190"/>
                  <a:gd name="T111" fmla="*/ 254 h 1044"/>
                  <a:gd name="T112" fmla="*/ 946 w 1190"/>
                  <a:gd name="T113" fmla="*/ 264 h 1044"/>
                  <a:gd name="T114" fmla="*/ 1016 w 1190"/>
                  <a:gd name="T115" fmla="*/ 312 h 10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90"/>
                  <a:gd name="T175" fmla="*/ 0 h 1044"/>
                  <a:gd name="T176" fmla="*/ 1190 w 1190"/>
                  <a:gd name="T177" fmla="*/ 1044 h 10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90" h="1044">
                    <a:moveTo>
                      <a:pt x="1036" y="320"/>
                    </a:moveTo>
                    <a:lnTo>
                      <a:pt x="1046" y="320"/>
                    </a:lnTo>
                    <a:lnTo>
                      <a:pt x="1060" y="330"/>
                    </a:lnTo>
                    <a:lnTo>
                      <a:pt x="1062" y="336"/>
                    </a:lnTo>
                    <a:lnTo>
                      <a:pt x="1070" y="344"/>
                    </a:lnTo>
                    <a:lnTo>
                      <a:pt x="1082" y="336"/>
                    </a:lnTo>
                    <a:lnTo>
                      <a:pt x="1092" y="336"/>
                    </a:lnTo>
                    <a:lnTo>
                      <a:pt x="1102" y="338"/>
                    </a:lnTo>
                    <a:lnTo>
                      <a:pt x="1112" y="350"/>
                    </a:lnTo>
                    <a:lnTo>
                      <a:pt x="1130" y="348"/>
                    </a:lnTo>
                    <a:lnTo>
                      <a:pt x="1132" y="340"/>
                    </a:lnTo>
                    <a:lnTo>
                      <a:pt x="1144" y="338"/>
                    </a:lnTo>
                    <a:lnTo>
                      <a:pt x="1152" y="338"/>
                    </a:lnTo>
                    <a:lnTo>
                      <a:pt x="1164" y="338"/>
                    </a:lnTo>
                    <a:lnTo>
                      <a:pt x="1178" y="344"/>
                    </a:lnTo>
                    <a:lnTo>
                      <a:pt x="1180" y="350"/>
                    </a:lnTo>
                    <a:lnTo>
                      <a:pt x="1184" y="356"/>
                    </a:lnTo>
                    <a:lnTo>
                      <a:pt x="1190" y="362"/>
                    </a:lnTo>
                    <a:lnTo>
                      <a:pt x="1186" y="370"/>
                    </a:lnTo>
                    <a:lnTo>
                      <a:pt x="1180" y="370"/>
                    </a:lnTo>
                    <a:lnTo>
                      <a:pt x="1172" y="370"/>
                    </a:lnTo>
                    <a:lnTo>
                      <a:pt x="1172" y="376"/>
                    </a:lnTo>
                    <a:lnTo>
                      <a:pt x="1174" y="390"/>
                    </a:lnTo>
                    <a:lnTo>
                      <a:pt x="1178" y="394"/>
                    </a:lnTo>
                    <a:lnTo>
                      <a:pt x="1178" y="404"/>
                    </a:lnTo>
                    <a:lnTo>
                      <a:pt x="1176" y="408"/>
                    </a:lnTo>
                    <a:lnTo>
                      <a:pt x="1174" y="414"/>
                    </a:lnTo>
                    <a:lnTo>
                      <a:pt x="1168" y="420"/>
                    </a:lnTo>
                    <a:lnTo>
                      <a:pt x="1162" y="424"/>
                    </a:lnTo>
                    <a:lnTo>
                      <a:pt x="1144" y="438"/>
                    </a:lnTo>
                    <a:lnTo>
                      <a:pt x="1128" y="444"/>
                    </a:lnTo>
                    <a:lnTo>
                      <a:pt x="1116" y="450"/>
                    </a:lnTo>
                    <a:lnTo>
                      <a:pt x="1098" y="456"/>
                    </a:lnTo>
                    <a:lnTo>
                      <a:pt x="1076" y="464"/>
                    </a:lnTo>
                    <a:lnTo>
                      <a:pt x="1070" y="470"/>
                    </a:lnTo>
                    <a:lnTo>
                      <a:pt x="1066" y="480"/>
                    </a:lnTo>
                    <a:lnTo>
                      <a:pt x="1060" y="482"/>
                    </a:lnTo>
                    <a:lnTo>
                      <a:pt x="1036" y="488"/>
                    </a:lnTo>
                    <a:lnTo>
                      <a:pt x="1008" y="490"/>
                    </a:lnTo>
                    <a:lnTo>
                      <a:pt x="980" y="496"/>
                    </a:lnTo>
                    <a:lnTo>
                      <a:pt x="954" y="500"/>
                    </a:lnTo>
                    <a:lnTo>
                      <a:pt x="942" y="504"/>
                    </a:lnTo>
                    <a:lnTo>
                      <a:pt x="916" y="528"/>
                    </a:lnTo>
                    <a:lnTo>
                      <a:pt x="930" y="542"/>
                    </a:lnTo>
                    <a:lnTo>
                      <a:pt x="910" y="560"/>
                    </a:lnTo>
                    <a:lnTo>
                      <a:pt x="900" y="554"/>
                    </a:lnTo>
                    <a:lnTo>
                      <a:pt x="888" y="570"/>
                    </a:lnTo>
                    <a:lnTo>
                      <a:pt x="866" y="594"/>
                    </a:lnTo>
                    <a:lnTo>
                      <a:pt x="840" y="618"/>
                    </a:lnTo>
                    <a:lnTo>
                      <a:pt x="806" y="660"/>
                    </a:lnTo>
                    <a:lnTo>
                      <a:pt x="788" y="690"/>
                    </a:lnTo>
                    <a:lnTo>
                      <a:pt x="788" y="698"/>
                    </a:lnTo>
                    <a:lnTo>
                      <a:pt x="790" y="720"/>
                    </a:lnTo>
                    <a:lnTo>
                      <a:pt x="794" y="744"/>
                    </a:lnTo>
                    <a:lnTo>
                      <a:pt x="800" y="760"/>
                    </a:lnTo>
                    <a:lnTo>
                      <a:pt x="812" y="774"/>
                    </a:lnTo>
                    <a:lnTo>
                      <a:pt x="824" y="782"/>
                    </a:lnTo>
                    <a:lnTo>
                      <a:pt x="830" y="794"/>
                    </a:lnTo>
                    <a:lnTo>
                      <a:pt x="820" y="796"/>
                    </a:lnTo>
                    <a:lnTo>
                      <a:pt x="806" y="804"/>
                    </a:lnTo>
                    <a:lnTo>
                      <a:pt x="794" y="810"/>
                    </a:lnTo>
                    <a:lnTo>
                      <a:pt x="790" y="818"/>
                    </a:lnTo>
                    <a:lnTo>
                      <a:pt x="774" y="818"/>
                    </a:lnTo>
                    <a:lnTo>
                      <a:pt x="760" y="826"/>
                    </a:lnTo>
                    <a:lnTo>
                      <a:pt x="750" y="836"/>
                    </a:lnTo>
                    <a:lnTo>
                      <a:pt x="744" y="842"/>
                    </a:lnTo>
                    <a:lnTo>
                      <a:pt x="746" y="852"/>
                    </a:lnTo>
                    <a:lnTo>
                      <a:pt x="736" y="854"/>
                    </a:lnTo>
                    <a:lnTo>
                      <a:pt x="730" y="864"/>
                    </a:lnTo>
                    <a:lnTo>
                      <a:pt x="724" y="876"/>
                    </a:lnTo>
                    <a:lnTo>
                      <a:pt x="718" y="884"/>
                    </a:lnTo>
                    <a:lnTo>
                      <a:pt x="710" y="896"/>
                    </a:lnTo>
                    <a:lnTo>
                      <a:pt x="706" y="904"/>
                    </a:lnTo>
                    <a:lnTo>
                      <a:pt x="708" y="910"/>
                    </a:lnTo>
                    <a:lnTo>
                      <a:pt x="710" y="918"/>
                    </a:lnTo>
                    <a:lnTo>
                      <a:pt x="710" y="924"/>
                    </a:lnTo>
                    <a:lnTo>
                      <a:pt x="710" y="928"/>
                    </a:lnTo>
                    <a:lnTo>
                      <a:pt x="708" y="930"/>
                    </a:lnTo>
                    <a:lnTo>
                      <a:pt x="694" y="930"/>
                    </a:lnTo>
                    <a:lnTo>
                      <a:pt x="680" y="928"/>
                    </a:lnTo>
                    <a:lnTo>
                      <a:pt x="668" y="926"/>
                    </a:lnTo>
                    <a:lnTo>
                      <a:pt x="658" y="926"/>
                    </a:lnTo>
                    <a:lnTo>
                      <a:pt x="642" y="926"/>
                    </a:lnTo>
                    <a:lnTo>
                      <a:pt x="628" y="938"/>
                    </a:lnTo>
                    <a:lnTo>
                      <a:pt x="612" y="942"/>
                    </a:lnTo>
                    <a:lnTo>
                      <a:pt x="600" y="952"/>
                    </a:lnTo>
                    <a:lnTo>
                      <a:pt x="588" y="964"/>
                    </a:lnTo>
                    <a:lnTo>
                      <a:pt x="582" y="978"/>
                    </a:lnTo>
                    <a:lnTo>
                      <a:pt x="574" y="988"/>
                    </a:lnTo>
                    <a:lnTo>
                      <a:pt x="562" y="1000"/>
                    </a:lnTo>
                    <a:lnTo>
                      <a:pt x="556" y="1006"/>
                    </a:lnTo>
                    <a:lnTo>
                      <a:pt x="552" y="1014"/>
                    </a:lnTo>
                    <a:lnTo>
                      <a:pt x="548" y="1016"/>
                    </a:lnTo>
                    <a:lnTo>
                      <a:pt x="544" y="1018"/>
                    </a:lnTo>
                    <a:lnTo>
                      <a:pt x="538" y="1020"/>
                    </a:lnTo>
                    <a:lnTo>
                      <a:pt x="532" y="1010"/>
                    </a:lnTo>
                    <a:lnTo>
                      <a:pt x="522" y="1000"/>
                    </a:lnTo>
                    <a:lnTo>
                      <a:pt x="506" y="1000"/>
                    </a:lnTo>
                    <a:lnTo>
                      <a:pt x="496" y="1004"/>
                    </a:lnTo>
                    <a:lnTo>
                      <a:pt x="490" y="1010"/>
                    </a:lnTo>
                    <a:lnTo>
                      <a:pt x="482" y="1014"/>
                    </a:lnTo>
                    <a:lnTo>
                      <a:pt x="468" y="1010"/>
                    </a:lnTo>
                    <a:lnTo>
                      <a:pt x="452" y="1002"/>
                    </a:lnTo>
                    <a:lnTo>
                      <a:pt x="440" y="998"/>
                    </a:lnTo>
                    <a:lnTo>
                      <a:pt x="416" y="996"/>
                    </a:lnTo>
                    <a:lnTo>
                      <a:pt x="410" y="1002"/>
                    </a:lnTo>
                    <a:lnTo>
                      <a:pt x="398" y="998"/>
                    </a:lnTo>
                    <a:lnTo>
                      <a:pt x="388" y="992"/>
                    </a:lnTo>
                    <a:lnTo>
                      <a:pt x="372" y="988"/>
                    </a:lnTo>
                    <a:lnTo>
                      <a:pt x="354" y="986"/>
                    </a:lnTo>
                    <a:lnTo>
                      <a:pt x="342" y="984"/>
                    </a:lnTo>
                    <a:lnTo>
                      <a:pt x="326" y="982"/>
                    </a:lnTo>
                    <a:lnTo>
                      <a:pt x="312" y="982"/>
                    </a:lnTo>
                    <a:lnTo>
                      <a:pt x="296" y="984"/>
                    </a:lnTo>
                    <a:lnTo>
                      <a:pt x="288" y="992"/>
                    </a:lnTo>
                    <a:lnTo>
                      <a:pt x="278" y="998"/>
                    </a:lnTo>
                    <a:lnTo>
                      <a:pt x="268" y="1000"/>
                    </a:lnTo>
                    <a:lnTo>
                      <a:pt x="254" y="998"/>
                    </a:lnTo>
                    <a:lnTo>
                      <a:pt x="240" y="996"/>
                    </a:lnTo>
                    <a:lnTo>
                      <a:pt x="228" y="1000"/>
                    </a:lnTo>
                    <a:lnTo>
                      <a:pt x="208" y="1004"/>
                    </a:lnTo>
                    <a:lnTo>
                      <a:pt x="194" y="1018"/>
                    </a:lnTo>
                    <a:lnTo>
                      <a:pt x="186" y="1028"/>
                    </a:lnTo>
                    <a:lnTo>
                      <a:pt x="176" y="1030"/>
                    </a:lnTo>
                    <a:lnTo>
                      <a:pt x="176" y="1038"/>
                    </a:lnTo>
                    <a:lnTo>
                      <a:pt x="172" y="1042"/>
                    </a:lnTo>
                    <a:lnTo>
                      <a:pt x="168" y="1044"/>
                    </a:lnTo>
                    <a:lnTo>
                      <a:pt x="154" y="1044"/>
                    </a:lnTo>
                    <a:lnTo>
                      <a:pt x="142" y="1034"/>
                    </a:lnTo>
                    <a:lnTo>
                      <a:pt x="130" y="1020"/>
                    </a:lnTo>
                    <a:lnTo>
                      <a:pt x="124" y="1012"/>
                    </a:lnTo>
                    <a:lnTo>
                      <a:pt x="116" y="1010"/>
                    </a:lnTo>
                    <a:lnTo>
                      <a:pt x="106" y="992"/>
                    </a:lnTo>
                    <a:lnTo>
                      <a:pt x="102" y="982"/>
                    </a:lnTo>
                    <a:lnTo>
                      <a:pt x="100" y="970"/>
                    </a:lnTo>
                    <a:lnTo>
                      <a:pt x="100" y="960"/>
                    </a:lnTo>
                    <a:lnTo>
                      <a:pt x="104" y="952"/>
                    </a:lnTo>
                    <a:lnTo>
                      <a:pt x="94" y="948"/>
                    </a:lnTo>
                    <a:lnTo>
                      <a:pt x="88" y="940"/>
                    </a:lnTo>
                    <a:lnTo>
                      <a:pt x="90" y="930"/>
                    </a:lnTo>
                    <a:lnTo>
                      <a:pt x="98" y="924"/>
                    </a:lnTo>
                    <a:lnTo>
                      <a:pt x="102" y="918"/>
                    </a:lnTo>
                    <a:lnTo>
                      <a:pt x="92" y="910"/>
                    </a:lnTo>
                    <a:lnTo>
                      <a:pt x="84" y="892"/>
                    </a:lnTo>
                    <a:lnTo>
                      <a:pt x="72" y="880"/>
                    </a:lnTo>
                    <a:lnTo>
                      <a:pt x="58" y="870"/>
                    </a:lnTo>
                    <a:lnTo>
                      <a:pt x="50" y="862"/>
                    </a:lnTo>
                    <a:lnTo>
                      <a:pt x="36" y="856"/>
                    </a:lnTo>
                    <a:lnTo>
                      <a:pt x="22" y="850"/>
                    </a:lnTo>
                    <a:lnTo>
                      <a:pt x="0" y="850"/>
                    </a:lnTo>
                    <a:lnTo>
                      <a:pt x="2" y="832"/>
                    </a:lnTo>
                    <a:lnTo>
                      <a:pt x="2" y="816"/>
                    </a:lnTo>
                    <a:lnTo>
                      <a:pt x="4" y="804"/>
                    </a:lnTo>
                    <a:lnTo>
                      <a:pt x="2" y="796"/>
                    </a:lnTo>
                    <a:lnTo>
                      <a:pt x="14" y="780"/>
                    </a:lnTo>
                    <a:lnTo>
                      <a:pt x="20" y="774"/>
                    </a:lnTo>
                    <a:lnTo>
                      <a:pt x="28" y="766"/>
                    </a:lnTo>
                    <a:lnTo>
                      <a:pt x="40" y="752"/>
                    </a:lnTo>
                    <a:lnTo>
                      <a:pt x="44" y="748"/>
                    </a:lnTo>
                    <a:lnTo>
                      <a:pt x="54" y="748"/>
                    </a:lnTo>
                    <a:lnTo>
                      <a:pt x="68" y="746"/>
                    </a:lnTo>
                    <a:lnTo>
                      <a:pt x="78" y="734"/>
                    </a:lnTo>
                    <a:lnTo>
                      <a:pt x="80" y="724"/>
                    </a:lnTo>
                    <a:lnTo>
                      <a:pt x="68" y="726"/>
                    </a:lnTo>
                    <a:lnTo>
                      <a:pt x="62" y="724"/>
                    </a:lnTo>
                    <a:lnTo>
                      <a:pt x="60" y="708"/>
                    </a:lnTo>
                    <a:lnTo>
                      <a:pt x="54" y="696"/>
                    </a:lnTo>
                    <a:lnTo>
                      <a:pt x="50" y="686"/>
                    </a:lnTo>
                    <a:lnTo>
                      <a:pt x="54" y="676"/>
                    </a:lnTo>
                    <a:lnTo>
                      <a:pt x="60" y="666"/>
                    </a:lnTo>
                    <a:lnTo>
                      <a:pt x="60" y="656"/>
                    </a:lnTo>
                    <a:lnTo>
                      <a:pt x="70" y="650"/>
                    </a:lnTo>
                    <a:lnTo>
                      <a:pt x="84" y="642"/>
                    </a:lnTo>
                    <a:lnTo>
                      <a:pt x="96" y="632"/>
                    </a:lnTo>
                    <a:lnTo>
                      <a:pt x="100" y="626"/>
                    </a:lnTo>
                    <a:lnTo>
                      <a:pt x="104" y="616"/>
                    </a:lnTo>
                    <a:lnTo>
                      <a:pt x="100" y="608"/>
                    </a:lnTo>
                    <a:lnTo>
                      <a:pt x="90" y="608"/>
                    </a:lnTo>
                    <a:lnTo>
                      <a:pt x="86" y="600"/>
                    </a:lnTo>
                    <a:lnTo>
                      <a:pt x="80" y="582"/>
                    </a:lnTo>
                    <a:lnTo>
                      <a:pt x="80" y="566"/>
                    </a:lnTo>
                    <a:lnTo>
                      <a:pt x="82" y="558"/>
                    </a:lnTo>
                    <a:lnTo>
                      <a:pt x="74" y="546"/>
                    </a:lnTo>
                    <a:lnTo>
                      <a:pt x="68" y="532"/>
                    </a:lnTo>
                    <a:lnTo>
                      <a:pt x="80" y="526"/>
                    </a:lnTo>
                    <a:lnTo>
                      <a:pt x="94" y="530"/>
                    </a:lnTo>
                    <a:lnTo>
                      <a:pt x="104" y="534"/>
                    </a:lnTo>
                    <a:lnTo>
                      <a:pt x="116" y="534"/>
                    </a:lnTo>
                    <a:lnTo>
                      <a:pt x="130" y="516"/>
                    </a:lnTo>
                    <a:lnTo>
                      <a:pt x="140" y="506"/>
                    </a:lnTo>
                    <a:lnTo>
                      <a:pt x="142" y="492"/>
                    </a:lnTo>
                    <a:lnTo>
                      <a:pt x="136" y="482"/>
                    </a:lnTo>
                    <a:lnTo>
                      <a:pt x="134" y="470"/>
                    </a:lnTo>
                    <a:lnTo>
                      <a:pt x="134" y="468"/>
                    </a:lnTo>
                    <a:lnTo>
                      <a:pt x="136" y="466"/>
                    </a:lnTo>
                    <a:lnTo>
                      <a:pt x="138" y="464"/>
                    </a:lnTo>
                    <a:lnTo>
                      <a:pt x="154" y="462"/>
                    </a:lnTo>
                    <a:lnTo>
                      <a:pt x="158" y="448"/>
                    </a:lnTo>
                    <a:lnTo>
                      <a:pt x="166" y="428"/>
                    </a:lnTo>
                    <a:lnTo>
                      <a:pt x="170" y="412"/>
                    </a:lnTo>
                    <a:lnTo>
                      <a:pt x="174" y="390"/>
                    </a:lnTo>
                    <a:lnTo>
                      <a:pt x="172" y="378"/>
                    </a:lnTo>
                    <a:lnTo>
                      <a:pt x="168" y="368"/>
                    </a:lnTo>
                    <a:lnTo>
                      <a:pt x="184" y="360"/>
                    </a:lnTo>
                    <a:lnTo>
                      <a:pt x="194" y="352"/>
                    </a:lnTo>
                    <a:lnTo>
                      <a:pt x="214" y="344"/>
                    </a:lnTo>
                    <a:lnTo>
                      <a:pt x="232" y="336"/>
                    </a:lnTo>
                    <a:lnTo>
                      <a:pt x="240" y="332"/>
                    </a:lnTo>
                    <a:lnTo>
                      <a:pt x="250" y="320"/>
                    </a:lnTo>
                    <a:lnTo>
                      <a:pt x="254" y="306"/>
                    </a:lnTo>
                    <a:lnTo>
                      <a:pt x="242" y="298"/>
                    </a:lnTo>
                    <a:lnTo>
                      <a:pt x="230" y="296"/>
                    </a:lnTo>
                    <a:lnTo>
                      <a:pt x="220" y="290"/>
                    </a:lnTo>
                    <a:lnTo>
                      <a:pt x="228" y="280"/>
                    </a:lnTo>
                    <a:lnTo>
                      <a:pt x="232" y="268"/>
                    </a:lnTo>
                    <a:lnTo>
                      <a:pt x="220" y="256"/>
                    </a:lnTo>
                    <a:lnTo>
                      <a:pt x="208" y="252"/>
                    </a:lnTo>
                    <a:lnTo>
                      <a:pt x="196" y="252"/>
                    </a:lnTo>
                    <a:lnTo>
                      <a:pt x="186" y="248"/>
                    </a:lnTo>
                    <a:lnTo>
                      <a:pt x="176" y="240"/>
                    </a:lnTo>
                    <a:lnTo>
                      <a:pt x="170" y="252"/>
                    </a:lnTo>
                    <a:lnTo>
                      <a:pt x="152" y="254"/>
                    </a:lnTo>
                    <a:lnTo>
                      <a:pt x="142" y="252"/>
                    </a:lnTo>
                    <a:lnTo>
                      <a:pt x="136" y="246"/>
                    </a:lnTo>
                    <a:lnTo>
                      <a:pt x="126" y="250"/>
                    </a:lnTo>
                    <a:lnTo>
                      <a:pt x="122" y="240"/>
                    </a:lnTo>
                    <a:lnTo>
                      <a:pt x="106" y="238"/>
                    </a:lnTo>
                    <a:lnTo>
                      <a:pt x="98" y="234"/>
                    </a:lnTo>
                    <a:lnTo>
                      <a:pt x="86" y="242"/>
                    </a:lnTo>
                    <a:lnTo>
                      <a:pt x="74" y="240"/>
                    </a:lnTo>
                    <a:lnTo>
                      <a:pt x="70" y="232"/>
                    </a:lnTo>
                    <a:lnTo>
                      <a:pt x="74" y="220"/>
                    </a:lnTo>
                    <a:lnTo>
                      <a:pt x="88" y="212"/>
                    </a:lnTo>
                    <a:lnTo>
                      <a:pt x="82" y="204"/>
                    </a:lnTo>
                    <a:lnTo>
                      <a:pt x="78" y="198"/>
                    </a:lnTo>
                    <a:lnTo>
                      <a:pt x="62" y="200"/>
                    </a:lnTo>
                    <a:lnTo>
                      <a:pt x="46" y="200"/>
                    </a:lnTo>
                    <a:lnTo>
                      <a:pt x="34" y="202"/>
                    </a:lnTo>
                    <a:lnTo>
                      <a:pt x="24" y="208"/>
                    </a:lnTo>
                    <a:lnTo>
                      <a:pt x="12" y="218"/>
                    </a:lnTo>
                    <a:lnTo>
                      <a:pt x="6" y="208"/>
                    </a:lnTo>
                    <a:lnTo>
                      <a:pt x="8" y="192"/>
                    </a:lnTo>
                    <a:lnTo>
                      <a:pt x="22" y="176"/>
                    </a:lnTo>
                    <a:lnTo>
                      <a:pt x="36" y="170"/>
                    </a:lnTo>
                    <a:lnTo>
                      <a:pt x="24" y="168"/>
                    </a:lnTo>
                    <a:lnTo>
                      <a:pt x="22" y="162"/>
                    </a:lnTo>
                    <a:lnTo>
                      <a:pt x="30" y="156"/>
                    </a:lnTo>
                    <a:lnTo>
                      <a:pt x="40" y="150"/>
                    </a:lnTo>
                    <a:lnTo>
                      <a:pt x="26" y="148"/>
                    </a:lnTo>
                    <a:lnTo>
                      <a:pt x="26" y="138"/>
                    </a:lnTo>
                    <a:lnTo>
                      <a:pt x="28" y="136"/>
                    </a:lnTo>
                    <a:lnTo>
                      <a:pt x="32" y="130"/>
                    </a:lnTo>
                    <a:lnTo>
                      <a:pt x="38" y="126"/>
                    </a:lnTo>
                    <a:lnTo>
                      <a:pt x="40" y="122"/>
                    </a:lnTo>
                    <a:lnTo>
                      <a:pt x="36" y="114"/>
                    </a:lnTo>
                    <a:lnTo>
                      <a:pt x="26" y="122"/>
                    </a:lnTo>
                    <a:lnTo>
                      <a:pt x="16" y="126"/>
                    </a:lnTo>
                    <a:lnTo>
                      <a:pt x="14" y="112"/>
                    </a:lnTo>
                    <a:lnTo>
                      <a:pt x="24" y="104"/>
                    </a:lnTo>
                    <a:lnTo>
                      <a:pt x="34" y="98"/>
                    </a:lnTo>
                    <a:lnTo>
                      <a:pt x="26" y="96"/>
                    </a:lnTo>
                    <a:lnTo>
                      <a:pt x="16" y="96"/>
                    </a:lnTo>
                    <a:lnTo>
                      <a:pt x="14" y="82"/>
                    </a:lnTo>
                    <a:lnTo>
                      <a:pt x="14" y="74"/>
                    </a:lnTo>
                    <a:lnTo>
                      <a:pt x="10" y="66"/>
                    </a:lnTo>
                    <a:lnTo>
                      <a:pt x="12" y="54"/>
                    </a:lnTo>
                    <a:lnTo>
                      <a:pt x="20" y="48"/>
                    </a:lnTo>
                    <a:lnTo>
                      <a:pt x="28" y="40"/>
                    </a:lnTo>
                    <a:lnTo>
                      <a:pt x="34" y="42"/>
                    </a:lnTo>
                    <a:lnTo>
                      <a:pt x="38" y="42"/>
                    </a:lnTo>
                    <a:lnTo>
                      <a:pt x="42" y="40"/>
                    </a:lnTo>
                    <a:lnTo>
                      <a:pt x="52" y="32"/>
                    </a:lnTo>
                    <a:lnTo>
                      <a:pt x="66" y="38"/>
                    </a:lnTo>
                    <a:lnTo>
                      <a:pt x="82" y="40"/>
                    </a:lnTo>
                    <a:lnTo>
                      <a:pt x="104" y="38"/>
                    </a:lnTo>
                    <a:lnTo>
                      <a:pt x="116" y="36"/>
                    </a:lnTo>
                    <a:lnTo>
                      <a:pt x="122" y="30"/>
                    </a:lnTo>
                    <a:lnTo>
                      <a:pt x="112" y="24"/>
                    </a:lnTo>
                    <a:lnTo>
                      <a:pt x="118" y="14"/>
                    </a:lnTo>
                    <a:lnTo>
                      <a:pt x="128" y="14"/>
                    </a:lnTo>
                    <a:lnTo>
                      <a:pt x="140" y="6"/>
                    </a:lnTo>
                    <a:lnTo>
                      <a:pt x="144" y="4"/>
                    </a:lnTo>
                    <a:lnTo>
                      <a:pt x="154" y="0"/>
                    </a:lnTo>
                    <a:lnTo>
                      <a:pt x="160" y="4"/>
                    </a:lnTo>
                    <a:lnTo>
                      <a:pt x="166" y="6"/>
                    </a:lnTo>
                    <a:lnTo>
                      <a:pt x="176" y="6"/>
                    </a:lnTo>
                    <a:lnTo>
                      <a:pt x="190" y="8"/>
                    </a:lnTo>
                    <a:lnTo>
                      <a:pt x="200" y="16"/>
                    </a:lnTo>
                    <a:lnTo>
                      <a:pt x="216" y="36"/>
                    </a:lnTo>
                    <a:lnTo>
                      <a:pt x="232" y="44"/>
                    </a:lnTo>
                    <a:lnTo>
                      <a:pt x="252" y="46"/>
                    </a:lnTo>
                    <a:lnTo>
                      <a:pt x="266" y="52"/>
                    </a:lnTo>
                    <a:lnTo>
                      <a:pt x="292" y="56"/>
                    </a:lnTo>
                    <a:lnTo>
                      <a:pt x="308" y="58"/>
                    </a:lnTo>
                    <a:lnTo>
                      <a:pt x="326" y="60"/>
                    </a:lnTo>
                    <a:lnTo>
                      <a:pt x="338" y="58"/>
                    </a:lnTo>
                    <a:lnTo>
                      <a:pt x="350" y="56"/>
                    </a:lnTo>
                    <a:lnTo>
                      <a:pt x="356" y="66"/>
                    </a:lnTo>
                    <a:lnTo>
                      <a:pt x="362" y="76"/>
                    </a:lnTo>
                    <a:lnTo>
                      <a:pt x="376" y="76"/>
                    </a:lnTo>
                    <a:lnTo>
                      <a:pt x="384" y="76"/>
                    </a:lnTo>
                    <a:lnTo>
                      <a:pt x="400" y="90"/>
                    </a:lnTo>
                    <a:lnTo>
                      <a:pt x="422" y="100"/>
                    </a:lnTo>
                    <a:lnTo>
                      <a:pt x="448" y="108"/>
                    </a:lnTo>
                    <a:lnTo>
                      <a:pt x="476" y="120"/>
                    </a:lnTo>
                    <a:lnTo>
                      <a:pt x="502" y="122"/>
                    </a:lnTo>
                    <a:lnTo>
                      <a:pt x="518" y="120"/>
                    </a:lnTo>
                    <a:lnTo>
                      <a:pt x="534" y="118"/>
                    </a:lnTo>
                    <a:lnTo>
                      <a:pt x="550" y="118"/>
                    </a:lnTo>
                    <a:lnTo>
                      <a:pt x="568" y="126"/>
                    </a:lnTo>
                    <a:lnTo>
                      <a:pt x="576" y="134"/>
                    </a:lnTo>
                    <a:lnTo>
                      <a:pt x="594" y="142"/>
                    </a:lnTo>
                    <a:lnTo>
                      <a:pt x="610" y="140"/>
                    </a:lnTo>
                    <a:lnTo>
                      <a:pt x="624" y="140"/>
                    </a:lnTo>
                    <a:lnTo>
                      <a:pt x="636" y="144"/>
                    </a:lnTo>
                    <a:lnTo>
                      <a:pt x="654" y="154"/>
                    </a:lnTo>
                    <a:lnTo>
                      <a:pt x="674" y="164"/>
                    </a:lnTo>
                    <a:lnTo>
                      <a:pt x="694" y="168"/>
                    </a:lnTo>
                    <a:lnTo>
                      <a:pt x="708" y="164"/>
                    </a:lnTo>
                    <a:lnTo>
                      <a:pt x="720" y="164"/>
                    </a:lnTo>
                    <a:lnTo>
                      <a:pt x="734" y="178"/>
                    </a:lnTo>
                    <a:lnTo>
                      <a:pt x="742" y="180"/>
                    </a:lnTo>
                    <a:lnTo>
                      <a:pt x="752" y="180"/>
                    </a:lnTo>
                    <a:lnTo>
                      <a:pt x="756" y="188"/>
                    </a:lnTo>
                    <a:lnTo>
                      <a:pt x="746" y="200"/>
                    </a:lnTo>
                    <a:lnTo>
                      <a:pt x="744" y="210"/>
                    </a:lnTo>
                    <a:lnTo>
                      <a:pt x="756" y="210"/>
                    </a:lnTo>
                    <a:lnTo>
                      <a:pt x="764" y="204"/>
                    </a:lnTo>
                    <a:lnTo>
                      <a:pt x="768" y="212"/>
                    </a:lnTo>
                    <a:lnTo>
                      <a:pt x="788" y="228"/>
                    </a:lnTo>
                    <a:lnTo>
                      <a:pt x="802" y="232"/>
                    </a:lnTo>
                    <a:lnTo>
                      <a:pt x="812" y="232"/>
                    </a:lnTo>
                    <a:lnTo>
                      <a:pt x="814" y="240"/>
                    </a:lnTo>
                    <a:lnTo>
                      <a:pt x="826" y="256"/>
                    </a:lnTo>
                    <a:lnTo>
                      <a:pt x="846" y="256"/>
                    </a:lnTo>
                    <a:lnTo>
                      <a:pt x="854" y="254"/>
                    </a:lnTo>
                    <a:lnTo>
                      <a:pt x="872" y="274"/>
                    </a:lnTo>
                    <a:lnTo>
                      <a:pt x="916" y="280"/>
                    </a:lnTo>
                    <a:lnTo>
                      <a:pt x="916" y="284"/>
                    </a:lnTo>
                    <a:lnTo>
                      <a:pt x="942" y="284"/>
                    </a:lnTo>
                    <a:lnTo>
                      <a:pt x="940" y="268"/>
                    </a:lnTo>
                    <a:lnTo>
                      <a:pt x="946" y="264"/>
                    </a:lnTo>
                    <a:lnTo>
                      <a:pt x="964" y="270"/>
                    </a:lnTo>
                    <a:lnTo>
                      <a:pt x="984" y="280"/>
                    </a:lnTo>
                    <a:lnTo>
                      <a:pt x="992" y="286"/>
                    </a:lnTo>
                    <a:lnTo>
                      <a:pt x="1006" y="288"/>
                    </a:lnTo>
                    <a:lnTo>
                      <a:pt x="1012" y="296"/>
                    </a:lnTo>
                    <a:lnTo>
                      <a:pt x="1016" y="312"/>
                    </a:lnTo>
                    <a:lnTo>
                      <a:pt x="1018" y="318"/>
                    </a:lnTo>
                    <a:lnTo>
                      <a:pt x="1026" y="322"/>
                    </a:lnTo>
                    <a:lnTo>
                      <a:pt x="1030" y="322"/>
                    </a:lnTo>
                    <a:lnTo>
                      <a:pt x="1036" y="320"/>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42" name="Freeform 408"/>
              <p:cNvSpPr>
                <a:spLocks/>
              </p:cNvSpPr>
              <p:nvPr/>
            </p:nvSpPr>
            <p:spPr bwMode="auto">
              <a:xfrm>
                <a:off x="8361363" y="3162300"/>
                <a:ext cx="9525" cy="6350"/>
              </a:xfrm>
              <a:custGeom>
                <a:avLst/>
                <a:gdLst>
                  <a:gd name="T0" fmla="*/ 10 w 20"/>
                  <a:gd name="T1" fmla="*/ 0 h 16"/>
                  <a:gd name="T2" fmla="*/ 2 w 20"/>
                  <a:gd name="T3" fmla="*/ 2 h 16"/>
                  <a:gd name="T4" fmla="*/ 0 w 20"/>
                  <a:gd name="T5" fmla="*/ 6 h 16"/>
                  <a:gd name="T6" fmla="*/ 2 w 20"/>
                  <a:gd name="T7" fmla="*/ 12 h 16"/>
                  <a:gd name="T8" fmla="*/ 10 w 20"/>
                  <a:gd name="T9" fmla="*/ 16 h 16"/>
                  <a:gd name="T10" fmla="*/ 16 w 20"/>
                  <a:gd name="T11" fmla="*/ 16 h 16"/>
                  <a:gd name="T12" fmla="*/ 20 w 20"/>
                  <a:gd name="T13" fmla="*/ 10 h 16"/>
                  <a:gd name="T14" fmla="*/ 18 w 20"/>
                  <a:gd name="T15" fmla="*/ 4 h 16"/>
                  <a:gd name="T16" fmla="*/ 16 w 20"/>
                  <a:gd name="T17" fmla="*/ 0 h 16"/>
                  <a:gd name="T18" fmla="*/ 10 w 2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6"/>
                  <a:gd name="T32" fmla="*/ 20 w 2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6">
                    <a:moveTo>
                      <a:pt x="10" y="0"/>
                    </a:moveTo>
                    <a:lnTo>
                      <a:pt x="2" y="2"/>
                    </a:lnTo>
                    <a:lnTo>
                      <a:pt x="0" y="6"/>
                    </a:lnTo>
                    <a:lnTo>
                      <a:pt x="2" y="12"/>
                    </a:lnTo>
                    <a:lnTo>
                      <a:pt x="10" y="16"/>
                    </a:lnTo>
                    <a:lnTo>
                      <a:pt x="16" y="16"/>
                    </a:lnTo>
                    <a:lnTo>
                      <a:pt x="20" y="10"/>
                    </a:lnTo>
                    <a:lnTo>
                      <a:pt x="18" y="4"/>
                    </a:lnTo>
                    <a:lnTo>
                      <a:pt x="16" y="0"/>
                    </a:lnTo>
                    <a:lnTo>
                      <a:pt x="10" y="0"/>
                    </a:lnTo>
                    <a:close/>
                  </a:path>
                </a:pathLst>
              </a:custGeom>
              <a:grpFill/>
              <a:ln w="6350">
                <a:solidFill>
                  <a:srgbClr val="FFFFFF"/>
                </a:solidFill>
                <a:prstDash val="solid"/>
                <a:round/>
                <a:headEnd/>
                <a:tailEnd/>
              </a:ln>
            </p:spPr>
            <p:txBody>
              <a:bodyPr/>
              <a:lstStyle/>
              <a:p>
                <a:endParaRPr lang="en-US" dirty="0"/>
              </a:p>
            </p:txBody>
          </p:sp>
          <p:sp>
            <p:nvSpPr>
              <p:cNvPr id="243" name="Freeform 409"/>
              <p:cNvSpPr>
                <a:spLocks/>
              </p:cNvSpPr>
              <p:nvPr/>
            </p:nvSpPr>
            <p:spPr bwMode="auto">
              <a:xfrm>
                <a:off x="7834313" y="3114675"/>
                <a:ext cx="185737" cy="295275"/>
              </a:xfrm>
              <a:custGeom>
                <a:avLst/>
                <a:gdLst>
                  <a:gd name="T0" fmla="*/ 38 w 420"/>
                  <a:gd name="T1" fmla="*/ 630 h 664"/>
                  <a:gd name="T2" fmla="*/ 86 w 420"/>
                  <a:gd name="T3" fmla="*/ 646 h 664"/>
                  <a:gd name="T4" fmla="*/ 124 w 420"/>
                  <a:gd name="T5" fmla="*/ 664 h 664"/>
                  <a:gd name="T6" fmla="*/ 166 w 420"/>
                  <a:gd name="T7" fmla="*/ 652 h 664"/>
                  <a:gd name="T8" fmla="*/ 168 w 420"/>
                  <a:gd name="T9" fmla="*/ 598 h 664"/>
                  <a:gd name="T10" fmla="*/ 210 w 420"/>
                  <a:gd name="T11" fmla="*/ 550 h 664"/>
                  <a:gd name="T12" fmla="*/ 244 w 420"/>
                  <a:gd name="T13" fmla="*/ 536 h 664"/>
                  <a:gd name="T14" fmla="*/ 228 w 420"/>
                  <a:gd name="T15" fmla="*/ 526 h 664"/>
                  <a:gd name="T16" fmla="*/ 220 w 420"/>
                  <a:gd name="T17" fmla="*/ 478 h 664"/>
                  <a:gd name="T18" fmla="*/ 250 w 420"/>
                  <a:gd name="T19" fmla="*/ 444 h 664"/>
                  <a:gd name="T20" fmla="*/ 270 w 420"/>
                  <a:gd name="T21" fmla="*/ 418 h 664"/>
                  <a:gd name="T22" fmla="*/ 252 w 420"/>
                  <a:gd name="T23" fmla="*/ 402 h 664"/>
                  <a:gd name="T24" fmla="*/ 248 w 420"/>
                  <a:gd name="T25" fmla="*/ 360 h 664"/>
                  <a:gd name="T26" fmla="*/ 246 w 420"/>
                  <a:gd name="T27" fmla="*/ 328 h 664"/>
                  <a:gd name="T28" fmla="*/ 282 w 420"/>
                  <a:gd name="T29" fmla="*/ 336 h 664"/>
                  <a:gd name="T30" fmla="*/ 308 w 420"/>
                  <a:gd name="T31" fmla="*/ 294 h 664"/>
                  <a:gd name="T32" fmla="*/ 298 w 420"/>
                  <a:gd name="T33" fmla="*/ 274 h 664"/>
                  <a:gd name="T34" fmla="*/ 320 w 420"/>
                  <a:gd name="T35" fmla="*/ 264 h 664"/>
                  <a:gd name="T36" fmla="*/ 340 w 420"/>
                  <a:gd name="T37" fmla="*/ 192 h 664"/>
                  <a:gd name="T38" fmla="*/ 350 w 420"/>
                  <a:gd name="T39" fmla="*/ 162 h 664"/>
                  <a:gd name="T40" fmla="*/ 398 w 420"/>
                  <a:gd name="T41" fmla="*/ 138 h 664"/>
                  <a:gd name="T42" fmla="*/ 420 w 420"/>
                  <a:gd name="T43" fmla="*/ 108 h 664"/>
                  <a:gd name="T44" fmla="*/ 386 w 420"/>
                  <a:gd name="T45" fmla="*/ 92 h 664"/>
                  <a:gd name="T46" fmla="*/ 386 w 420"/>
                  <a:gd name="T47" fmla="*/ 58 h 664"/>
                  <a:gd name="T48" fmla="*/ 350 w 420"/>
                  <a:gd name="T49" fmla="*/ 50 h 664"/>
                  <a:gd name="T50" fmla="*/ 318 w 420"/>
                  <a:gd name="T51" fmla="*/ 56 h 664"/>
                  <a:gd name="T52" fmla="*/ 292 w 420"/>
                  <a:gd name="T53" fmla="*/ 52 h 664"/>
                  <a:gd name="T54" fmla="*/ 264 w 420"/>
                  <a:gd name="T55" fmla="*/ 38 h 664"/>
                  <a:gd name="T56" fmla="*/ 236 w 420"/>
                  <a:gd name="T57" fmla="*/ 34 h 664"/>
                  <a:gd name="T58" fmla="*/ 248 w 420"/>
                  <a:gd name="T59" fmla="*/ 6 h 664"/>
                  <a:gd name="T60" fmla="*/ 210 w 420"/>
                  <a:gd name="T61" fmla="*/ 2 h 664"/>
                  <a:gd name="T62" fmla="*/ 172 w 420"/>
                  <a:gd name="T63" fmla="*/ 26 h 664"/>
                  <a:gd name="T64" fmla="*/ 170 w 420"/>
                  <a:gd name="T65" fmla="*/ 110 h 664"/>
                  <a:gd name="T66" fmla="*/ 156 w 420"/>
                  <a:gd name="T67" fmla="*/ 152 h 664"/>
                  <a:gd name="T68" fmla="*/ 128 w 420"/>
                  <a:gd name="T69" fmla="*/ 212 h 664"/>
                  <a:gd name="T70" fmla="*/ 106 w 420"/>
                  <a:gd name="T71" fmla="*/ 258 h 664"/>
                  <a:gd name="T72" fmla="*/ 56 w 420"/>
                  <a:gd name="T73" fmla="*/ 318 h 664"/>
                  <a:gd name="T74" fmla="*/ 26 w 420"/>
                  <a:gd name="T75" fmla="*/ 354 h 664"/>
                  <a:gd name="T76" fmla="*/ 6 w 420"/>
                  <a:gd name="T77" fmla="*/ 394 h 664"/>
                  <a:gd name="T78" fmla="*/ 32 w 420"/>
                  <a:gd name="T79" fmla="*/ 410 h 664"/>
                  <a:gd name="T80" fmla="*/ 26 w 420"/>
                  <a:gd name="T81" fmla="*/ 442 h 664"/>
                  <a:gd name="T82" fmla="*/ 52 w 420"/>
                  <a:gd name="T83" fmla="*/ 442 h 664"/>
                  <a:gd name="T84" fmla="*/ 64 w 420"/>
                  <a:gd name="T85" fmla="*/ 468 h 664"/>
                  <a:gd name="T86" fmla="*/ 46 w 420"/>
                  <a:gd name="T87" fmla="*/ 528 h 664"/>
                  <a:gd name="T88" fmla="*/ 34 w 420"/>
                  <a:gd name="T89" fmla="*/ 574 h 664"/>
                  <a:gd name="T90" fmla="*/ 0 w 420"/>
                  <a:gd name="T91" fmla="*/ 624 h 6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0"/>
                  <a:gd name="T139" fmla="*/ 0 h 664"/>
                  <a:gd name="T140" fmla="*/ 420 w 420"/>
                  <a:gd name="T141" fmla="*/ 664 h 6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0" h="664">
                    <a:moveTo>
                      <a:pt x="2" y="632"/>
                    </a:moveTo>
                    <a:lnTo>
                      <a:pt x="18" y="630"/>
                    </a:lnTo>
                    <a:lnTo>
                      <a:pt x="38" y="630"/>
                    </a:lnTo>
                    <a:lnTo>
                      <a:pt x="54" y="638"/>
                    </a:lnTo>
                    <a:lnTo>
                      <a:pt x="70" y="640"/>
                    </a:lnTo>
                    <a:lnTo>
                      <a:pt x="86" y="646"/>
                    </a:lnTo>
                    <a:lnTo>
                      <a:pt x="96" y="652"/>
                    </a:lnTo>
                    <a:lnTo>
                      <a:pt x="104" y="660"/>
                    </a:lnTo>
                    <a:lnTo>
                      <a:pt x="124" y="664"/>
                    </a:lnTo>
                    <a:lnTo>
                      <a:pt x="138" y="658"/>
                    </a:lnTo>
                    <a:lnTo>
                      <a:pt x="150" y="654"/>
                    </a:lnTo>
                    <a:lnTo>
                      <a:pt x="166" y="652"/>
                    </a:lnTo>
                    <a:lnTo>
                      <a:pt x="168" y="620"/>
                    </a:lnTo>
                    <a:lnTo>
                      <a:pt x="170" y="606"/>
                    </a:lnTo>
                    <a:lnTo>
                      <a:pt x="168" y="598"/>
                    </a:lnTo>
                    <a:lnTo>
                      <a:pt x="178" y="582"/>
                    </a:lnTo>
                    <a:lnTo>
                      <a:pt x="186" y="576"/>
                    </a:lnTo>
                    <a:lnTo>
                      <a:pt x="210" y="550"/>
                    </a:lnTo>
                    <a:lnTo>
                      <a:pt x="220" y="550"/>
                    </a:lnTo>
                    <a:lnTo>
                      <a:pt x="234" y="548"/>
                    </a:lnTo>
                    <a:lnTo>
                      <a:pt x="244" y="536"/>
                    </a:lnTo>
                    <a:lnTo>
                      <a:pt x="246" y="526"/>
                    </a:lnTo>
                    <a:lnTo>
                      <a:pt x="234" y="528"/>
                    </a:lnTo>
                    <a:lnTo>
                      <a:pt x="228" y="526"/>
                    </a:lnTo>
                    <a:lnTo>
                      <a:pt x="226" y="510"/>
                    </a:lnTo>
                    <a:lnTo>
                      <a:pt x="216" y="488"/>
                    </a:lnTo>
                    <a:lnTo>
                      <a:pt x="220" y="478"/>
                    </a:lnTo>
                    <a:lnTo>
                      <a:pt x="226" y="468"/>
                    </a:lnTo>
                    <a:lnTo>
                      <a:pt x="226" y="458"/>
                    </a:lnTo>
                    <a:lnTo>
                      <a:pt x="250" y="444"/>
                    </a:lnTo>
                    <a:lnTo>
                      <a:pt x="262" y="434"/>
                    </a:lnTo>
                    <a:lnTo>
                      <a:pt x="266" y="428"/>
                    </a:lnTo>
                    <a:lnTo>
                      <a:pt x="270" y="418"/>
                    </a:lnTo>
                    <a:lnTo>
                      <a:pt x="266" y="410"/>
                    </a:lnTo>
                    <a:lnTo>
                      <a:pt x="256" y="410"/>
                    </a:lnTo>
                    <a:lnTo>
                      <a:pt x="252" y="402"/>
                    </a:lnTo>
                    <a:lnTo>
                      <a:pt x="246" y="384"/>
                    </a:lnTo>
                    <a:lnTo>
                      <a:pt x="246" y="368"/>
                    </a:lnTo>
                    <a:lnTo>
                      <a:pt x="248" y="360"/>
                    </a:lnTo>
                    <a:lnTo>
                      <a:pt x="240" y="348"/>
                    </a:lnTo>
                    <a:lnTo>
                      <a:pt x="234" y="334"/>
                    </a:lnTo>
                    <a:lnTo>
                      <a:pt x="246" y="328"/>
                    </a:lnTo>
                    <a:lnTo>
                      <a:pt x="260" y="332"/>
                    </a:lnTo>
                    <a:lnTo>
                      <a:pt x="270" y="336"/>
                    </a:lnTo>
                    <a:lnTo>
                      <a:pt x="282" y="336"/>
                    </a:lnTo>
                    <a:lnTo>
                      <a:pt x="296" y="318"/>
                    </a:lnTo>
                    <a:lnTo>
                      <a:pt x="306" y="308"/>
                    </a:lnTo>
                    <a:lnTo>
                      <a:pt x="308" y="294"/>
                    </a:lnTo>
                    <a:lnTo>
                      <a:pt x="302" y="284"/>
                    </a:lnTo>
                    <a:lnTo>
                      <a:pt x="300" y="278"/>
                    </a:lnTo>
                    <a:lnTo>
                      <a:pt x="298" y="274"/>
                    </a:lnTo>
                    <a:lnTo>
                      <a:pt x="302" y="268"/>
                    </a:lnTo>
                    <a:lnTo>
                      <a:pt x="306" y="266"/>
                    </a:lnTo>
                    <a:lnTo>
                      <a:pt x="320" y="264"/>
                    </a:lnTo>
                    <a:lnTo>
                      <a:pt x="328" y="238"/>
                    </a:lnTo>
                    <a:lnTo>
                      <a:pt x="336" y="214"/>
                    </a:lnTo>
                    <a:lnTo>
                      <a:pt x="340" y="192"/>
                    </a:lnTo>
                    <a:lnTo>
                      <a:pt x="338" y="180"/>
                    </a:lnTo>
                    <a:lnTo>
                      <a:pt x="334" y="170"/>
                    </a:lnTo>
                    <a:lnTo>
                      <a:pt x="350" y="162"/>
                    </a:lnTo>
                    <a:lnTo>
                      <a:pt x="360" y="154"/>
                    </a:lnTo>
                    <a:lnTo>
                      <a:pt x="380" y="146"/>
                    </a:lnTo>
                    <a:lnTo>
                      <a:pt x="398" y="138"/>
                    </a:lnTo>
                    <a:lnTo>
                      <a:pt x="406" y="134"/>
                    </a:lnTo>
                    <a:lnTo>
                      <a:pt x="416" y="122"/>
                    </a:lnTo>
                    <a:lnTo>
                      <a:pt x="420" y="108"/>
                    </a:lnTo>
                    <a:lnTo>
                      <a:pt x="408" y="100"/>
                    </a:lnTo>
                    <a:lnTo>
                      <a:pt x="396" y="98"/>
                    </a:lnTo>
                    <a:lnTo>
                      <a:pt x="386" y="92"/>
                    </a:lnTo>
                    <a:lnTo>
                      <a:pt x="394" y="82"/>
                    </a:lnTo>
                    <a:lnTo>
                      <a:pt x="398" y="70"/>
                    </a:lnTo>
                    <a:lnTo>
                      <a:pt x="386" y="58"/>
                    </a:lnTo>
                    <a:lnTo>
                      <a:pt x="374" y="54"/>
                    </a:lnTo>
                    <a:lnTo>
                      <a:pt x="362" y="54"/>
                    </a:lnTo>
                    <a:lnTo>
                      <a:pt x="350" y="50"/>
                    </a:lnTo>
                    <a:lnTo>
                      <a:pt x="342" y="42"/>
                    </a:lnTo>
                    <a:lnTo>
                      <a:pt x="336" y="54"/>
                    </a:lnTo>
                    <a:lnTo>
                      <a:pt x="318" y="56"/>
                    </a:lnTo>
                    <a:lnTo>
                      <a:pt x="308" y="54"/>
                    </a:lnTo>
                    <a:lnTo>
                      <a:pt x="302" y="48"/>
                    </a:lnTo>
                    <a:lnTo>
                      <a:pt x="292" y="52"/>
                    </a:lnTo>
                    <a:lnTo>
                      <a:pt x="288" y="42"/>
                    </a:lnTo>
                    <a:lnTo>
                      <a:pt x="272" y="40"/>
                    </a:lnTo>
                    <a:lnTo>
                      <a:pt x="264" y="38"/>
                    </a:lnTo>
                    <a:lnTo>
                      <a:pt x="252" y="44"/>
                    </a:lnTo>
                    <a:lnTo>
                      <a:pt x="240" y="42"/>
                    </a:lnTo>
                    <a:lnTo>
                      <a:pt x="236" y="34"/>
                    </a:lnTo>
                    <a:lnTo>
                      <a:pt x="240" y="22"/>
                    </a:lnTo>
                    <a:lnTo>
                      <a:pt x="254" y="14"/>
                    </a:lnTo>
                    <a:lnTo>
                      <a:pt x="248" y="6"/>
                    </a:lnTo>
                    <a:lnTo>
                      <a:pt x="244" y="0"/>
                    </a:lnTo>
                    <a:lnTo>
                      <a:pt x="230" y="2"/>
                    </a:lnTo>
                    <a:lnTo>
                      <a:pt x="210" y="2"/>
                    </a:lnTo>
                    <a:lnTo>
                      <a:pt x="200" y="4"/>
                    </a:lnTo>
                    <a:lnTo>
                      <a:pt x="178" y="20"/>
                    </a:lnTo>
                    <a:lnTo>
                      <a:pt x="172" y="26"/>
                    </a:lnTo>
                    <a:lnTo>
                      <a:pt x="170" y="52"/>
                    </a:lnTo>
                    <a:lnTo>
                      <a:pt x="166" y="86"/>
                    </a:lnTo>
                    <a:lnTo>
                      <a:pt x="170" y="110"/>
                    </a:lnTo>
                    <a:lnTo>
                      <a:pt x="166" y="120"/>
                    </a:lnTo>
                    <a:lnTo>
                      <a:pt x="164" y="134"/>
                    </a:lnTo>
                    <a:lnTo>
                      <a:pt x="156" y="152"/>
                    </a:lnTo>
                    <a:lnTo>
                      <a:pt x="150" y="168"/>
                    </a:lnTo>
                    <a:lnTo>
                      <a:pt x="140" y="186"/>
                    </a:lnTo>
                    <a:lnTo>
                      <a:pt x="128" y="212"/>
                    </a:lnTo>
                    <a:lnTo>
                      <a:pt x="110" y="228"/>
                    </a:lnTo>
                    <a:lnTo>
                      <a:pt x="116" y="238"/>
                    </a:lnTo>
                    <a:lnTo>
                      <a:pt x="106" y="258"/>
                    </a:lnTo>
                    <a:lnTo>
                      <a:pt x="92" y="276"/>
                    </a:lnTo>
                    <a:lnTo>
                      <a:pt x="72" y="300"/>
                    </a:lnTo>
                    <a:lnTo>
                      <a:pt x="56" y="318"/>
                    </a:lnTo>
                    <a:lnTo>
                      <a:pt x="40" y="322"/>
                    </a:lnTo>
                    <a:lnTo>
                      <a:pt x="40" y="338"/>
                    </a:lnTo>
                    <a:lnTo>
                      <a:pt x="26" y="354"/>
                    </a:lnTo>
                    <a:lnTo>
                      <a:pt x="22" y="368"/>
                    </a:lnTo>
                    <a:lnTo>
                      <a:pt x="18" y="382"/>
                    </a:lnTo>
                    <a:lnTo>
                      <a:pt x="6" y="394"/>
                    </a:lnTo>
                    <a:lnTo>
                      <a:pt x="8" y="404"/>
                    </a:lnTo>
                    <a:lnTo>
                      <a:pt x="18" y="406"/>
                    </a:lnTo>
                    <a:lnTo>
                      <a:pt x="32" y="410"/>
                    </a:lnTo>
                    <a:lnTo>
                      <a:pt x="32" y="418"/>
                    </a:lnTo>
                    <a:lnTo>
                      <a:pt x="26" y="428"/>
                    </a:lnTo>
                    <a:lnTo>
                      <a:pt x="26" y="442"/>
                    </a:lnTo>
                    <a:lnTo>
                      <a:pt x="34" y="446"/>
                    </a:lnTo>
                    <a:lnTo>
                      <a:pt x="42" y="444"/>
                    </a:lnTo>
                    <a:lnTo>
                      <a:pt x="52" y="442"/>
                    </a:lnTo>
                    <a:lnTo>
                      <a:pt x="58" y="446"/>
                    </a:lnTo>
                    <a:lnTo>
                      <a:pt x="60" y="456"/>
                    </a:lnTo>
                    <a:lnTo>
                      <a:pt x="64" y="468"/>
                    </a:lnTo>
                    <a:lnTo>
                      <a:pt x="58" y="492"/>
                    </a:lnTo>
                    <a:lnTo>
                      <a:pt x="44" y="512"/>
                    </a:lnTo>
                    <a:lnTo>
                      <a:pt x="46" y="528"/>
                    </a:lnTo>
                    <a:lnTo>
                      <a:pt x="42" y="550"/>
                    </a:lnTo>
                    <a:lnTo>
                      <a:pt x="36" y="558"/>
                    </a:lnTo>
                    <a:lnTo>
                      <a:pt x="34" y="574"/>
                    </a:lnTo>
                    <a:lnTo>
                      <a:pt x="28" y="590"/>
                    </a:lnTo>
                    <a:lnTo>
                      <a:pt x="14" y="610"/>
                    </a:lnTo>
                    <a:lnTo>
                      <a:pt x="0" y="624"/>
                    </a:lnTo>
                    <a:lnTo>
                      <a:pt x="2" y="632"/>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44" name="Freeform 410"/>
              <p:cNvSpPr>
                <a:spLocks/>
              </p:cNvSpPr>
              <p:nvPr/>
            </p:nvSpPr>
            <p:spPr bwMode="auto">
              <a:xfrm>
                <a:off x="8380413" y="3322638"/>
                <a:ext cx="50800" cy="39687"/>
              </a:xfrm>
              <a:custGeom>
                <a:avLst/>
                <a:gdLst>
                  <a:gd name="T0" fmla="*/ 34 w 114"/>
                  <a:gd name="T1" fmla="*/ 48 h 84"/>
                  <a:gd name="T2" fmla="*/ 26 w 114"/>
                  <a:gd name="T3" fmla="*/ 44 h 84"/>
                  <a:gd name="T4" fmla="*/ 16 w 114"/>
                  <a:gd name="T5" fmla="*/ 56 h 84"/>
                  <a:gd name="T6" fmla="*/ 2 w 114"/>
                  <a:gd name="T7" fmla="*/ 48 h 84"/>
                  <a:gd name="T8" fmla="*/ 0 w 114"/>
                  <a:gd name="T9" fmla="*/ 36 h 84"/>
                  <a:gd name="T10" fmla="*/ 14 w 114"/>
                  <a:gd name="T11" fmla="*/ 28 h 84"/>
                  <a:gd name="T12" fmla="*/ 32 w 114"/>
                  <a:gd name="T13" fmla="*/ 18 h 84"/>
                  <a:gd name="T14" fmla="*/ 50 w 114"/>
                  <a:gd name="T15" fmla="*/ 8 h 84"/>
                  <a:gd name="T16" fmla="*/ 68 w 114"/>
                  <a:gd name="T17" fmla="*/ 2 h 84"/>
                  <a:gd name="T18" fmla="*/ 90 w 114"/>
                  <a:gd name="T19" fmla="*/ 0 h 84"/>
                  <a:gd name="T20" fmla="*/ 82 w 114"/>
                  <a:gd name="T21" fmla="*/ 12 h 84"/>
                  <a:gd name="T22" fmla="*/ 84 w 114"/>
                  <a:gd name="T23" fmla="*/ 24 h 84"/>
                  <a:gd name="T24" fmla="*/ 98 w 114"/>
                  <a:gd name="T25" fmla="*/ 26 h 84"/>
                  <a:gd name="T26" fmla="*/ 110 w 114"/>
                  <a:gd name="T27" fmla="*/ 24 h 84"/>
                  <a:gd name="T28" fmla="*/ 114 w 114"/>
                  <a:gd name="T29" fmla="*/ 34 h 84"/>
                  <a:gd name="T30" fmla="*/ 102 w 114"/>
                  <a:gd name="T31" fmla="*/ 48 h 84"/>
                  <a:gd name="T32" fmla="*/ 94 w 114"/>
                  <a:gd name="T33" fmla="*/ 60 h 84"/>
                  <a:gd name="T34" fmla="*/ 86 w 114"/>
                  <a:gd name="T35" fmla="*/ 72 h 84"/>
                  <a:gd name="T36" fmla="*/ 74 w 114"/>
                  <a:gd name="T37" fmla="*/ 84 h 84"/>
                  <a:gd name="T38" fmla="*/ 62 w 114"/>
                  <a:gd name="T39" fmla="*/ 80 h 84"/>
                  <a:gd name="T40" fmla="*/ 50 w 114"/>
                  <a:gd name="T41" fmla="*/ 72 h 84"/>
                  <a:gd name="T42" fmla="*/ 38 w 114"/>
                  <a:gd name="T43" fmla="*/ 68 h 84"/>
                  <a:gd name="T44" fmla="*/ 36 w 114"/>
                  <a:gd name="T45" fmla="*/ 56 h 84"/>
                  <a:gd name="T46" fmla="*/ 34 w 114"/>
                  <a:gd name="T47" fmla="*/ 48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4"/>
                  <a:gd name="T73" fmla="*/ 0 h 84"/>
                  <a:gd name="T74" fmla="*/ 114 w 114"/>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4" h="84">
                    <a:moveTo>
                      <a:pt x="34" y="48"/>
                    </a:moveTo>
                    <a:lnTo>
                      <a:pt x="26" y="44"/>
                    </a:lnTo>
                    <a:lnTo>
                      <a:pt x="16" y="56"/>
                    </a:lnTo>
                    <a:lnTo>
                      <a:pt x="2" y="48"/>
                    </a:lnTo>
                    <a:lnTo>
                      <a:pt x="0" y="36"/>
                    </a:lnTo>
                    <a:lnTo>
                      <a:pt x="14" y="28"/>
                    </a:lnTo>
                    <a:lnTo>
                      <a:pt x="32" y="18"/>
                    </a:lnTo>
                    <a:lnTo>
                      <a:pt x="50" y="8"/>
                    </a:lnTo>
                    <a:lnTo>
                      <a:pt x="68" y="2"/>
                    </a:lnTo>
                    <a:lnTo>
                      <a:pt x="90" y="0"/>
                    </a:lnTo>
                    <a:lnTo>
                      <a:pt x="82" y="12"/>
                    </a:lnTo>
                    <a:lnTo>
                      <a:pt x="84" y="24"/>
                    </a:lnTo>
                    <a:lnTo>
                      <a:pt x="98" y="26"/>
                    </a:lnTo>
                    <a:lnTo>
                      <a:pt x="110" y="24"/>
                    </a:lnTo>
                    <a:lnTo>
                      <a:pt x="114" y="34"/>
                    </a:lnTo>
                    <a:lnTo>
                      <a:pt x="102" y="48"/>
                    </a:lnTo>
                    <a:lnTo>
                      <a:pt x="94" y="60"/>
                    </a:lnTo>
                    <a:lnTo>
                      <a:pt x="86" y="72"/>
                    </a:lnTo>
                    <a:lnTo>
                      <a:pt x="74" y="84"/>
                    </a:lnTo>
                    <a:lnTo>
                      <a:pt x="62" y="80"/>
                    </a:lnTo>
                    <a:lnTo>
                      <a:pt x="50" y="72"/>
                    </a:lnTo>
                    <a:lnTo>
                      <a:pt x="38" y="68"/>
                    </a:lnTo>
                    <a:lnTo>
                      <a:pt x="36" y="56"/>
                    </a:lnTo>
                    <a:lnTo>
                      <a:pt x="34" y="48"/>
                    </a:lnTo>
                    <a:close/>
                  </a:path>
                </a:pathLst>
              </a:custGeom>
              <a:grpFill/>
              <a:ln w="6350">
                <a:solidFill>
                  <a:srgbClr val="FFFFFF"/>
                </a:solidFill>
                <a:prstDash val="solid"/>
                <a:round/>
                <a:headEnd/>
                <a:tailEnd/>
              </a:ln>
            </p:spPr>
            <p:txBody>
              <a:bodyPr/>
              <a:lstStyle/>
              <a:p>
                <a:endParaRPr lang="en-US" dirty="0"/>
              </a:p>
            </p:txBody>
          </p:sp>
          <p:sp>
            <p:nvSpPr>
              <p:cNvPr id="245" name="Freeform 411"/>
              <p:cNvSpPr>
                <a:spLocks/>
              </p:cNvSpPr>
              <p:nvPr/>
            </p:nvSpPr>
            <p:spPr bwMode="auto">
              <a:xfrm>
                <a:off x="8324850" y="3365500"/>
                <a:ext cx="19050" cy="14288"/>
              </a:xfrm>
              <a:custGeom>
                <a:avLst/>
                <a:gdLst>
                  <a:gd name="T0" fmla="*/ 14 w 42"/>
                  <a:gd name="T1" fmla="*/ 6 h 34"/>
                  <a:gd name="T2" fmla="*/ 26 w 42"/>
                  <a:gd name="T3" fmla="*/ 2 h 34"/>
                  <a:gd name="T4" fmla="*/ 42 w 42"/>
                  <a:gd name="T5" fmla="*/ 0 h 34"/>
                  <a:gd name="T6" fmla="*/ 42 w 42"/>
                  <a:gd name="T7" fmla="*/ 14 h 34"/>
                  <a:gd name="T8" fmla="*/ 30 w 42"/>
                  <a:gd name="T9" fmla="*/ 26 h 34"/>
                  <a:gd name="T10" fmla="*/ 14 w 42"/>
                  <a:gd name="T11" fmla="*/ 34 h 34"/>
                  <a:gd name="T12" fmla="*/ 8 w 42"/>
                  <a:gd name="T13" fmla="*/ 34 h 34"/>
                  <a:gd name="T14" fmla="*/ 2 w 42"/>
                  <a:gd name="T15" fmla="*/ 34 h 34"/>
                  <a:gd name="T16" fmla="*/ 0 w 42"/>
                  <a:gd name="T17" fmla="*/ 32 h 34"/>
                  <a:gd name="T18" fmla="*/ 0 w 42"/>
                  <a:gd name="T19" fmla="*/ 30 h 34"/>
                  <a:gd name="T20" fmla="*/ 2 w 42"/>
                  <a:gd name="T21" fmla="*/ 22 h 34"/>
                  <a:gd name="T22" fmla="*/ 2 w 42"/>
                  <a:gd name="T23" fmla="*/ 16 h 34"/>
                  <a:gd name="T24" fmla="*/ 14 w 42"/>
                  <a:gd name="T25" fmla="*/ 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4"/>
                  <a:gd name="T41" fmla="*/ 42 w 4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4">
                    <a:moveTo>
                      <a:pt x="14" y="6"/>
                    </a:moveTo>
                    <a:lnTo>
                      <a:pt x="26" y="2"/>
                    </a:lnTo>
                    <a:lnTo>
                      <a:pt x="42" y="0"/>
                    </a:lnTo>
                    <a:lnTo>
                      <a:pt x="42" y="14"/>
                    </a:lnTo>
                    <a:lnTo>
                      <a:pt x="30" y="26"/>
                    </a:lnTo>
                    <a:lnTo>
                      <a:pt x="14" y="34"/>
                    </a:lnTo>
                    <a:lnTo>
                      <a:pt x="8" y="34"/>
                    </a:lnTo>
                    <a:lnTo>
                      <a:pt x="2" y="34"/>
                    </a:lnTo>
                    <a:lnTo>
                      <a:pt x="0" y="32"/>
                    </a:lnTo>
                    <a:lnTo>
                      <a:pt x="0" y="30"/>
                    </a:lnTo>
                    <a:lnTo>
                      <a:pt x="2" y="22"/>
                    </a:lnTo>
                    <a:lnTo>
                      <a:pt x="2" y="16"/>
                    </a:lnTo>
                    <a:lnTo>
                      <a:pt x="14" y="6"/>
                    </a:lnTo>
                    <a:close/>
                  </a:path>
                </a:pathLst>
              </a:custGeom>
              <a:grpFill/>
              <a:ln w="6350">
                <a:solidFill>
                  <a:srgbClr val="FFFFFF"/>
                </a:solidFill>
                <a:prstDash val="solid"/>
                <a:round/>
                <a:headEnd/>
                <a:tailEnd/>
              </a:ln>
            </p:spPr>
            <p:txBody>
              <a:bodyPr/>
              <a:lstStyle/>
              <a:p>
                <a:endParaRPr lang="en-US" dirty="0"/>
              </a:p>
            </p:txBody>
          </p:sp>
          <p:sp>
            <p:nvSpPr>
              <p:cNvPr id="246" name="Freeform 412"/>
              <p:cNvSpPr>
                <a:spLocks/>
              </p:cNvSpPr>
              <p:nvPr/>
            </p:nvSpPr>
            <p:spPr bwMode="auto">
              <a:xfrm>
                <a:off x="8448675" y="3317875"/>
                <a:ext cx="22225" cy="19050"/>
              </a:xfrm>
              <a:custGeom>
                <a:avLst/>
                <a:gdLst>
                  <a:gd name="T0" fmla="*/ 20 w 48"/>
                  <a:gd name="T1" fmla="*/ 24 h 40"/>
                  <a:gd name="T2" fmla="*/ 8 w 48"/>
                  <a:gd name="T3" fmla="*/ 24 h 40"/>
                  <a:gd name="T4" fmla="*/ 0 w 48"/>
                  <a:gd name="T5" fmla="*/ 12 h 40"/>
                  <a:gd name="T6" fmla="*/ 0 w 48"/>
                  <a:gd name="T7" fmla="*/ 4 h 40"/>
                  <a:gd name="T8" fmla="*/ 16 w 48"/>
                  <a:gd name="T9" fmla="*/ 0 h 40"/>
                  <a:gd name="T10" fmla="*/ 32 w 48"/>
                  <a:gd name="T11" fmla="*/ 4 h 40"/>
                  <a:gd name="T12" fmla="*/ 44 w 48"/>
                  <a:gd name="T13" fmla="*/ 12 h 40"/>
                  <a:gd name="T14" fmla="*/ 48 w 48"/>
                  <a:gd name="T15" fmla="*/ 28 h 40"/>
                  <a:gd name="T16" fmla="*/ 46 w 48"/>
                  <a:gd name="T17" fmla="*/ 40 h 40"/>
                  <a:gd name="T18" fmla="*/ 32 w 48"/>
                  <a:gd name="T19" fmla="*/ 32 h 40"/>
                  <a:gd name="T20" fmla="*/ 20 w 48"/>
                  <a:gd name="T21" fmla="*/ 2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0"/>
                  <a:gd name="T35" fmla="*/ 48 w 48"/>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0">
                    <a:moveTo>
                      <a:pt x="20" y="24"/>
                    </a:moveTo>
                    <a:lnTo>
                      <a:pt x="8" y="24"/>
                    </a:lnTo>
                    <a:lnTo>
                      <a:pt x="0" y="12"/>
                    </a:lnTo>
                    <a:lnTo>
                      <a:pt x="0" y="4"/>
                    </a:lnTo>
                    <a:lnTo>
                      <a:pt x="16" y="0"/>
                    </a:lnTo>
                    <a:lnTo>
                      <a:pt x="32" y="4"/>
                    </a:lnTo>
                    <a:lnTo>
                      <a:pt x="44" y="12"/>
                    </a:lnTo>
                    <a:lnTo>
                      <a:pt x="48" y="28"/>
                    </a:lnTo>
                    <a:lnTo>
                      <a:pt x="46" y="40"/>
                    </a:lnTo>
                    <a:lnTo>
                      <a:pt x="32" y="32"/>
                    </a:lnTo>
                    <a:lnTo>
                      <a:pt x="20" y="24"/>
                    </a:lnTo>
                    <a:close/>
                  </a:path>
                </a:pathLst>
              </a:custGeom>
              <a:grpFill/>
              <a:ln w="6350">
                <a:solidFill>
                  <a:srgbClr val="FFFFFF"/>
                </a:solidFill>
                <a:prstDash val="solid"/>
                <a:round/>
                <a:headEnd/>
                <a:tailEnd/>
              </a:ln>
            </p:spPr>
            <p:txBody>
              <a:bodyPr/>
              <a:lstStyle/>
              <a:p>
                <a:endParaRPr lang="en-US" dirty="0"/>
              </a:p>
            </p:txBody>
          </p:sp>
          <p:sp>
            <p:nvSpPr>
              <p:cNvPr id="247" name="Freeform 413"/>
              <p:cNvSpPr>
                <a:spLocks/>
              </p:cNvSpPr>
              <p:nvPr/>
            </p:nvSpPr>
            <p:spPr bwMode="auto">
              <a:xfrm>
                <a:off x="8615363" y="3109913"/>
                <a:ext cx="7937" cy="9525"/>
              </a:xfrm>
              <a:custGeom>
                <a:avLst/>
                <a:gdLst>
                  <a:gd name="T0" fmla="*/ 18 w 20"/>
                  <a:gd name="T1" fmla="*/ 2 h 18"/>
                  <a:gd name="T2" fmla="*/ 20 w 20"/>
                  <a:gd name="T3" fmla="*/ 6 h 18"/>
                  <a:gd name="T4" fmla="*/ 18 w 20"/>
                  <a:gd name="T5" fmla="*/ 8 h 18"/>
                  <a:gd name="T6" fmla="*/ 16 w 20"/>
                  <a:gd name="T7" fmla="*/ 10 h 18"/>
                  <a:gd name="T8" fmla="*/ 10 w 20"/>
                  <a:gd name="T9" fmla="*/ 12 h 18"/>
                  <a:gd name="T10" fmla="*/ 6 w 20"/>
                  <a:gd name="T11" fmla="*/ 16 h 18"/>
                  <a:gd name="T12" fmla="*/ 4 w 20"/>
                  <a:gd name="T13" fmla="*/ 18 h 18"/>
                  <a:gd name="T14" fmla="*/ 2 w 20"/>
                  <a:gd name="T15" fmla="*/ 14 h 18"/>
                  <a:gd name="T16" fmla="*/ 0 w 20"/>
                  <a:gd name="T17" fmla="*/ 8 h 18"/>
                  <a:gd name="T18" fmla="*/ 4 w 20"/>
                  <a:gd name="T19" fmla="*/ 4 h 18"/>
                  <a:gd name="T20" fmla="*/ 6 w 20"/>
                  <a:gd name="T21" fmla="*/ 2 h 18"/>
                  <a:gd name="T22" fmla="*/ 10 w 20"/>
                  <a:gd name="T23" fmla="*/ 0 h 18"/>
                  <a:gd name="T24" fmla="*/ 14 w 20"/>
                  <a:gd name="T25" fmla="*/ 0 h 18"/>
                  <a:gd name="T26" fmla="*/ 18 w 20"/>
                  <a:gd name="T27" fmla="*/ 2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8"/>
                  <a:gd name="T44" fmla="*/ 20 w 20"/>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8">
                    <a:moveTo>
                      <a:pt x="18" y="2"/>
                    </a:moveTo>
                    <a:lnTo>
                      <a:pt x="20" y="6"/>
                    </a:lnTo>
                    <a:lnTo>
                      <a:pt x="18" y="8"/>
                    </a:lnTo>
                    <a:lnTo>
                      <a:pt x="16" y="10"/>
                    </a:lnTo>
                    <a:lnTo>
                      <a:pt x="10" y="12"/>
                    </a:lnTo>
                    <a:lnTo>
                      <a:pt x="6" y="16"/>
                    </a:lnTo>
                    <a:lnTo>
                      <a:pt x="4" y="18"/>
                    </a:lnTo>
                    <a:lnTo>
                      <a:pt x="2" y="14"/>
                    </a:lnTo>
                    <a:lnTo>
                      <a:pt x="0" y="8"/>
                    </a:lnTo>
                    <a:lnTo>
                      <a:pt x="4" y="4"/>
                    </a:lnTo>
                    <a:lnTo>
                      <a:pt x="6" y="2"/>
                    </a:lnTo>
                    <a:lnTo>
                      <a:pt x="10" y="0"/>
                    </a:lnTo>
                    <a:lnTo>
                      <a:pt x="14" y="0"/>
                    </a:lnTo>
                    <a:lnTo>
                      <a:pt x="18" y="2"/>
                    </a:lnTo>
                    <a:close/>
                  </a:path>
                </a:pathLst>
              </a:custGeom>
              <a:grpFill/>
              <a:ln w="6350">
                <a:solidFill>
                  <a:srgbClr val="FFFFFF"/>
                </a:solidFill>
                <a:prstDash val="solid"/>
                <a:round/>
                <a:headEnd/>
                <a:tailEnd/>
              </a:ln>
            </p:spPr>
            <p:txBody>
              <a:bodyPr/>
              <a:lstStyle/>
              <a:p>
                <a:endParaRPr lang="en-US" dirty="0"/>
              </a:p>
            </p:txBody>
          </p:sp>
          <p:sp>
            <p:nvSpPr>
              <p:cNvPr id="248" name="Freeform 414"/>
              <p:cNvSpPr>
                <a:spLocks/>
              </p:cNvSpPr>
              <p:nvPr/>
            </p:nvSpPr>
            <p:spPr bwMode="auto">
              <a:xfrm>
                <a:off x="8958263" y="1533525"/>
                <a:ext cx="338137" cy="620713"/>
              </a:xfrm>
              <a:custGeom>
                <a:avLst/>
                <a:gdLst>
                  <a:gd name="T0" fmla="*/ 14 w 756"/>
                  <a:gd name="T1" fmla="*/ 204 h 1396"/>
                  <a:gd name="T2" fmla="*/ 26 w 756"/>
                  <a:gd name="T3" fmla="*/ 170 h 1396"/>
                  <a:gd name="T4" fmla="*/ 82 w 756"/>
                  <a:gd name="T5" fmla="*/ 224 h 1396"/>
                  <a:gd name="T6" fmla="*/ 154 w 756"/>
                  <a:gd name="T7" fmla="*/ 216 h 1396"/>
                  <a:gd name="T8" fmla="*/ 222 w 756"/>
                  <a:gd name="T9" fmla="*/ 220 h 1396"/>
                  <a:gd name="T10" fmla="*/ 236 w 756"/>
                  <a:gd name="T11" fmla="*/ 82 h 1396"/>
                  <a:gd name="T12" fmla="*/ 296 w 756"/>
                  <a:gd name="T13" fmla="*/ 10 h 1396"/>
                  <a:gd name="T14" fmla="*/ 346 w 756"/>
                  <a:gd name="T15" fmla="*/ 36 h 1396"/>
                  <a:gd name="T16" fmla="*/ 386 w 756"/>
                  <a:gd name="T17" fmla="*/ 102 h 1396"/>
                  <a:gd name="T18" fmla="*/ 390 w 756"/>
                  <a:gd name="T19" fmla="*/ 188 h 1396"/>
                  <a:gd name="T20" fmla="*/ 472 w 756"/>
                  <a:gd name="T21" fmla="*/ 278 h 1396"/>
                  <a:gd name="T22" fmla="*/ 478 w 756"/>
                  <a:gd name="T23" fmla="*/ 408 h 1396"/>
                  <a:gd name="T24" fmla="*/ 574 w 756"/>
                  <a:gd name="T25" fmla="*/ 544 h 1396"/>
                  <a:gd name="T26" fmla="*/ 578 w 756"/>
                  <a:gd name="T27" fmla="*/ 612 h 1396"/>
                  <a:gd name="T28" fmla="*/ 616 w 756"/>
                  <a:gd name="T29" fmla="*/ 670 h 1396"/>
                  <a:gd name="T30" fmla="*/ 636 w 756"/>
                  <a:gd name="T31" fmla="*/ 714 h 1396"/>
                  <a:gd name="T32" fmla="*/ 652 w 756"/>
                  <a:gd name="T33" fmla="*/ 780 h 1396"/>
                  <a:gd name="T34" fmla="*/ 734 w 756"/>
                  <a:gd name="T35" fmla="*/ 856 h 1396"/>
                  <a:gd name="T36" fmla="*/ 694 w 756"/>
                  <a:gd name="T37" fmla="*/ 1082 h 1396"/>
                  <a:gd name="T38" fmla="*/ 614 w 756"/>
                  <a:gd name="T39" fmla="*/ 1238 h 1396"/>
                  <a:gd name="T40" fmla="*/ 578 w 756"/>
                  <a:gd name="T41" fmla="*/ 1248 h 1396"/>
                  <a:gd name="T42" fmla="*/ 522 w 756"/>
                  <a:gd name="T43" fmla="*/ 1276 h 1396"/>
                  <a:gd name="T44" fmla="*/ 484 w 756"/>
                  <a:gd name="T45" fmla="*/ 1282 h 1396"/>
                  <a:gd name="T46" fmla="*/ 452 w 756"/>
                  <a:gd name="T47" fmla="*/ 1324 h 1396"/>
                  <a:gd name="T48" fmla="*/ 378 w 756"/>
                  <a:gd name="T49" fmla="*/ 1362 h 1396"/>
                  <a:gd name="T50" fmla="*/ 338 w 756"/>
                  <a:gd name="T51" fmla="*/ 1396 h 1396"/>
                  <a:gd name="T52" fmla="*/ 332 w 756"/>
                  <a:gd name="T53" fmla="*/ 1376 h 1396"/>
                  <a:gd name="T54" fmla="*/ 316 w 756"/>
                  <a:gd name="T55" fmla="*/ 1356 h 1396"/>
                  <a:gd name="T56" fmla="*/ 284 w 756"/>
                  <a:gd name="T57" fmla="*/ 1372 h 1396"/>
                  <a:gd name="T58" fmla="*/ 272 w 756"/>
                  <a:gd name="T59" fmla="*/ 1346 h 1396"/>
                  <a:gd name="T60" fmla="*/ 234 w 756"/>
                  <a:gd name="T61" fmla="*/ 1312 h 1396"/>
                  <a:gd name="T62" fmla="*/ 206 w 756"/>
                  <a:gd name="T63" fmla="*/ 1266 h 1396"/>
                  <a:gd name="T64" fmla="*/ 202 w 756"/>
                  <a:gd name="T65" fmla="*/ 1190 h 1396"/>
                  <a:gd name="T66" fmla="*/ 176 w 756"/>
                  <a:gd name="T67" fmla="*/ 1098 h 1396"/>
                  <a:gd name="T68" fmla="*/ 156 w 756"/>
                  <a:gd name="T69" fmla="*/ 1022 h 1396"/>
                  <a:gd name="T70" fmla="*/ 168 w 756"/>
                  <a:gd name="T71" fmla="*/ 970 h 1396"/>
                  <a:gd name="T72" fmla="*/ 198 w 756"/>
                  <a:gd name="T73" fmla="*/ 952 h 1396"/>
                  <a:gd name="T74" fmla="*/ 204 w 756"/>
                  <a:gd name="T75" fmla="*/ 932 h 1396"/>
                  <a:gd name="T76" fmla="*/ 216 w 756"/>
                  <a:gd name="T77" fmla="*/ 902 h 1396"/>
                  <a:gd name="T78" fmla="*/ 250 w 756"/>
                  <a:gd name="T79" fmla="*/ 866 h 1396"/>
                  <a:gd name="T80" fmla="*/ 268 w 756"/>
                  <a:gd name="T81" fmla="*/ 818 h 1396"/>
                  <a:gd name="T82" fmla="*/ 302 w 756"/>
                  <a:gd name="T83" fmla="*/ 742 h 1396"/>
                  <a:gd name="T84" fmla="*/ 346 w 756"/>
                  <a:gd name="T85" fmla="*/ 720 h 1396"/>
                  <a:gd name="T86" fmla="*/ 338 w 756"/>
                  <a:gd name="T87" fmla="*/ 698 h 1396"/>
                  <a:gd name="T88" fmla="*/ 326 w 756"/>
                  <a:gd name="T89" fmla="*/ 662 h 1396"/>
                  <a:gd name="T90" fmla="*/ 290 w 756"/>
                  <a:gd name="T91" fmla="*/ 624 h 1396"/>
                  <a:gd name="T92" fmla="*/ 230 w 756"/>
                  <a:gd name="T93" fmla="*/ 562 h 1396"/>
                  <a:gd name="T94" fmla="*/ 184 w 756"/>
                  <a:gd name="T95" fmla="*/ 434 h 1396"/>
                  <a:gd name="T96" fmla="*/ 166 w 756"/>
                  <a:gd name="T97" fmla="*/ 340 h 1396"/>
                  <a:gd name="T98" fmla="*/ 130 w 756"/>
                  <a:gd name="T99" fmla="*/ 284 h 1396"/>
                  <a:gd name="T100" fmla="*/ 32 w 756"/>
                  <a:gd name="T101" fmla="*/ 238 h 1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6"/>
                  <a:gd name="T154" fmla="*/ 0 h 1396"/>
                  <a:gd name="T155" fmla="*/ 756 w 756"/>
                  <a:gd name="T156" fmla="*/ 1396 h 1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6" h="1396">
                    <a:moveTo>
                      <a:pt x="14" y="224"/>
                    </a:moveTo>
                    <a:lnTo>
                      <a:pt x="8" y="216"/>
                    </a:lnTo>
                    <a:lnTo>
                      <a:pt x="0" y="206"/>
                    </a:lnTo>
                    <a:lnTo>
                      <a:pt x="4" y="198"/>
                    </a:lnTo>
                    <a:lnTo>
                      <a:pt x="14" y="204"/>
                    </a:lnTo>
                    <a:lnTo>
                      <a:pt x="22" y="198"/>
                    </a:lnTo>
                    <a:lnTo>
                      <a:pt x="14" y="186"/>
                    </a:lnTo>
                    <a:lnTo>
                      <a:pt x="16" y="174"/>
                    </a:lnTo>
                    <a:lnTo>
                      <a:pt x="20" y="172"/>
                    </a:lnTo>
                    <a:lnTo>
                      <a:pt x="26" y="170"/>
                    </a:lnTo>
                    <a:lnTo>
                      <a:pt x="38" y="172"/>
                    </a:lnTo>
                    <a:lnTo>
                      <a:pt x="52" y="184"/>
                    </a:lnTo>
                    <a:lnTo>
                      <a:pt x="60" y="200"/>
                    </a:lnTo>
                    <a:lnTo>
                      <a:pt x="72" y="210"/>
                    </a:lnTo>
                    <a:lnTo>
                      <a:pt x="82" y="224"/>
                    </a:lnTo>
                    <a:lnTo>
                      <a:pt x="88" y="236"/>
                    </a:lnTo>
                    <a:lnTo>
                      <a:pt x="112" y="240"/>
                    </a:lnTo>
                    <a:lnTo>
                      <a:pt x="132" y="242"/>
                    </a:lnTo>
                    <a:lnTo>
                      <a:pt x="150" y="230"/>
                    </a:lnTo>
                    <a:lnTo>
                      <a:pt x="154" y="216"/>
                    </a:lnTo>
                    <a:lnTo>
                      <a:pt x="162" y="210"/>
                    </a:lnTo>
                    <a:lnTo>
                      <a:pt x="174" y="216"/>
                    </a:lnTo>
                    <a:lnTo>
                      <a:pt x="192" y="222"/>
                    </a:lnTo>
                    <a:lnTo>
                      <a:pt x="214" y="234"/>
                    </a:lnTo>
                    <a:lnTo>
                      <a:pt x="222" y="220"/>
                    </a:lnTo>
                    <a:lnTo>
                      <a:pt x="224" y="200"/>
                    </a:lnTo>
                    <a:lnTo>
                      <a:pt x="240" y="184"/>
                    </a:lnTo>
                    <a:lnTo>
                      <a:pt x="248" y="162"/>
                    </a:lnTo>
                    <a:lnTo>
                      <a:pt x="238" y="146"/>
                    </a:lnTo>
                    <a:lnTo>
                      <a:pt x="236" y="82"/>
                    </a:lnTo>
                    <a:lnTo>
                      <a:pt x="246" y="58"/>
                    </a:lnTo>
                    <a:lnTo>
                      <a:pt x="246" y="42"/>
                    </a:lnTo>
                    <a:lnTo>
                      <a:pt x="266" y="32"/>
                    </a:lnTo>
                    <a:lnTo>
                      <a:pt x="286" y="30"/>
                    </a:lnTo>
                    <a:lnTo>
                      <a:pt x="296" y="10"/>
                    </a:lnTo>
                    <a:lnTo>
                      <a:pt x="310" y="0"/>
                    </a:lnTo>
                    <a:lnTo>
                      <a:pt x="324" y="12"/>
                    </a:lnTo>
                    <a:lnTo>
                      <a:pt x="334" y="24"/>
                    </a:lnTo>
                    <a:lnTo>
                      <a:pt x="342" y="28"/>
                    </a:lnTo>
                    <a:lnTo>
                      <a:pt x="346" y="36"/>
                    </a:lnTo>
                    <a:lnTo>
                      <a:pt x="370" y="38"/>
                    </a:lnTo>
                    <a:lnTo>
                      <a:pt x="380" y="40"/>
                    </a:lnTo>
                    <a:lnTo>
                      <a:pt x="396" y="60"/>
                    </a:lnTo>
                    <a:lnTo>
                      <a:pt x="396" y="78"/>
                    </a:lnTo>
                    <a:lnTo>
                      <a:pt x="386" y="102"/>
                    </a:lnTo>
                    <a:lnTo>
                      <a:pt x="384" y="116"/>
                    </a:lnTo>
                    <a:lnTo>
                      <a:pt x="398" y="128"/>
                    </a:lnTo>
                    <a:lnTo>
                      <a:pt x="378" y="150"/>
                    </a:lnTo>
                    <a:lnTo>
                      <a:pt x="394" y="152"/>
                    </a:lnTo>
                    <a:lnTo>
                      <a:pt x="390" y="188"/>
                    </a:lnTo>
                    <a:lnTo>
                      <a:pt x="388" y="192"/>
                    </a:lnTo>
                    <a:lnTo>
                      <a:pt x="392" y="206"/>
                    </a:lnTo>
                    <a:lnTo>
                      <a:pt x="418" y="244"/>
                    </a:lnTo>
                    <a:lnTo>
                      <a:pt x="448" y="248"/>
                    </a:lnTo>
                    <a:lnTo>
                      <a:pt x="472" y="278"/>
                    </a:lnTo>
                    <a:lnTo>
                      <a:pt x="492" y="286"/>
                    </a:lnTo>
                    <a:lnTo>
                      <a:pt x="500" y="298"/>
                    </a:lnTo>
                    <a:lnTo>
                      <a:pt x="484" y="342"/>
                    </a:lnTo>
                    <a:lnTo>
                      <a:pt x="476" y="376"/>
                    </a:lnTo>
                    <a:lnTo>
                      <a:pt x="478" y="408"/>
                    </a:lnTo>
                    <a:lnTo>
                      <a:pt x="512" y="450"/>
                    </a:lnTo>
                    <a:lnTo>
                      <a:pt x="530" y="470"/>
                    </a:lnTo>
                    <a:lnTo>
                      <a:pt x="540" y="484"/>
                    </a:lnTo>
                    <a:lnTo>
                      <a:pt x="562" y="514"/>
                    </a:lnTo>
                    <a:lnTo>
                      <a:pt x="574" y="544"/>
                    </a:lnTo>
                    <a:lnTo>
                      <a:pt x="558" y="552"/>
                    </a:lnTo>
                    <a:lnTo>
                      <a:pt x="558" y="570"/>
                    </a:lnTo>
                    <a:lnTo>
                      <a:pt x="562" y="588"/>
                    </a:lnTo>
                    <a:lnTo>
                      <a:pt x="564" y="610"/>
                    </a:lnTo>
                    <a:lnTo>
                      <a:pt x="578" y="612"/>
                    </a:lnTo>
                    <a:lnTo>
                      <a:pt x="580" y="620"/>
                    </a:lnTo>
                    <a:lnTo>
                      <a:pt x="568" y="634"/>
                    </a:lnTo>
                    <a:lnTo>
                      <a:pt x="588" y="664"/>
                    </a:lnTo>
                    <a:lnTo>
                      <a:pt x="604" y="660"/>
                    </a:lnTo>
                    <a:lnTo>
                      <a:pt x="616" y="670"/>
                    </a:lnTo>
                    <a:lnTo>
                      <a:pt x="606" y="684"/>
                    </a:lnTo>
                    <a:lnTo>
                      <a:pt x="606" y="694"/>
                    </a:lnTo>
                    <a:lnTo>
                      <a:pt x="618" y="698"/>
                    </a:lnTo>
                    <a:lnTo>
                      <a:pt x="620" y="714"/>
                    </a:lnTo>
                    <a:lnTo>
                      <a:pt x="636" y="714"/>
                    </a:lnTo>
                    <a:lnTo>
                      <a:pt x="652" y="722"/>
                    </a:lnTo>
                    <a:lnTo>
                      <a:pt x="660" y="740"/>
                    </a:lnTo>
                    <a:lnTo>
                      <a:pt x="660" y="750"/>
                    </a:lnTo>
                    <a:lnTo>
                      <a:pt x="652" y="762"/>
                    </a:lnTo>
                    <a:lnTo>
                      <a:pt x="652" y="780"/>
                    </a:lnTo>
                    <a:lnTo>
                      <a:pt x="636" y="796"/>
                    </a:lnTo>
                    <a:lnTo>
                      <a:pt x="678" y="822"/>
                    </a:lnTo>
                    <a:lnTo>
                      <a:pt x="704" y="830"/>
                    </a:lnTo>
                    <a:lnTo>
                      <a:pt x="726" y="840"/>
                    </a:lnTo>
                    <a:lnTo>
                      <a:pt x="734" y="856"/>
                    </a:lnTo>
                    <a:lnTo>
                      <a:pt x="756" y="870"/>
                    </a:lnTo>
                    <a:lnTo>
                      <a:pt x="756" y="932"/>
                    </a:lnTo>
                    <a:lnTo>
                      <a:pt x="736" y="972"/>
                    </a:lnTo>
                    <a:lnTo>
                      <a:pt x="718" y="1030"/>
                    </a:lnTo>
                    <a:lnTo>
                      <a:pt x="694" y="1082"/>
                    </a:lnTo>
                    <a:lnTo>
                      <a:pt x="678" y="1128"/>
                    </a:lnTo>
                    <a:lnTo>
                      <a:pt x="662" y="1150"/>
                    </a:lnTo>
                    <a:lnTo>
                      <a:pt x="656" y="1166"/>
                    </a:lnTo>
                    <a:lnTo>
                      <a:pt x="646" y="1174"/>
                    </a:lnTo>
                    <a:lnTo>
                      <a:pt x="614" y="1238"/>
                    </a:lnTo>
                    <a:lnTo>
                      <a:pt x="614" y="1248"/>
                    </a:lnTo>
                    <a:lnTo>
                      <a:pt x="602" y="1248"/>
                    </a:lnTo>
                    <a:lnTo>
                      <a:pt x="596" y="1252"/>
                    </a:lnTo>
                    <a:lnTo>
                      <a:pt x="584" y="1250"/>
                    </a:lnTo>
                    <a:lnTo>
                      <a:pt x="578" y="1248"/>
                    </a:lnTo>
                    <a:lnTo>
                      <a:pt x="570" y="1254"/>
                    </a:lnTo>
                    <a:lnTo>
                      <a:pt x="554" y="1264"/>
                    </a:lnTo>
                    <a:lnTo>
                      <a:pt x="548" y="1272"/>
                    </a:lnTo>
                    <a:lnTo>
                      <a:pt x="534" y="1272"/>
                    </a:lnTo>
                    <a:lnTo>
                      <a:pt x="522" y="1276"/>
                    </a:lnTo>
                    <a:lnTo>
                      <a:pt x="514" y="1284"/>
                    </a:lnTo>
                    <a:lnTo>
                      <a:pt x="512" y="1294"/>
                    </a:lnTo>
                    <a:lnTo>
                      <a:pt x="504" y="1296"/>
                    </a:lnTo>
                    <a:lnTo>
                      <a:pt x="498" y="1292"/>
                    </a:lnTo>
                    <a:lnTo>
                      <a:pt x="484" y="1282"/>
                    </a:lnTo>
                    <a:lnTo>
                      <a:pt x="486" y="1292"/>
                    </a:lnTo>
                    <a:lnTo>
                      <a:pt x="486" y="1302"/>
                    </a:lnTo>
                    <a:lnTo>
                      <a:pt x="476" y="1308"/>
                    </a:lnTo>
                    <a:lnTo>
                      <a:pt x="466" y="1312"/>
                    </a:lnTo>
                    <a:lnTo>
                      <a:pt x="452" y="1324"/>
                    </a:lnTo>
                    <a:lnTo>
                      <a:pt x="438" y="1334"/>
                    </a:lnTo>
                    <a:lnTo>
                      <a:pt x="426" y="1342"/>
                    </a:lnTo>
                    <a:lnTo>
                      <a:pt x="410" y="1350"/>
                    </a:lnTo>
                    <a:lnTo>
                      <a:pt x="396" y="1354"/>
                    </a:lnTo>
                    <a:lnTo>
                      <a:pt x="378" y="1362"/>
                    </a:lnTo>
                    <a:lnTo>
                      <a:pt x="372" y="1368"/>
                    </a:lnTo>
                    <a:lnTo>
                      <a:pt x="360" y="1380"/>
                    </a:lnTo>
                    <a:lnTo>
                      <a:pt x="350" y="1380"/>
                    </a:lnTo>
                    <a:lnTo>
                      <a:pt x="348" y="1386"/>
                    </a:lnTo>
                    <a:lnTo>
                      <a:pt x="338" y="1396"/>
                    </a:lnTo>
                    <a:lnTo>
                      <a:pt x="328" y="1396"/>
                    </a:lnTo>
                    <a:lnTo>
                      <a:pt x="332" y="1384"/>
                    </a:lnTo>
                    <a:lnTo>
                      <a:pt x="338" y="1380"/>
                    </a:lnTo>
                    <a:lnTo>
                      <a:pt x="336" y="1372"/>
                    </a:lnTo>
                    <a:lnTo>
                      <a:pt x="332" y="1376"/>
                    </a:lnTo>
                    <a:lnTo>
                      <a:pt x="324" y="1384"/>
                    </a:lnTo>
                    <a:lnTo>
                      <a:pt x="320" y="1378"/>
                    </a:lnTo>
                    <a:lnTo>
                      <a:pt x="326" y="1364"/>
                    </a:lnTo>
                    <a:lnTo>
                      <a:pt x="318" y="1354"/>
                    </a:lnTo>
                    <a:lnTo>
                      <a:pt x="316" y="1356"/>
                    </a:lnTo>
                    <a:lnTo>
                      <a:pt x="314" y="1358"/>
                    </a:lnTo>
                    <a:lnTo>
                      <a:pt x="312" y="1364"/>
                    </a:lnTo>
                    <a:lnTo>
                      <a:pt x="310" y="1366"/>
                    </a:lnTo>
                    <a:lnTo>
                      <a:pt x="294" y="1374"/>
                    </a:lnTo>
                    <a:lnTo>
                      <a:pt x="284" y="1372"/>
                    </a:lnTo>
                    <a:lnTo>
                      <a:pt x="286" y="1360"/>
                    </a:lnTo>
                    <a:lnTo>
                      <a:pt x="294" y="1352"/>
                    </a:lnTo>
                    <a:lnTo>
                      <a:pt x="290" y="1342"/>
                    </a:lnTo>
                    <a:lnTo>
                      <a:pt x="286" y="1338"/>
                    </a:lnTo>
                    <a:lnTo>
                      <a:pt x="272" y="1346"/>
                    </a:lnTo>
                    <a:lnTo>
                      <a:pt x="268" y="1336"/>
                    </a:lnTo>
                    <a:lnTo>
                      <a:pt x="266" y="1328"/>
                    </a:lnTo>
                    <a:lnTo>
                      <a:pt x="260" y="1322"/>
                    </a:lnTo>
                    <a:lnTo>
                      <a:pt x="250" y="1312"/>
                    </a:lnTo>
                    <a:lnTo>
                      <a:pt x="234" y="1312"/>
                    </a:lnTo>
                    <a:lnTo>
                      <a:pt x="230" y="1312"/>
                    </a:lnTo>
                    <a:lnTo>
                      <a:pt x="214" y="1312"/>
                    </a:lnTo>
                    <a:lnTo>
                      <a:pt x="204" y="1302"/>
                    </a:lnTo>
                    <a:lnTo>
                      <a:pt x="204" y="1280"/>
                    </a:lnTo>
                    <a:lnTo>
                      <a:pt x="206" y="1266"/>
                    </a:lnTo>
                    <a:lnTo>
                      <a:pt x="200" y="1254"/>
                    </a:lnTo>
                    <a:lnTo>
                      <a:pt x="204" y="1232"/>
                    </a:lnTo>
                    <a:lnTo>
                      <a:pt x="208" y="1218"/>
                    </a:lnTo>
                    <a:lnTo>
                      <a:pt x="204" y="1208"/>
                    </a:lnTo>
                    <a:lnTo>
                      <a:pt x="202" y="1190"/>
                    </a:lnTo>
                    <a:lnTo>
                      <a:pt x="204" y="1178"/>
                    </a:lnTo>
                    <a:lnTo>
                      <a:pt x="190" y="1152"/>
                    </a:lnTo>
                    <a:lnTo>
                      <a:pt x="184" y="1138"/>
                    </a:lnTo>
                    <a:lnTo>
                      <a:pt x="176" y="1136"/>
                    </a:lnTo>
                    <a:lnTo>
                      <a:pt x="176" y="1098"/>
                    </a:lnTo>
                    <a:lnTo>
                      <a:pt x="166" y="1082"/>
                    </a:lnTo>
                    <a:lnTo>
                      <a:pt x="158" y="1066"/>
                    </a:lnTo>
                    <a:lnTo>
                      <a:pt x="158" y="1056"/>
                    </a:lnTo>
                    <a:lnTo>
                      <a:pt x="150" y="1050"/>
                    </a:lnTo>
                    <a:lnTo>
                      <a:pt x="156" y="1022"/>
                    </a:lnTo>
                    <a:lnTo>
                      <a:pt x="166" y="1018"/>
                    </a:lnTo>
                    <a:lnTo>
                      <a:pt x="164" y="994"/>
                    </a:lnTo>
                    <a:lnTo>
                      <a:pt x="174" y="992"/>
                    </a:lnTo>
                    <a:lnTo>
                      <a:pt x="172" y="982"/>
                    </a:lnTo>
                    <a:lnTo>
                      <a:pt x="168" y="970"/>
                    </a:lnTo>
                    <a:lnTo>
                      <a:pt x="176" y="970"/>
                    </a:lnTo>
                    <a:lnTo>
                      <a:pt x="182" y="964"/>
                    </a:lnTo>
                    <a:lnTo>
                      <a:pt x="190" y="964"/>
                    </a:lnTo>
                    <a:lnTo>
                      <a:pt x="200" y="964"/>
                    </a:lnTo>
                    <a:lnTo>
                      <a:pt x="198" y="952"/>
                    </a:lnTo>
                    <a:lnTo>
                      <a:pt x="202" y="952"/>
                    </a:lnTo>
                    <a:lnTo>
                      <a:pt x="212" y="958"/>
                    </a:lnTo>
                    <a:lnTo>
                      <a:pt x="216" y="950"/>
                    </a:lnTo>
                    <a:lnTo>
                      <a:pt x="208" y="942"/>
                    </a:lnTo>
                    <a:lnTo>
                      <a:pt x="204" y="932"/>
                    </a:lnTo>
                    <a:lnTo>
                      <a:pt x="206" y="928"/>
                    </a:lnTo>
                    <a:lnTo>
                      <a:pt x="210" y="926"/>
                    </a:lnTo>
                    <a:lnTo>
                      <a:pt x="216" y="922"/>
                    </a:lnTo>
                    <a:lnTo>
                      <a:pt x="216" y="910"/>
                    </a:lnTo>
                    <a:lnTo>
                      <a:pt x="216" y="902"/>
                    </a:lnTo>
                    <a:lnTo>
                      <a:pt x="224" y="902"/>
                    </a:lnTo>
                    <a:lnTo>
                      <a:pt x="232" y="900"/>
                    </a:lnTo>
                    <a:lnTo>
                      <a:pt x="234" y="886"/>
                    </a:lnTo>
                    <a:lnTo>
                      <a:pt x="238" y="872"/>
                    </a:lnTo>
                    <a:lnTo>
                      <a:pt x="250" y="866"/>
                    </a:lnTo>
                    <a:lnTo>
                      <a:pt x="256" y="860"/>
                    </a:lnTo>
                    <a:lnTo>
                      <a:pt x="256" y="846"/>
                    </a:lnTo>
                    <a:lnTo>
                      <a:pt x="266" y="844"/>
                    </a:lnTo>
                    <a:lnTo>
                      <a:pt x="266" y="832"/>
                    </a:lnTo>
                    <a:lnTo>
                      <a:pt x="268" y="818"/>
                    </a:lnTo>
                    <a:lnTo>
                      <a:pt x="280" y="814"/>
                    </a:lnTo>
                    <a:lnTo>
                      <a:pt x="280" y="792"/>
                    </a:lnTo>
                    <a:lnTo>
                      <a:pt x="294" y="772"/>
                    </a:lnTo>
                    <a:lnTo>
                      <a:pt x="296" y="748"/>
                    </a:lnTo>
                    <a:lnTo>
                      <a:pt x="302" y="742"/>
                    </a:lnTo>
                    <a:lnTo>
                      <a:pt x="302" y="732"/>
                    </a:lnTo>
                    <a:lnTo>
                      <a:pt x="320" y="716"/>
                    </a:lnTo>
                    <a:lnTo>
                      <a:pt x="334" y="714"/>
                    </a:lnTo>
                    <a:lnTo>
                      <a:pt x="338" y="724"/>
                    </a:lnTo>
                    <a:lnTo>
                      <a:pt x="346" y="720"/>
                    </a:lnTo>
                    <a:lnTo>
                      <a:pt x="344" y="712"/>
                    </a:lnTo>
                    <a:lnTo>
                      <a:pt x="334" y="706"/>
                    </a:lnTo>
                    <a:lnTo>
                      <a:pt x="332" y="702"/>
                    </a:lnTo>
                    <a:lnTo>
                      <a:pt x="332" y="700"/>
                    </a:lnTo>
                    <a:lnTo>
                      <a:pt x="338" y="698"/>
                    </a:lnTo>
                    <a:lnTo>
                      <a:pt x="342" y="696"/>
                    </a:lnTo>
                    <a:lnTo>
                      <a:pt x="344" y="694"/>
                    </a:lnTo>
                    <a:lnTo>
                      <a:pt x="338" y="688"/>
                    </a:lnTo>
                    <a:lnTo>
                      <a:pt x="326" y="678"/>
                    </a:lnTo>
                    <a:lnTo>
                      <a:pt x="326" y="662"/>
                    </a:lnTo>
                    <a:lnTo>
                      <a:pt x="326" y="648"/>
                    </a:lnTo>
                    <a:lnTo>
                      <a:pt x="326" y="636"/>
                    </a:lnTo>
                    <a:lnTo>
                      <a:pt x="314" y="628"/>
                    </a:lnTo>
                    <a:lnTo>
                      <a:pt x="294" y="620"/>
                    </a:lnTo>
                    <a:lnTo>
                      <a:pt x="290" y="624"/>
                    </a:lnTo>
                    <a:lnTo>
                      <a:pt x="278" y="616"/>
                    </a:lnTo>
                    <a:lnTo>
                      <a:pt x="272" y="606"/>
                    </a:lnTo>
                    <a:lnTo>
                      <a:pt x="252" y="608"/>
                    </a:lnTo>
                    <a:lnTo>
                      <a:pt x="242" y="588"/>
                    </a:lnTo>
                    <a:lnTo>
                      <a:pt x="230" y="562"/>
                    </a:lnTo>
                    <a:lnTo>
                      <a:pt x="212" y="550"/>
                    </a:lnTo>
                    <a:lnTo>
                      <a:pt x="210" y="522"/>
                    </a:lnTo>
                    <a:lnTo>
                      <a:pt x="216" y="508"/>
                    </a:lnTo>
                    <a:lnTo>
                      <a:pt x="216" y="474"/>
                    </a:lnTo>
                    <a:lnTo>
                      <a:pt x="184" y="434"/>
                    </a:lnTo>
                    <a:lnTo>
                      <a:pt x="184" y="422"/>
                    </a:lnTo>
                    <a:lnTo>
                      <a:pt x="192" y="418"/>
                    </a:lnTo>
                    <a:lnTo>
                      <a:pt x="190" y="398"/>
                    </a:lnTo>
                    <a:lnTo>
                      <a:pt x="172" y="392"/>
                    </a:lnTo>
                    <a:lnTo>
                      <a:pt x="166" y="340"/>
                    </a:lnTo>
                    <a:lnTo>
                      <a:pt x="172" y="332"/>
                    </a:lnTo>
                    <a:lnTo>
                      <a:pt x="154" y="310"/>
                    </a:lnTo>
                    <a:lnTo>
                      <a:pt x="144" y="308"/>
                    </a:lnTo>
                    <a:lnTo>
                      <a:pt x="142" y="298"/>
                    </a:lnTo>
                    <a:lnTo>
                      <a:pt x="130" y="284"/>
                    </a:lnTo>
                    <a:lnTo>
                      <a:pt x="102" y="274"/>
                    </a:lnTo>
                    <a:lnTo>
                      <a:pt x="76" y="274"/>
                    </a:lnTo>
                    <a:lnTo>
                      <a:pt x="68" y="258"/>
                    </a:lnTo>
                    <a:lnTo>
                      <a:pt x="52" y="252"/>
                    </a:lnTo>
                    <a:lnTo>
                      <a:pt x="32" y="238"/>
                    </a:lnTo>
                    <a:lnTo>
                      <a:pt x="22" y="228"/>
                    </a:lnTo>
                    <a:lnTo>
                      <a:pt x="14" y="224"/>
                    </a:lnTo>
                    <a:close/>
                  </a:path>
                </a:pathLst>
              </a:custGeom>
              <a:solidFill>
                <a:schemeClr val="accent2">
                  <a:lumMod val="40000"/>
                  <a:lumOff val="60000"/>
                  <a:alpha val="50000"/>
                </a:schemeClr>
              </a:solidFill>
              <a:ln w="6350" cap="flat" cmpd="sng">
                <a:solidFill>
                  <a:srgbClr val="FFFFFF"/>
                </a:solidFill>
                <a:prstDash val="solid"/>
                <a:round/>
                <a:headEnd type="none" w="med" len="med"/>
                <a:tailEnd type="none" w="med" len="med"/>
              </a:ln>
            </p:spPr>
            <p:txBody>
              <a:bodyPr/>
              <a:lstStyle/>
              <a:p>
                <a:endParaRPr lang="en-US" dirty="0"/>
              </a:p>
            </p:txBody>
          </p:sp>
          <p:sp>
            <p:nvSpPr>
              <p:cNvPr id="249" name="Freeform 415"/>
              <p:cNvSpPr>
                <a:spLocks/>
              </p:cNvSpPr>
              <p:nvPr/>
            </p:nvSpPr>
            <p:spPr bwMode="auto">
              <a:xfrm>
                <a:off x="8759825" y="1625600"/>
                <a:ext cx="311150" cy="820738"/>
              </a:xfrm>
              <a:custGeom>
                <a:avLst/>
                <a:gdLst>
                  <a:gd name="T0" fmla="*/ 458 w 698"/>
                  <a:gd name="T1" fmla="*/ 14 h 1842"/>
                  <a:gd name="T2" fmla="*/ 588 w 698"/>
                  <a:gd name="T3" fmla="*/ 92 h 1842"/>
                  <a:gd name="T4" fmla="*/ 638 w 698"/>
                  <a:gd name="T5" fmla="*/ 212 h 1842"/>
                  <a:gd name="T6" fmla="*/ 676 w 698"/>
                  <a:gd name="T7" fmla="*/ 356 h 1842"/>
                  <a:gd name="T8" fmla="*/ 650 w 698"/>
                  <a:gd name="T9" fmla="*/ 416 h 1842"/>
                  <a:gd name="T10" fmla="*/ 600 w 698"/>
                  <a:gd name="T11" fmla="*/ 422 h 1842"/>
                  <a:gd name="T12" fmla="*/ 572 w 698"/>
                  <a:gd name="T13" fmla="*/ 480 h 1842"/>
                  <a:gd name="T14" fmla="*/ 562 w 698"/>
                  <a:gd name="T15" fmla="*/ 562 h 1842"/>
                  <a:gd name="T16" fmla="*/ 580 w 698"/>
                  <a:gd name="T17" fmla="*/ 622 h 1842"/>
                  <a:gd name="T18" fmla="*/ 530 w 698"/>
                  <a:gd name="T19" fmla="*/ 710 h 1842"/>
                  <a:gd name="T20" fmla="*/ 474 w 698"/>
                  <a:gd name="T21" fmla="*/ 752 h 1842"/>
                  <a:gd name="T22" fmla="*/ 430 w 698"/>
                  <a:gd name="T23" fmla="*/ 834 h 1842"/>
                  <a:gd name="T24" fmla="*/ 406 w 698"/>
                  <a:gd name="T25" fmla="*/ 868 h 1842"/>
                  <a:gd name="T26" fmla="*/ 382 w 698"/>
                  <a:gd name="T27" fmla="*/ 920 h 1842"/>
                  <a:gd name="T28" fmla="*/ 392 w 698"/>
                  <a:gd name="T29" fmla="*/ 1002 h 1842"/>
                  <a:gd name="T30" fmla="*/ 382 w 698"/>
                  <a:gd name="T31" fmla="*/ 1048 h 1842"/>
                  <a:gd name="T32" fmla="*/ 416 w 698"/>
                  <a:gd name="T33" fmla="*/ 1134 h 1842"/>
                  <a:gd name="T34" fmla="*/ 456 w 698"/>
                  <a:gd name="T35" fmla="*/ 1164 h 1842"/>
                  <a:gd name="T36" fmla="*/ 494 w 698"/>
                  <a:gd name="T37" fmla="*/ 1184 h 1842"/>
                  <a:gd name="T38" fmla="*/ 498 w 698"/>
                  <a:gd name="T39" fmla="*/ 1268 h 1842"/>
                  <a:gd name="T40" fmla="*/ 470 w 698"/>
                  <a:gd name="T41" fmla="*/ 1334 h 1842"/>
                  <a:gd name="T42" fmla="*/ 442 w 698"/>
                  <a:gd name="T43" fmla="*/ 1344 h 1842"/>
                  <a:gd name="T44" fmla="*/ 376 w 698"/>
                  <a:gd name="T45" fmla="*/ 1398 h 1842"/>
                  <a:gd name="T46" fmla="*/ 398 w 698"/>
                  <a:gd name="T47" fmla="*/ 1422 h 1842"/>
                  <a:gd name="T48" fmla="*/ 386 w 698"/>
                  <a:gd name="T49" fmla="*/ 1476 h 1842"/>
                  <a:gd name="T50" fmla="*/ 386 w 698"/>
                  <a:gd name="T51" fmla="*/ 1506 h 1842"/>
                  <a:gd name="T52" fmla="*/ 394 w 698"/>
                  <a:gd name="T53" fmla="*/ 1564 h 1842"/>
                  <a:gd name="T54" fmla="*/ 392 w 698"/>
                  <a:gd name="T55" fmla="*/ 1600 h 1842"/>
                  <a:gd name="T56" fmla="*/ 356 w 698"/>
                  <a:gd name="T57" fmla="*/ 1722 h 1842"/>
                  <a:gd name="T58" fmla="*/ 284 w 698"/>
                  <a:gd name="T59" fmla="*/ 1726 h 1842"/>
                  <a:gd name="T60" fmla="*/ 236 w 698"/>
                  <a:gd name="T61" fmla="*/ 1768 h 1842"/>
                  <a:gd name="T62" fmla="*/ 214 w 698"/>
                  <a:gd name="T63" fmla="*/ 1826 h 1842"/>
                  <a:gd name="T64" fmla="*/ 140 w 698"/>
                  <a:gd name="T65" fmla="*/ 1818 h 1842"/>
                  <a:gd name="T66" fmla="*/ 142 w 698"/>
                  <a:gd name="T67" fmla="*/ 1780 h 1842"/>
                  <a:gd name="T68" fmla="*/ 134 w 698"/>
                  <a:gd name="T69" fmla="*/ 1722 h 1842"/>
                  <a:gd name="T70" fmla="*/ 120 w 698"/>
                  <a:gd name="T71" fmla="*/ 1670 h 1842"/>
                  <a:gd name="T72" fmla="*/ 58 w 698"/>
                  <a:gd name="T73" fmla="*/ 1544 h 1842"/>
                  <a:gd name="T74" fmla="*/ 48 w 698"/>
                  <a:gd name="T75" fmla="*/ 1520 h 1842"/>
                  <a:gd name="T76" fmla="*/ 52 w 698"/>
                  <a:gd name="T77" fmla="*/ 1464 h 1842"/>
                  <a:gd name="T78" fmla="*/ 12 w 698"/>
                  <a:gd name="T79" fmla="*/ 1424 h 1842"/>
                  <a:gd name="T80" fmla="*/ 18 w 698"/>
                  <a:gd name="T81" fmla="*/ 1358 h 1842"/>
                  <a:gd name="T82" fmla="*/ 46 w 698"/>
                  <a:gd name="T83" fmla="*/ 1320 h 1842"/>
                  <a:gd name="T84" fmla="*/ 68 w 698"/>
                  <a:gd name="T85" fmla="*/ 1252 h 1842"/>
                  <a:gd name="T86" fmla="*/ 76 w 698"/>
                  <a:gd name="T87" fmla="*/ 1104 h 1842"/>
                  <a:gd name="T88" fmla="*/ 62 w 698"/>
                  <a:gd name="T89" fmla="*/ 1016 h 1842"/>
                  <a:gd name="T90" fmla="*/ 58 w 698"/>
                  <a:gd name="T91" fmla="*/ 852 h 1842"/>
                  <a:gd name="T92" fmla="*/ 60 w 698"/>
                  <a:gd name="T93" fmla="*/ 758 h 1842"/>
                  <a:gd name="T94" fmla="*/ 162 w 698"/>
                  <a:gd name="T95" fmla="*/ 694 h 1842"/>
                  <a:gd name="T96" fmla="*/ 142 w 698"/>
                  <a:gd name="T97" fmla="*/ 608 h 1842"/>
                  <a:gd name="T98" fmla="*/ 174 w 698"/>
                  <a:gd name="T99" fmla="*/ 442 h 1842"/>
                  <a:gd name="T100" fmla="*/ 240 w 698"/>
                  <a:gd name="T101" fmla="*/ 330 h 1842"/>
                  <a:gd name="T102" fmla="*/ 266 w 698"/>
                  <a:gd name="T103" fmla="*/ 194 h 1842"/>
                  <a:gd name="T104" fmla="*/ 336 w 698"/>
                  <a:gd name="T105" fmla="*/ 118 h 1842"/>
                  <a:gd name="T106" fmla="*/ 418 w 698"/>
                  <a:gd name="T107" fmla="*/ 100 h 18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8"/>
                  <a:gd name="T163" fmla="*/ 0 h 1842"/>
                  <a:gd name="T164" fmla="*/ 698 w 698"/>
                  <a:gd name="T165" fmla="*/ 1842 h 18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8" h="1842">
                    <a:moveTo>
                      <a:pt x="434" y="34"/>
                    </a:moveTo>
                    <a:lnTo>
                      <a:pt x="430" y="24"/>
                    </a:lnTo>
                    <a:lnTo>
                      <a:pt x="422" y="8"/>
                    </a:lnTo>
                    <a:lnTo>
                      <a:pt x="432" y="4"/>
                    </a:lnTo>
                    <a:lnTo>
                      <a:pt x="442" y="2"/>
                    </a:lnTo>
                    <a:lnTo>
                      <a:pt x="446" y="0"/>
                    </a:lnTo>
                    <a:lnTo>
                      <a:pt x="458" y="14"/>
                    </a:lnTo>
                    <a:lnTo>
                      <a:pt x="460" y="18"/>
                    </a:lnTo>
                    <a:lnTo>
                      <a:pt x="498" y="46"/>
                    </a:lnTo>
                    <a:lnTo>
                      <a:pt x="514" y="52"/>
                    </a:lnTo>
                    <a:lnTo>
                      <a:pt x="522" y="68"/>
                    </a:lnTo>
                    <a:lnTo>
                      <a:pt x="548" y="68"/>
                    </a:lnTo>
                    <a:lnTo>
                      <a:pt x="576" y="78"/>
                    </a:lnTo>
                    <a:lnTo>
                      <a:pt x="588" y="92"/>
                    </a:lnTo>
                    <a:lnTo>
                      <a:pt x="590" y="102"/>
                    </a:lnTo>
                    <a:lnTo>
                      <a:pt x="600" y="104"/>
                    </a:lnTo>
                    <a:lnTo>
                      <a:pt x="618" y="126"/>
                    </a:lnTo>
                    <a:lnTo>
                      <a:pt x="612" y="134"/>
                    </a:lnTo>
                    <a:lnTo>
                      <a:pt x="618" y="186"/>
                    </a:lnTo>
                    <a:lnTo>
                      <a:pt x="636" y="192"/>
                    </a:lnTo>
                    <a:lnTo>
                      <a:pt x="638" y="212"/>
                    </a:lnTo>
                    <a:lnTo>
                      <a:pt x="630" y="216"/>
                    </a:lnTo>
                    <a:lnTo>
                      <a:pt x="630" y="228"/>
                    </a:lnTo>
                    <a:lnTo>
                      <a:pt x="662" y="268"/>
                    </a:lnTo>
                    <a:lnTo>
                      <a:pt x="662" y="302"/>
                    </a:lnTo>
                    <a:lnTo>
                      <a:pt x="656" y="316"/>
                    </a:lnTo>
                    <a:lnTo>
                      <a:pt x="658" y="344"/>
                    </a:lnTo>
                    <a:lnTo>
                      <a:pt x="676" y="356"/>
                    </a:lnTo>
                    <a:lnTo>
                      <a:pt x="688" y="380"/>
                    </a:lnTo>
                    <a:lnTo>
                      <a:pt x="698" y="402"/>
                    </a:lnTo>
                    <a:lnTo>
                      <a:pt x="692" y="408"/>
                    </a:lnTo>
                    <a:lnTo>
                      <a:pt x="680" y="412"/>
                    </a:lnTo>
                    <a:lnTo>
                      <a:pt x="666" y="408"/>
                    </a:lnTo>
                    <a:lnTo>
                      <a:pt x="654" y="408"/>
                    </a:lnTo>
                    <a:lnTo>
                      <a:pt x="650" y="416"/>
                    </a:lnTo>
                    <a:lnTo>
                      <a:pt x="646" y="418"/>
                    </a:lnTo>
                    <a:lnTo>
                      <a:pt x="640" y="422"/>
                    </a:lnTo>
                    <a:lnTo>
                      <a:pt x="624" y="416"/>
                    </a:lnTo>
                    <a:lnTo>
                      <a:pt x="620" y="410"/>
                    </a:lnTo>
                    <a:lnTo>
                      <a:pt x="618" y="416"/>
                    </a:lnTo>
                    <a:lnTo>
                      <a:pt x="604" y="412"/>
                    </a:lnTo>
                    <a:lnTo>
                      <a:pt x="600" y="422"/>
                    </a:lnTo>
                    <a:lnTo>
                      <a:pt x="602" y="434"/>
                    </a:lnTo>
                    <a:lnTo>
                      <a:pt x="608" y="442"/>
                    </a:lnTo>
                    <a:lnTo>
                      <a:pt x="606" y="456"/>
                    </a:lnTo>
                    <a:lnTo>
                      <a:pt x="594" y="458"/>
                    </a:lnTo>
                    <a:lnTo>
                      <a:pt x="584" y="456"/>
                    </a:lnTo>
                    <a:lnTo>
                      <a:pt x="586" y="468"/>
                    </a:lnTo>
                    <a:lnTo>
                      <a:pt x="572" y="480"/>
                    </a:lnTo>
                    <a:lnTo>
                      <a:pt x="564" y="484"/>
                    </a:lnTo>
                    <a:lnTo>
                      <a:pt x="574" y="494"/>
                    </a:lnTo>
                    <a:lnTo>
                      <a:pt x="572" y="504"/>
                    </a:lnTo>
                    <a:lnTo>
                      <a:pt x="570" y="518"/>
                    </a:lnTo>
                    <a:lnTo>
                      <a:pt x="566" y="534"/>
                    </a:lnTo>
                    <a:lnTo>
                      <a:pt x="556" y="550"/>
                    </a:lnTo>
                    <a:lnTo>
                      <a:pt x="562" y="562"/>
                    </a:lnTo>
                    <a:lnTo>
                      <a:pt x="562" y="580"/>
                    </a:lnTo>
                    <a:lnTo>
                      <a:pt x="568" y="582"/>
                    </a:lnTo>
                    <a:lnTo>
                      <a:pt x="578" y="590"/>
                    </a:lnTo>
                    <a:lnTo>
                      <a:pt x="588" y="602"/>
                    </a:lnTo>
                    <a:lnTo>
                      <a:pt x="586" y="606"/>
                    </a:lnTo>
                    <a:lnTo>
                      <a:pt x="584" y="612"/>
                    </a:lnTo>
                    <a:lnTo>
                      <a:pt x="580" y="622"/>
                    </a:lnTo>
                    <a:lnTo>
                      <a:pt x="576" y="628"/>
                    </a:lnTo>
                    <a:lnTo>
                      <a:pt x="560" y="640"/>
                    </a:lnTo>
                    <a:lnTo>
                      <a:pt x="560" y="654"/>
                    </a:lnTo>
                    <a:lnTo>
                      <a:pt x="554" y="676"/>
                    </a:lnTo>
                    <a:lnTo>
                      <a:pt x="554" y="694"/>
                    </a:lnTo>
                    <a:lnTo>
                      <a:pt x="542" y="702"/>
                    </a:lnTo>
                    <a:lnTo>
                      <a:pt x="530" y="710"/>
                    </a:lnTo>
                    <a:lnTo>
                      <a:pt x="526" y="718"/>
                    </a:lnTo>
                    <a:lnTo>
                      <a:pt x="510" y="726"/>
                    </a:lnTo>
                    <a:lnTo>
                      <a:pt x="500" y="740"/>
                    </a:lnTo>
                    <a:lnTo>
                      <a:pt x="498" y="752"/>
                    </a:lnTo>
                    <a:lnTo>
                      <a:pt x="486" y="738"/>
                    </a:lnTo>
                    <a:lnTo>
                      <a:pt x="486" y="752"/>
                    </a:lnTo>
                    <a:lnTo>
                      <a:pt x="474" y="752"/>
                    </a:lnTo>
                    <a:lnTo>
                      <a:pt x="470" y="774"/>
                    </a:lnTo>
                    <a:lnTo>
                      <a:pt x="468" y="786"/>
                    </a:lnTo>
                    <a:lnTo>
                      <a:pt x="450" y="786"/>
                    </a:lnTo>
                    <a:lnTo>
                      <a:pt x="442" y="792"/>
                    </a:lnTo>
                    <a:lnTo>
                      <a:pt x="428" y="812"/>
                    </a:lnTo>
                    <a:lnTo>
                      <a:pt x="434" y="824"/>
                    </a:lnTo>
                    <a:lnTo>
                      <a:pt x="430" y="834"/>
                    </a:lnTo>
                    <a:lnTo>
                      <a:pt x="416" y="842"/>
                    </a:lnTo>
                    <a:lnTo>
                      <a:pt x="408" y="842"/>
                    </a:lnTo>
                    <a:lnTo>
                      <a:pt x="404" y="840"/>
                    </a:lnTo>
                    <a:lnTo>
                      <a:pt x="398" y="828"/>
                    </a:lnTo>
                    <a:lnTo>
                      <a:pt x="396" y="834"/>
                    </a:lnTo>
                    <a:lnTo>
                      <a:pt x="402" y="850"/>
                    </a:lnTo>
                    <a:lnTo>
                      <a:pt x="406" y="868"/>
                    </a:lnTo>
                    <a:lnTo>
                      <a:pt x="406" y="880"/>
                    </a:lnTo>
                    <a:lnTo>
                      <a:pt x="398" y="890"/>
                    </a:lnTo>
                    <a:lnTo>
                      <a:pt x="386" y="896"/>
                    </a:lnTo>
                    <a:lnTo>
                      <a:pt x="380" y="888"/>
                    </a:lnTo>
                    <a:lnTo>
                      <a:pt x="376" y="894"/>
                    </a:lnTo>
                    <a:lnTo>
                      <a:pt x="376" y="910"/>
                    </a:lnTo>
                    <a:lnTo>
                      <a:pt x="382" y="920"/>
                    </a:lnTo>
                    <a:lnTo>
                      <a:pt x="392" y="924"/>
                    </a:lnTo>
                    <a:lnTo>
                      <a:pt x="392" y="936"/>
                    </a:lnTo>
                    <a:lnTo>
                      <a:pt x="384" y="954"/>
                    </a:lnTo>
                    <a:lnTo>
                      <a:pt x="378" y="974"/>
                    </a:lnTo>
                    <a:lnTo>
                      <a:pt x="384" y="986"/>
                    </a:lnTo>
                    <a:lnTo>
                      <a:pt x="392" y="990"/>
                    </a:lnTo>
                    <a:lnTo>
                      <a:pt x="392" y="1002"/>
                    </a:lnTo>
                    <a:lnTo>
                      <a:pt x="382" y="998"/>
                    </a:lnTo>
                    <a:lnTo>
                      <a:pt x="374" y="998"/>
                    </a:lnTo>
                    <a:lnTo>
                      <a:pt x="374" y="1010"/>
                    </a:lnTo>
                    <a:lnTo>
                      <a:pt x="376" y="1024"/>
                    </a:lnTo>
                    <a:lnTo>
                      <a:pt x="372" y="1038"/>
                    </a:lnTo>
                    <a:lnTo>
                      <a:pt x="378" y="1040"/>
                    </a:lnTo>
                    <a:lnTo>
                      <a:pt x="382" y="1048"/>
                    </a:lnTo>
                    <a:lnTo>
                      <a:pt x="376" y="1058"/>
                    </a:lnTo>
                    <a:lnTo>
                      <a:pt x="380" y="1076"/>
                    </a:lnTo>
                    <a:lnTo>
                      <a:pt x="380" y="1100"/>
                    </a:lnTo>
                    <a:lnTo>
                      <a:pt x="390" y="1112"/>
                    </a:lnTo>
                    <a:lnTo>
                      <a:pt x="388" y="1130"/>
                    </a:lnTo>
                    <a:lnTo>
                      <a:pt x="406" y="1134"/>
                    </a:lnTo>
                    <a:lnTo>
                      <a:pt x="416" y="1134"/>
                    </a:lnTo>
                    <a:lnTo>
                      <a:pt x="420" y="1146"/>
                    </a:lnTo>
                    <a:lnTo>
                      <a:pt x="428" y="1138"/>
                    </a:lnTo>
                    <a:lnTo>
                      <a:pt x="438" y="1136"/>
                    </a:lnTo>
                    <a:lnTo>
                      <a:pt x="440" y="1142"/>
                    </a:lnTo>
                    <a:lnTo>
                      <a:pt x="444" y="1150"/>
                    </a:lnTo>
                    <a:lnTo>
                      <a:pt x="450" y="1160"/>
                    </a:lnTo>
                    <a:lnTo>
                      <a:pt x="456" y="1164"/>
                    </a:lnTo>
                    <a:lnTo>
                      <a:pt x="468" y="1164"/>
                    </a:lnTo>
                    <a:lnTo>
                      <a:pt x="478" y="1162"/>
                    </a:lnTo>
                    <a:lnTo>
                      <a:pt x="484" y="1172"/>
                    </a:lnTo>
                    <a:lnTo>
                      <a:pt x="474" y="1180"/>
                    </a:lnTo>
                    <a:lnTo>
                      <a:pt x="480" y="1192"/>
                    </a:lnTo>
                    <a:lnTo>
                      <a:pt x="490" y="1192"/>
                    </a:lnTo>
                    <a:lnTo>
                      <a:pt x="494" y="1184"/>
                    </a:lnTo>
                    <a:lnTo>
                      <a:pt x="500" y="1196"/>
                    </a:lnTo>
                    <a:lnTo>
                      <a:pt x="506" y="1208"/>
                    </a:lnTo>
                    <a:lnTo>
                      <a:pt x="512" y="1224"/>
                    </a:lnTo>
                    <a:lnTo>
                      <a:pt x="518" y="1232"/>
                    </a:lnTo>
                    <a:lnTo>
                      <a:pt x="514" y="1240"/>
                    </a:lnTo>
                    <a:lnTo>
                      <a:pt x="504" y="1252"/>
                    </a:lnTo>
                    <a:lnTo>
                      <a:pt x="498" y="1268"/>
                    </a:lnTo>
                    <a:lnTo>
                      <a:pt x="490" y="1280"/>
                    </a:lnTo>
                    <a:lnTo>
                      <a:pt x="486" y="1294"/>
                    </a:lnTo>
                    <a:lnTo>
                      <a:pt x="492" y="1304"/>
                    </a:lnTo>
                    <a:lnTo>
                      <a:pt x="488" y="1314"/>
                    </a:lnTo>
                    <a:lnTo>
                      <a:pt x="490" y="1328"/>
                    </a:lnTo>
                    <a:lnTo>
                      <a:pt x="478" y="1330"/>
                    </a:lnTo>
                    <a:lnTo>
                      <a:pt x="470" y="1334"/>
                    </a:lnTo>
                    <a:lnTo>
                      <a:pt x="466" y="1346"/>
                    </a:lnTo>
                    <a:lnTo>
                      <a:pt x="460" y="1356"/>
                    </a:lnTo>
                    <a:lnTo>
                      <a:pt x="456" y="1364"/>
                    </a:lnTo>
                    <a:lnTo>
                      <a:pt x="448" y="1350"/>
                    </a:lnTo>
                    <a:lnTo>
                      <a:pt x="446" y="1336"/>
                    </a:lnTo>
                    <a:lnTo>
                      <a:pt x="444" y="1338"/>
                    </a:lnTo>
                    <a:lnTo>
                      <a:pt x="442" y="1344"/>
                    </a:lnTo>
                    <a:lnTo>
                      <a:pt x="436" y="1356"/>
                    </a:lnTo>
                    <a:lnTo>
                      <a:pt x="432" y="1366"/>
                    </a:lnTo>
                    <a:lnTo>
                      <a:pt x="424" y="1376"/>
                    </a:lnTo>
                    <a:lnTo>
                      <a:pt x="410" y="1382"/>
                    </a:lnTo>
                    <a:lnTo>
                      <a:pt x="404" y="1390"/>
                    </a:lnTo>
                    <a:lnTo>
                      <a:pt x="400" y="1398"/>
                    </a:lnTo>
                    <a:lnTo>
                      <a:pt x="376" y="1398"/>
                    </a:lnTo>
                    <a:lnTo>
                      <a:pt x="360" y="1398"/>
                    </a:lnTo>
                    <a:lnTo>
                      <a:pt x="372" y="1402"/>
                    </a:lnTo>
                    <a:lnTo>
                      <a:pt x="388" y="1408"/>
                    </a:lnTo>
                    <a:lnTo>
                      <a:pt x="400" y="1416"/>
                    </a:lnTo>
                    <a:lnTo>
                      <a:pt x="400" y="1420"/>
                    </a:lnTo>
                    <a:lnTo>
                      <a:pt x="400" y="1422"/>
                    </a:lnTo>
                    <a:lnTo>
                      <a:pt x="398" y="1422"/>
                    </a:lnTo>
                    <a:lnTo>
                      <a:pt x="372" y="1422"/>
                    </a:lnTo>
                    <a:lnTo>
                      <a:pt x="384" y="1430"/>
                    </a:lnTo>
                    <a:lnTo>
                      <a:pt x="390" y="1436"/>
                    </a:lnTo>
                    <a:lnTo>
                      <a:pt x="394" y="1450"/>
                    </a:lnTo>
                    <a:lnTo>
                      <a:pt x="396" y="1464"/>
                    </a:lnTo>
                    <a:lnTo>
                      <a:pt x="392" y="1470"/>
                    </a:lnTo>
                    <a:lnTo>
                      <a:pt x="386" y="1476"/>
                    </a:lnTo>
                    <a:lnTo>
                      <a:pt x="390" y="1478"/>
                    </a:lnTo>
                    <a:lnTo>
                      <a:pt x="392" y="1478"/>
                    </a:lnTo>
                    <a:lnTo>
                      <a:pt x="394" y="1480"/>
                    </a:lnTo>
                    <a:lnTo>
                      <a:pt x="394" y="1494"/>
                    </a:lnTo>
                    <a:lnTo>
                      <a:pt x="380" y="1494"/>
                    </a:lnTo>
                    <a:lnTo>
                      <a:pt x="380" y="1500"/>
                    </a:lnTo>
                    <a:lnTo>
                      <a:pt x="386" y="1506"/>
                    </a:lnTo>
                    <a:lnTo>
                      <a:pt x="390" y="1512"/>
                    </a:lnTo>
                    <a:lnTo>
                      <a:pt x="390" y="1522"/>
                    </a:lnTo>
                    <a:lnTo>
                      <a:pt x="386" y="1526"/>
                    </a:lnTo>
                    <a:lnTo>
                      <a:pt x="386" y="1534"/>
                    </a:lnTo>
                    <a:lnTo>
                      <a:pt x="396" y="1540"/>
                    </a:lnTo>
                    <a:lnTo>
                      <a:pt x="394" y="1548"/>
                    </a:lnTo>
                    <a:lnTo>
                      <a:pt x="394" y="1564"/>
                    </a:lnTo>
                    <a:lnTo>
                      <a:pt x="382" y="1570"/>
                    </a:lnTo>
                    <a:lnTo>
                      <a:pt x="380" y="1582"/>
                    </a:lnTo>
                    <a:lnTo>
                      <a:pt x="380" y="1590"/>
                    </a:lnTo>
                    <a:lnTo>
                      <a:pt x="380" y="1586"/>
                    </a:lnTo>
                    <a:lnTo>
                      <a:pt x="380" y="1588"/>
                    </a:lnTo>
                    <a:lnTo>
                      <a:pt x="384" y="1592"/>
                    </a:lnTo>
                    <a:lnTo>
                      <a:pt x="392" y="1600"/>
                    </a:lnTo>
                    <a:lnTo>
                      <a:pt x="384" y="1610"/>
                    </a:lnTo>
                    <a:lnTo>
                      <a:pt x="386" y="1644"/>
                    </a:lnTo>
                    <a:lnTo>
                      <a:pt x="378" y="1660"/>
                    </a:lnTo>
                    <a:lnTo>
                      <a:pt x="372" y="1672"/>
                    </a:lnTo>
                    <a:lnTo>
                      <a:pt x="364" y="1694"/>
                    </a:lnTo>
                    <a:lnTo>
                      <a:pt x="364" y="1708"/>
                    </a:lnTo>
                    <a:lnTo>
                      <a:pt x="356" y="1722"/>
                    </a:lnTo>
                    <a:lnTo>
                      <a:pt x="348" y="1732"/>
                    </a:lnTo>
                    <a:lnTo>
                      <a:pt x="340" y="1722"/>
                    </a:lnTo>
                    <a:lnTo>
                      <a:pt x="332" y="1716"/>
                    </a:lnTo>
                    <a:lnTo>
                      <a:pt x="324" y="1724"/>
                    </a:lnTo>
                    <a:lnTo>
                      <a:pt x="310" y="1724"/>
                    </a:lnTo>
                    <a:lnTo>
                      <a:pt x="294" y="1724"/>
                    </a:lnTo>
                    <a:lnTo>
                      <a:pt x="284" y="1726"/>
                    </a:lnTo>
                    <a:lnTo>
                      <a:pt x="272" y="1730"/>
                    </a:lnTo>
                    <a:lnTo>
                      <a:pt x="274" y="1742"/>
                    </a:lnTo>
                    <a:lnTo>
                      <a:pt x="270" y="1750"/>
                    </a:lnTo>
                    <a:lnTo>
                      <a:pt x="260" y="1746"/>
                    </a:lnTo>
                    <a:lnTo>
                      <a:pt x="254" y="1748"/>
                    </a:lnTo>
                    <a:lnTo>
                      <a:pt x="240" y="1762"/>
                    </a:lnTo>
                    <a:lnTo>
                      <a:pt x="236" y="1768"/>
                    </a:lnTo>
                    <a:lnTo>
                      <a:pt x="232" y="1790"/>
                    </a:lnTo>
                    <a:lnTo>
                      <a:pt x="244" y="1794"/>
                    </a:lnTo>
                    <a:lnTo>
                      <a:pt x="246" y="1804"/>
                    </a:lnTo>
                    <a:lnTo>
                      <a:pt x="246" y="1816"/>
                    </a:lnTo>
                    <a:lnTo>
                      <a:pt x="236" y="1830"/>
                    </a:lnTo>
                    <a:lnTo>
                      <a:pt x="224" y="1834"/>
                    </a:lnTo>
                    <a:lnTo>
                      <a:pt x="214" y="1826"/>
                    </a:lnTo>
                    <a:lnTo>
                      <a:pt x="204" y="1828"/>
                    </a:lnTo>
                    <a:lnTo>
                      <a:pt x="194" y="1832"/>
                    </a:lnTo>
                    <a:lnTo>
                      <a:pt x="180" y="1842"/>
                    </a:lnTo>
                    <a:lnTo>
                      <a:pt x="158" y="1836"/>
                    </a:lnTo>
                    <a:lnTo>
                      <a:pt x="140" y="1838"/>
                    </a:lnTo>
                    <a:lnTo>
                      <a:pt x="148" y="1824"/>
                    </a:lnTo>
                    <a:lnTo>
                      <a:pt x="140" y="1818"/>
                    </a:lnTo>
                    <a:lnTo>
                      <a:pt x="140" y="1814"/>
                    </a:lnTo>
                    <a:lnTo>
                      <a:pt x="142" y="1810"/>
                    </a:lnTo>
                    <a:lnTo>
                      <a:pt x="144" y="1808"/>
                    </a:lnTo>
                    <a:lnTo>
                      <a:pt x="154" y="1802"/>
                    </a:lnTo>
                    <a:lnTo>
                      <a:pt x="152" y="1794"/>
                    </a:lnTo>
                    <a:lnTo>
                      <a:pt x="140" y="1788"/>
                    </a:lnTo>
                    <a:lnTo>
                      <a:pt x="142" y="1780"/>
                    </a:lnTo>
                    <a:lnTo>
                      <a:pt x="132" y="1762"/>
                    </a:lnTo>
                    <a:lnTo>
                      <a:pt x="120" y="1748"/>
                    </a:lnTo>
                    <a:lnTo>
                      <a:pt x="112" y="1734"/>
                    </a:lnTo>
                    <a:lnTo>
                      <a:pt x="110" y="1718"/>
                    </a:lnTo>
                    <a:lnTo>
                      <a:pt x="118" y="1724"/>
                    </a:lnTo>
                    <a:lnTo>
                      <a:pt x="126" y="1730"/>
                    </a:lnTo>
                    <a:lnTo>
                      <a:pt x="134" y="1722"/>
                    </a:lnTo>
                    <a:lnTo>
                      <a:pt x="126" y="1716"/>
                    </a:lnTo>
                    <a:lnTo>
                      <a:pt x="114" y="1706"/>
                    </a:lnTo>
                    <a:lnTo>
                      <a:pt x="120" y="1696"/>
                    </a:lnTo>
                    <a:lnTo>
                      <a:pt x="132" y="1696"/>
                    </a:lnTo>
                    <a:lnTo>
                      <a:pt x="138" y="1686"/>
                    </a:lnTo>
                    <a:lnTo>
                      <a:pt x="134" y="1666"/>
                    </a:lnTo>
                    <a:lnTo>
                      <a:pt x="120" y="1670"/>
                    </a:lnTo>
                    <a:lnTo>
                      <a:pt x="108" y="1646"/>
                    </a:lnTo>
                    <a:lnTo>
                      <a:pt x="98" y="1636"/>
                    </a:lnTo>
                    <a:lnTo>
                      <a:pt x="80" y="1600"/>
                    </a:lnTo>
                    <a:lnTo>
                      <a:pt x="76" y="1582"/>
                    </a:lnTo>
                    <a:lnTo>
                      <a:pt x="64" y="1580"/>
                    </a:lnTo>
                    <a:lnTo>
                      <a:pt x="64" y="1556"/>
                    </a:lnTo>
                    <a:lnTo>
                      <a:pt x="58" y="1544"/>
                    </a:lnTo>
                    <a:lnTo>
                      <a:pt x="64" y="1532"/>
                    </a:lnTo>
                    <a:lnTo>
                      <a:pt x="58" y="1526"/>
                    </a:lnTo>
                    <a:lnTo>
                      <a:pt x="52" y="1538"/>
                    </a:lnTo>
                    <a:lnTo>
                      <a:pt x="46" y="1536"/>
                    </a:lnTo>
                    <a:lnTo>
                      <a:pt x="42" y="1536"/>
                    </a:lnTo>
                    <a:lnTo>
                      <a:pt x="40" y="1532"/>
                    </a:lnTo>
                    <a:lnTo>
                      <a:pt x="48" y="1520"/>
                    </a:lnTo>
                    <a:lnTo>
                      <a:pt x="48" y="1508"/>
                    </a:lnTo>
                    <a:lnTo>
                      <a:pt x="48" y="1498"/>
                    </a:lnTo>
                    <a:lnTo>
                      <a:pt x="40" y="1492"/>
                    </a:lnTo>
                    <a:lnTo>
                      <a:pt x="48" y="1484"/>
                    </a:lnTo>
                    <a:lnTo>
                      <a:pt x="52" y="1482"/>
                    </a:lnTo>
                    <a:lnTo>
                      <a:pt x="54" y="1476"/>
                    </a:lnTo>
                    <a:lnTo>
                      <a:pt x="52" y="1464"/>
                    </a:lnTo>
                    <a:lnTo>
                      <a:pt x="38" y="1464"/>
                    </a:lnTo>
                    <a:lnTo>
                      <a:pt x="32" y="1478"/>
                    </a:lnTo>
                    <a:lnTo>
                      <a:pt x="20" y="1482"/>
                    </a:lnTo>
                    <a:lnTo>
                      <a:pt x="26" y="1464"/>
                    </a:lnTo>
                    <a:lnTo>
                      <a:pt x="24" y="1454"/>
                    </a:lnTo>
                    <a:lnTo>
                      <a:pt x="12" y="1452"/>
                    </a:lnTo>
                    <a:lnTo>
                      <a:pt x="12" y="1424"/>
                    </a:lnTo>
                    <a:lnTo>
                      <a:pt x="10" y="1400"/>
                    </a:lnTo>
                    <a:lnTo>
                      <a:pt x="8" y="1384"/>
                    </a:lnTo>
                    <a:lnTo>
                      <a:pt x="0" y="1372"/>
                    </a:lnTo>
                    <a:lnTo>
                      <a:pt x="4" y="1364"/>
                    </a:lnTo>
                    <a:lnTo>
                      <a:pt x="8" y="1360"/>
                    </a:lnTo>
                    <a:lnTo>
                      <a:pt x="14" y="1354"/>
                    </a:lnTo>
                    <a:lnTo>
                      <a:pt x="18" y="1358"/>
                    </a:lnTo>
                    <a:lnTo>
                      <a:pt x="20" y="1362"/>
                    </a:lnTo>
                    <a:lnTo>
                      <a:pt x="22" y="1376"/>
                    </a:lnTo>
                    <a:lnTo>
                      <a:pt x="30" y="1386"/>
                    </a:lnTo>
                    <a:lnTo>
                      <a:pt x="38" y="1380"/>
                    </a:lnTo>
                    <a:lnTo>
                      <a:pt x="44" y="1362"/>
                    </a:lnTo>
                    <a:lnTo>
                      <a:pt x="46" y="1346"/>
                    </a:lnTo>
                    <a:lnTo>
                      <a:pt x="46" y="1320"/>
                    </a:lnTo>
                    <a:lnTo>
                      <a:pt x="40" y="1308"/>
                    </a:lnTo>
                    <a:lnTo>
                      <a:pt x="38" y="1288"/>
                    </a:lnTo>
                    <a:lnTo>
                      <a:pt x="48" y="1284"/>
                    </a:lnTo>
                    <a:lnTo>
                      <a:pt x="50" y="1264"/>
                    </a:lnTo>
                    <a:lnTo>
                      <a:pt x="46" y="1258"/>
                    </a:lnTo>
                    <a:lnTo>
                      <a:pt x="52" y="1252"/>
                    </a:lnTo>
                    <a:lnTo>
                      <a:pt x="68" y="1252"/>
                    </a:lnTo>
                    <a:lnTo>
                      <a:pt x="86" y="1232"/>
                    </a:lnTo>
                    <a:lnTo>
                      <a:pt x="88" y="1196"/>
                    </a:lnTo>
                    <a:lnTo>
                      <a:pt x="94" y="1174"/>
                    </a:lnTo>
                    <a:lnTo>
                      <a:pt x="86" y="1158"/>
                    </a:lnTo>
                    <a:lnTo>
                      <a:pt x="78" y="1134"/>
                    </a:lnTo>
                    <a:lnTo>
                      <a:pt x="72" y="1118"/>
                    </a:lnTo>
                    <a:lnTo>
                      <a:pt x="76" y="1104"/>
                    </a:lnTo>
                    <a:lnTo>
                      <a:pt x="96" y="1100"/>
                    </a:lnTo>
                    <a:lnTo>
                      <a:pt x="104" y="1086"/>
                    </a:lnTo>
                    <a:lnTo>
                      <a:pt x="108" y="1066"/>
                    </a:lnTo>
                    <a:lnTo>
                      <a:pt x="104" y="1054"/>
                    </a:lnTo>
                    <a:lnTo>
                      <a:pt x="86" y="1036"/>
                    </a:lnTo>
                    <a:lnTo>
                      <a:pt x="78" y="1032"/>
                    </a:lnTo>
                    <a:lnTo>
                      <a:pt x="62" y="1016"/>
                    </a:lnTo>
                    <a:lnTo>
                      <a:pt x="60" y="982"/>
                    </a:lnTo>
                    <a:lnTo>
                      <a:pt x="70" y="942"/>
                    </a:lnTo>
                    <a:lnTo>
                      <a:pt x="54" y="910"/>
                    </a:lnTo>
                    <a:lnTo>
                      <a:pt x="54" y="888"/>
                    </a:lnTo>
                    <a:lnTo>
                      <a:pt x="56" y="872"/>
                    </a:lnTo>
                    <a:lnTo>
                      <a:pt x="50" y="862"/>
                    </a:lnTo>
                    <a:lnTo>
                      <a:pt x="58" y="852"/>
                    </a:lnTo>
                    <a:lnTo>
                      <a:pt x="58" y="838"/>
                    </a:lnTo>
                    <a:lnTo>
                      <a:pt x="50" y="820"/>
                    </a:lnTo>
                    <a:lnTo>
                      <a:pt x="46" y="810"/>
                    </a:lnTo>
                    <a:lnTo>
                      <a:pt x="48" y="800"/>
                    </a:lnTo>
                    <a:lnTo>
                      <a:pt x="56" y="782"/>
                    </a:lnTo>
                    <a:lnTo>
                      <a:pt x="54" y="766"/>
                    </a:lnTo>
                    <a:lnTo>
                      <a:pt x="60" y="758"/>
                    </a:lnTo>
                    <a:lnTo>
                      <a:pt x="70" y="738"/>
                    </a:lnTo>
                    <a:lnTo>
                      <a:pt x="78" y="722"/>
                    </a:lnTo>
                    <a:lnTo>
                      <a:pt x="90" y="708"/>
                    </a:lnTo>
                    <a:lnTo>
                      <a:pt x="106" y="700"/>
                    </a:lnTo>
                    <a:lnTo>
                      <a:pt x="128" y="700"/>
                    </a:lnTo>
                    <a:lnTo>
                      <a:pt x="156" y="706"/>
                    </a:lnTo>
                    <a:lnTo>
                      <a:pt x="162" y="694"/>
                    </a:lnTo>
                    <a:lnTo>
                      <a:pt x="166" y="686"/>
                    </a:lnTo>
                    <a:lnTo>
                      <a:pt x="162" y="666"/>
                    </a:lnTo>
                    <a:lnTo>
                      <a:pt x="162" y="646"/>
                    </a:lnTo>
                    <a:lnTo>
                      <a:pt x="150" y="642"/>
                    </a:lnTo>
                    <a:lnTo>
                      <a:pt x="136" y="636"/>
                    </a:lnTo>
                    <a:lnTo>
                      <a:pt x="136" y="626"/>
                    </a:lnTo>
                    <a:lnTo>
                      <a:pt x="142" y="608"/>
                    </a:lnTo>
                    <a:lnTo>
                      <a:pt x="150" y="598"/>
                    </a:lnTo>
                    <a:lnTo>
                      <a:pt x="160" y="576"/>
                    </a:lnTo>
                    <a:lnTo>
                      <a:pt x="168" y="560"/>
                    </a:lnTo>
                    <a:lnTo>
                      <a:pt x="174" y="530"/>
                    </a:lnTo>
                    <a:lnTo>
                      <a:pt x="178" y="484"/>
                    </a:lnTo>
                    <a:lnTo>
                      <a:pt x="180" y="456"/>
                    </a:lnTo>
                    <a:lnTo>
                      <a:pt x="174" y="442"/>
                    </a:lnTo>
                    <a:lnTo>
                      <a:pt x="176" y="424"/>
                    </a:lnTo>
                    <a:lnTo>
                      <a:pt x="198" y="420"/>
                    </a:lnTo>
                    <a:lnTo>
                      <a:pt x="220" y="402"/>
                    </a:lnTo>
                    <a:lnTo>
                      <a:pt x="220" y="382"/>
                    </a:lnTo>
                    <a:lnTo>
                      <a:pt x="214" y="372"/>
                    </a:lnTo>
                    <a:lnTo>
                      <a:pt x="226" y="356"/>
                    </a:lnTo>
                    <a:lnTo>
                      <a:pt x="240" y="330"/>
                    </a:lnTo>
                    <a:lnTo>
                      <a:pt x="242" y="316"/>
                    </a:lnTo>
                    <a:lnTo>
                      <a:pt x="260" y="300"/>
                    </a:lnTo>
                    <a:lnTo>
                      <a:pt x="262" y="274"/>
                    </a:lnTo>
                    <a:lnTo>
                      <a:pt x="252" y="260"/>
                    </a:lnTo>
                    <a:lnTo>
                      <a:pt x="242" y="242"/>
                    </a:lnTo>
                    <a:lnTo>
                      <a:pt x="262" y="220"/>
                    </a:lnTo>
                    <a:lnTo>
                      <a:pt x="266" y="194"/>
                    </a:lnTo>
                    <a:lnTo>
                      <a:pt x="270" y="176"/>
                    </a:lnTo>
                    <a:lnTo>
                      <a:pt x="292" y="152"/>
                    </a:lnTo>
                    <a:lnTo>
                      <a:pt x="308" y="150"/>
                    </a:lnTo>
                    <a:lnTo>
                      <a:pt x="316" y="160"/>
                    </a:lnTo>
                    <a:lnTo>
                      <a:pt x="328" y="158"/>
                    </a:lnTo>
                    <a:lnTo>
                      <a:pt x="336" y="142"/>
                    </a:lnTo>
                    <a:lnTo>
                      <a:pt x="336" y="118"/>
                    </a:lnTo>
                    <a:lnTo>
                      <a:pt x="330" y="104"/>
                    </a:lnTo>
                    <a:lnTo>
                      <a:pt x="330" y="86"/>
                    </a:lnTo>
                    <a:lnTo>
                      <a:pt x="344" y="80"/>
                    </a:lnTo>
                    <a:lnTo>
                      <a:pt x="360" y="86"/>
                    </a:lnTo>
                    <a:lnTo>
                      <a:pt x="378" y="86"/>
                    </a:lnTo>
                    <a:lnTo>
                      <a:pt x="396" y="92"/>
                    </a:lnTo>
                    <a:lnTo>
                      <a:pt x="418" y="100"/>
                    </a:lnTo>
                    <a:lnTo>
                      <a:pt x="434" y="86"/>
                    </a:lnTo>
                    <a:lnTo>
                      <a:pt x="434" y="78"/>
                    </a:lnTo>
                    <a:lnTo>
                      <a:pt x="424" y="78"/>
                    </a:lnTo>
                    <a:lnTo>
                      <a:pt x="422" y="70"/>
                    </a:lnTo>
                    <a:lnTo>
                      <a:pt x="432" y="48"/>
                    </a:lnTo>
                    <a:lnTo>
                      <a:pt x="434" y="34"/>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50" name="Freeform 416"/>
              <p:cNvSpPr>
                <a:spLocks/>
              </p:cNvSpPr>
              <p:nvPr/>
            </p:nvSpPr>
            <p:spPr bwMode="auto">
              <a:xfrm>
                <a:off x="9180513" y="1517650"/>
                <a:ext cx="31750" cy="17463"/>
              </a:xfrm>
              <a:custGeom>
                <a:avLst/>
                <a:gdLst>
                  <a:gd name="T0" fmla="*/ 4 w 68"/>
                  <a:gd name="T1" fmla="*/ 0 h 40"/>
                  <a:gd name="T2" fmla="*/ 18 w 68"/>
                  <a:gd name="T3" fmla="*/ 8 h 40"/>
                  <a:gd name="T4" fmla="*/ 38 w 68"/>
                  <a:gd name="T5" fmla="*/ 14 h 40"/>
                  <a:gd name="T6" fmla="*/ 50 w 68"/>
                  <a:gd name="T7" fmla="*/ 10 h 40"/>
                  <a:gd name="T8" fmla="*/ 60 w 68"/>
                  <a:gd name="T9" fmla="*/ 16 h 40"/>
                  <a:gd name="T10" fmla="*/ 68 w 68"/>
                  <a:gd name="T11" fmla="*/ 24 h 40"/>
                  <a:gd name="T12" fmla="*/ 62 w 68"/>
                  <a:gd name="T13" fmla="*/ 36 h 40"/>
                  <a:gd name="T14" fmla="*/ 46 w 68"/>
                  <a:gd name="T15" fmla="*/ 40 h 40"/>
                  <a:gd name="T16" fmla="*/ 26 w 68"/>
                  <a:gd name="T17" fmla="*/ 36 h 40"/>
                  <a:gd name="T18" fmla="*/ 18 w 68"/>
                  <a:gd name="T19" fmla="*/ 26 h 40"/>
                  <a:gd name="T20" fmla="*/ 10 w 68"/>
                  <a:gd name="T21" fmla="*/ 20 h 40"/>
                  <a:gd name="T22" fmla="*/ 0 w 68"/>
                  <a:gd name="T23" fmla="*/ 10 h 40"/>
                  <a:gd name="T24" fmla="*/ 4 w 68"/>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40"/>
                  <a:gd name="T41" fmla="*/ 68 w 68"/>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40">
                    <a:moveTo>
                      <a:pt x="4" y="0"/>
                    </a:moveTo>
                    <a:lnTo>
                      <a:pt x="18" y="8"/>
                    </a:lnTo>
                    <a:lnTo>
                      <a:pt x="38" y="14"/>
                    </a:lnTo>
                    <a:lnTo>
                      <a:pt x="50" y="10"/>
                    </a:lnTo>
                    <a:lnTo>
                      <a:pt x="60" y="16"/>
                    </a:lnTo>
                    <a:lnTo>
                      <a:pt x="68" y="24"/>
                    </a:lnTo>
                    <a:lnTo>
                      <a:pt x="62" y="36"/>
                    </a:lnTo>
                    <a:lnTo>
                      <a:pt x="46" y="40"/>
                    </a:lnTo>
                    <a:lnTo>
                      <a:pt x="26" y="36"/>
                    </a:lnTo>
                    <a:lnTo>
                      <a:pt x="18" y="26"/>
                    </a:lnTo>
                    <a:lnTo>
                      <a:pt x="10" y="20"/>
                    </a:lnTo>
                    <a:lnTo>
                      <a:pt x="0" y="10"/>
                    </a:lnTo>
                    <a:lnTo>
                      <a:pt x="4" y="0"/>
                    </a:lnTo>
                    <a:close/>
                  </a:path>
                </a:pathLst>
              </a:custGeom>
              <a:grpFill/>
              <a:ln w="6350">
                <a:solidFill>
                  <a:srgbClr val="FFFFFF"/>
                </a:solidFill>
                <a:prstDash val="solid"/>
                <a:round/>
                <a:headEnd/>
                <a:tailEnd/>
              </a:ln>
            </p:spPr>
            <p:txBody>
              <a:bodyPr/>
              <a:lstStyle/>
              <a:p>
                <a:endParaRPr lang="en-US" dirty="0"/>
              </a:p>
            </p:txBody>
          </p:sp>
          <p:grpSp>
            <p:nvGrpSpPr>
              <p:cNvPr id="251" name="Group 417"/>
              <p:cNvGrpSpPr>
                <a:grpSpLocks/>
              </p:cNvGrpSpPr>
              <p:nvPr/>
            </p:nvGrpSpPr>
            <p:grpSpPr bwMode="auto">
              <a:xfrm>
                <a:off x="8585200" y="1474788"/>
                <a:ext cx="581025" cy="817562"/>
                <a:chOff x="1890" y="495"/>
                <a:chExt cx="1307" cy="1838"/>
              </a:xfrm>
              <a:grpFill/>
            </p:grpSpPr>
            <p:sp>
              <p:nvSpPr>
                <p:cNvPr id="259" name="Freeform 418"/>
                <p:cNvSpPr>
                  <a:spLocks/>
                </p:cNvSpPr>
                <p:nvPr/>
              </p:nvSpPr>
              <p:spPr bwMode="auto">
                <a:xfrm>
                  <a:off x="1890" y="495"/>
                  <a:ext cx="1307" cy="1838"/>
                </a:xfrm>
                <a:custGeom>
                  <a:avLst/>
                  <a:gdLst>
                    <a:gd name="T0" fmla="*/ 1103 w 1307"/>
                    <a:gd name="T1" fmla="*/ 88 h 1838"/>
                    <a:gd name="T2" fmla="*/ 1105 w 1307"/>
                    <a:gd name="T3" fmla="*/ 0 h 1838"/>
                    <a:gd name="T4" fmla="*/ 1145 w 1307"/>
                    <a:gd name="T5" fmla="*/ 66 h 1838"/>
                    <a:gd name="T6" fmla="*/ 1219 w 1307"/>
                    <a:gd name="T7" fmla="*/ 34 h 1838"/>
                    <a:gd name="T8" fmla="*/ 1263 w 1307"/>
                    <a:gd name="T9" fmla="*/ 86 h 1838"/>
                    <a:gd name="T10" fmla="*/ 1283 w 1307"/>
                    <a:gd name="T11" fmla="*/ 150 h 1838"/>
                    <a:gd name="T12" fmla="*/ 1227 w 1307"/>
                    <a:gd name="T13" fmla="*/ 236 h 1838"/>
                    <a:gd name="T14" fmla="*/ 1137 w 1307"/>
                    <a:gd name="T15" fmla="*/ 144 h 1838"/>
                    <a:gd name="T16" fmla="*/ 1055 w 1307"/>
                    <a:gd name="T17" fmla="*/ 368 h 1838"/>
                    <a:gd name="T18" fmla="*/ 901 w 1307"/>
                    <a:gd name="T19" fmla="*/ 334 h 1838"/>
                    <a:gd name="T20" fmla="*/ 817 w 1307"/>
                    <a:gd name="T21" fmla="*/ 348 h 1838"/>
                    <a:gd name="T22" fmla="*/ 725 w 1307"/>
                    <a:gd name="T23" fmla="*/ 426 h 1838"/>
                    <a:gd name="T24" fmla="*/ 647 w 1307"/>
                    <a:gd name="T25" fmla="*/ 600 h 1838"/>
                    <a:gd name="T26" fmla="*/ 569 w 1307"/>
                    <a:gd name="T27" fmla="*/ 782 h 1838"/>
                    <a:gd name="T28" fmla="*/ 557 w 1307"/>
                    <a:gd name="T29" fmla="*/ 986 h 1838"/>
                    <a:gd name="T30" fmla="*/ 449 w 1307"/>
                    <a:gd name="T31" fmla="*/ 1106 h 1838"/>
                    <a:gd name="T32" fmla="*/ 473 w 1307"/>
                    <a:gd name="T33" fmla="*/ 1372 h 1838"/>
                    <a:gd name="T34" fmla="*/ 483 w 1307"/>
                    <a:gd name="T35" fmla="*/ 1536 h 1838"/>
                    <a:gd name="T36" fmla="*/ 439 w 1307"/>
                    <a:gd name="T37" fmla="*/ 1702 h 1838"/>
                    <a:gd name="T38" fmla="*/ 365 w 1307"/>
                    <a:gd name="T39" fmla="*/ 1652 h 1838"/>
                    <a:gd name="T40" fmla="*/ 353 w 1307"/>
                    <a:gd name="T41" fmla="*/ 1656 h 1838"/>
                    <a:gd name="T42" fmla="*/ 285 w 1307"/>
                    <a:gd name="T43" fmla="*/ 1730 h 1838"/>
                    <a:gd name="T44" fmla="*/ 192 w 1307"/>
                    <a:gd name="T45" fmla="*/ 1824 h 1838"/>
                    <a:gd name="T46" fmla="*/ 94 w 1307"/>
                    <a:gd name="T47" fmla="*/ 1804 h 1838"/>
                    <a:gd name="T48" fmla="*/ 62 w 1307"/>
                    <a:gd name="T49" fmla="*/ 1706 h 1838"/>
                    <a:gd name="T50" fmla="*/ 68 w 1307"/>
                    <a:gd name="T51" fmla="*/ 1636 h 1838"/>
                    <a:gd name="T52" fmla="*/ 4 w 1307"/>
                    <a:gd name="T53" fmla="*/ 1650 h 1838"/>
                    <a:gd name="T54" fmla="*/ 70 w 1307"/>
                    <a:gd name="T55" fmla="*/ 1602 h 1838"/>
                    <a:gd name="T56" fmla="*/ 84 w 1307"/>
                    <a:gd name="T57" fmla="*/ 1530 h 1838"/>
                    <a:gd name="T58" fmla="*/ 36 w 1307"/>
                    <a:gd name="T59" fmla="*/ 1560 h 1838"/>
                    <a:gd name="T60" fmla="*/ 24 w 1307"/>
                    <a:gd name="T61" fmla="*/ 1504 h 1838"/>
                    <a:gd name="T62" fmla="*/ 6 w 1307"/>
                    <a:gd name="T63" fmla="*/ 1444 h 1838"/>
                    <a:gd name="T64" fmla="*/ 28 w 1307"/>
                    <a:gd name="T65" fmla="*/ 1430 h 1838"/>
                    <a:gd name="T66" fmla="*/ 10 w 1307"/>
                    <a:gd name="T67" fmla="*/ 1346 h 1838"/>
                    <a:gd name="T68" fmla="*/ 56 w 1307"/>
                    <a:gd name="T69" fmla="*/ 1288 h 1838"/>
                    <a:gd name="T70" fmla="*/ 116 w 1307"/>
                    <a:gd name="T71" fmla="*/ 1250 h 1838"/>
                    <a:gd name="T72" fmla="*/ 132 w 1307"/>
                    <a:gd name="T73" fmla="*/ 1202 h 1838"/>
                    <a:gd name="T74" fmla="*/ 206 w 1307"/>
                    <a:gd name="T75" fmla="*/ 1186 h 1838"/>
                    <a:gd name="T76" fmla="*/ 234 w 1307"/>
                    <a:gd name="T77" fmla="*/ 1140 h 1838"/>
                    <a:gd name="T78" fmla="*/ 256 w 1307"/>
                    <a:gd name="T79" fmla="*/ 1106 h 1838"/>
                    <a:gd name="T80" fmla="*/ 319 w 1307"/>
                    <a:gd name="T81" fmla="*/ 1052 h 1838"/>
                    <a:gd name="T82" fmla="*/ 415 w 1307"/>
                    <a:gd name="T83" fmla="*/ 940 h 1838"/>
                    <a:gd name="T84" fmla="*/ 443 w 1307"/>
                    <a:gd name="T85" fmla="*/ 850 h 1838"/>
                    <a:gd name="T86" fmla="*/ 515 w 1307"/>
                    <a:gd name="T87" fmla="*/ 754 h 1838"/>
                    <a:gd name="T88" fmla="*/ 523 w 1307"/>
                    <a:gd name="T89" fmla="*/ 684 h 1838"/>
                    <a:gd name="T90" fmla="*/ 555 w 1307"/>
                    <a:gd name="T91" fmla="*/ 620 h 1838"/>
                    <a:gd name="T92" fmla="*/ 591 w 1307"/>
                    <a:gd name="T93" fmla="*/ 558 h 1838"/>
                    <a:gd name="T94" fmla="*/ 575 w 1307"/>
                    <a:gd name="T95" fmla="*/ 520 h 1838"/>
                    <a:gd name="T96" fmla="*/ 645 w 1307"/>
                    <a:gd name="T97" fmla="*/ 496 h 1838"/>
                    <a:gd name="T98" fmla="*/ 689 w 1307"/>
                    <a:gd name="T99" fmla="*/ 450 h 1838"/>
                    <a:gd name="T100" fmla="*/ 679 w 1307"/>
                    <a:gd name="T101" fmla="*/ 382 h 1838"/>
                    <a:gd name="T102" fmla="*/ 717 w 1307"/>
                    <a:gd name="T103" fmla="*/ 280 h 1838"/>
                    <a:gd name="T104" fmla="*/ 795 w 1307"/>
                    <a:gd name="T105" fmla="*/ 226 h 1838"/>
                    <a:gd name="T106" fmla="*/ 825 w 1307"/>
                    <a:gd name="T107" fmla="*/ 212 h 1838"/>
                    <a:gd name="T108" fmla="*/ 881 w 1307"/>
                    <a:gd name="T109" fmla="*/ 192 h 1838"/>
                    <a:gd name="T110" fmla="*/ 899 w 1307"/>
                    <a:gd name="T111" fmla="*/ 152 h 1838"/>
                    <a:gd name="T112" fmla="*/ 925 w 1307"/>
                    <a:gd name="T113" fmla="*/ 118 h 1838"/>
                    <a:gd name="T114" fmla="*/ 965 w 1307"/>
                    <a:gd name="T115" fmla="*/ 76 h 1838"/>
                    <a:gd name="T116" fmla="*/ 983 w 1307"/>
                    <a:gd name="T117" fmla="*/ 36 h 1838"/>
                    <a:gd name="T118" fmla="*/ 1023 w 1307"/>
                    <a:gd name="T119" fmla="*/ 10 h 1838"/>
                    <a:gd name="T120" fmla="*/ 1021 w 1307"/>
                    <a:gd name="T121" fmla="*/ 94 h 1838"/>
                    <a:gd name="T122" fmla="*/ 1035 w 1307"/>
                    <a:gd name="T123" fmla="*/ 128 h 1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07"/>
                    <a:gd name="T187" fmla="*/ 0 h 1838"/>
                    <a:gd name="T188" fmla="*/ 1307 w 1307"/>
                    <a:gd name="T189" fmla="*/ 1838 h 1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07" h="1838">
                      <a:moveTo>
                        <a:pt x="1055" y="48"/>
                      </a:moveTo>
                      <a:lnTo>
                        <a:pt x="1061" y="32"/>
                      </a:lnTo>
                      <a:lnTo>
                        <a:pt x="1071" y="32"/>
                      </a:lnTo>
                      <a:lnTo>
                        <a:pt x="1075" y="48"/>
                      </a:lnTo>
                      <a:lnTo>
                        <a:pt x="1077" y="64"/>
                      </a:lnTo>
                      <a:lnTo>
                        <a:pt x="1069" y="72"/>
                      </a:lnTo>
                      <a:lnTo>
                        <a:pt x="1079" y="76"/>
                      </a:lnTo>
                      <a:lnTo>
                        <a:pt x="1081" y="86"/>
                      </a:lnTo>
                      <a:lnTo>
                        <a:pt x="1083" y="104"/>
                      </a:lnTo>
                      <a:lnTo>
                        <a:pt x="1095" y="94"/>
                      </a:lnTo>
                      <a:lnTo>
                        <a:pt x="1103" y="88"/>
                      </a:lnTo>
                      <a:lnTo>
                        <a:pt x="1099" y="72"/>
                      </a:lnTo>
                      <a:lnTo>
                        <a:pt x="1097" y="56"/>
                      </a:lnTo>
                      <a:lnTo>
                        <a:pt x="1099" y="50"/>
                      </a:lnTo>
                      <a:lnTo>
                        <a:pt x="1101" y="44"/>
                      </a:lnTo>
                      <a:lnTo>
                        <a:pt x="1103" y="42"/>
                      </a:lnTo>
                      <a:lnTo>
                        <a:pt x="1107" y="38"/>
                      </a:lnTo>
                      <a:lnTo>
                        <a:pt x="1109" y="34"/>
                      </a:lnTo>
                      <a:lnTo>
                        <a:pt x="1095" y="34"/>
                      </a:lnTo>
                      <a:lnTo>
                        <a:pt x="1091" y="22"/>
                      </a:lnTo>
                      <a:lnTo>
                        <a:pt x="1099" y="12"/>
                      </a:lnTo>
                      <a:lnTo>
                        <a:pt x="1105" y="0"/>
                      </a:lnTo>
                      <a:lnTo>
                        <a:pt x="1121" y="4"/>
                      </a:lnTo>
                      <a:lnTo>
                        <a:pt x="1135" y="6"/>
                      </a:lnTo>
                      <a:lnTo>
                        <a:pt x="1151" y="10"/>
                      </a:lnTo>
                      <a:lnTo>
                        <a:pt x="1149" y="24"/>
                      </a:lnTo>
                      <a:lnTo>
                        <a:pt x="1143" y="34"/>
                      </a:lnTo>
                      <a:lnTo>
                        <a:pt x="1129" y="40"/>
                      </a:lnTo>
                      <a:lnTo>
                        <a:pt x="1135" y="46"/>
                      </a:lnTo>
                      <a:lnTo>
                        <a:pt x="1135" y="56"/>
                      </a:lnTo>
                      <a:lnTo>
                        <a:pt x="1147" y="48"/>
                      </a:lnTo>
                      <a:lnTo>
                        <a:pt x="1151" y="56"/>
                      </a:lnTo>
                      <a:lnTo>
                        <a:pt x="1145" y="66"/>
                      </a:lnTo>
                      <a:lnTo>
                        <a:pt x="1141" y="78"/>
                      </a:lnTo>
                      <a:lnTo>
                        <a:pt x="1155" y="78"/>
                      </a:lnTo>
                      <a:lnTo>
                        <a:pt x="1165" y="70"/>
                      </a:lnTo>
                      <a:lnTo>
                        <a:pt x="1159" y="54"/>
                      </a:lnTo>
                      <a:lnTo>
                        <a:pt x="1159" y="36"/>
                      </a:lnTo>
                      <a:lnTo>
                        <a:pt x="1167" y="16"/>
                      </a:lnTo>
                      <a:lnTo>
                        <a:pt x="1179" y="14"/>
                      </a:lnTo>
                      <a:lnTo>
                        <a:pt x="1193" y="24"/>
                      </a:lnTo>
                      <a:lnTo>
                        <a:pt x="1199" y="38"/>
                      </a:lnTo>
                      <a:lnTo>
                        <a:pt x="1209" y="30"/>
                      </a:lnTo>
                      <a:lnTo>
                        <a:pt x="1219" y="34"/>
                      </a:lnTo>
                      <a:lnTo>
                        <a:pt x="1229" y="26"/>
                      </a:lnTo>
                      <a:lnTo>
                        <a:pt x="1237" y="36"/>
                      </a:lnTo>
                      <a:lnTo>
                        <a:pt x="1245" y="40"/>
                      </a:lnTo>
                      <a:lnTo>
                        <a:pt x="1243" y="48"/>
                      </a:lnTo>
                      <a:lnTo>
                        <a:pt x="1257" y="46"/>
                      </a:lnTo>
                      <a:lnTo>
                        <a:pt x="1267" y="54"/>
                      </a:lnTo>
                      <a:lnTo>
                        <a:pt x="1283" y="54"/>
                      </a:lnTo>
                      <a:lnTo>
                        <a:pt x="1285" y="66"/>
                      </a:lnTo>
                      <a:lnTo>
                        <a:pt x="1275" y="74"/>
                      </a:lnTo>
                      <a:lnTo>
                        <a:pt x="1271" y="80"/>
                      </a:lnTo>
                      <a:lnTo>
                        <a:pt x="1263" y="86"/>
                      </a:lnTo>
                      <a:lnTo>
                        <a:pt x="1263" y="98"/>
                      </a:lnTo>
                      <a:lnTo>
                        <a:pt x="1249" y="114"/>
                      </a:lnTo>
                      <a:lnTo>
                        <a:pt x="1187" y="116"/>
                      </a:lnTo>
                      <a:lnTo>
                        <a:pt x="1187" y="126"/>
                      </a:lnTo>
                      <a:lnTo>
                        <a:pt x="1229" y="128"/>
                      </a:lnTo>
                      <a:lnTo>
                        <a:pt x="1237" y="136"/>
                      </a:lnTo>
                      <a:lnTo>
                        <a:pt x="1251" y="134"/>
                      </a:lnTo>
                      <a:lnTo>
                        <a:pt x="1261" y="142"/>
                      </a:lnTo>
                      <a:lnTo>
                        <a:pt x="1269" y="136"/>
                      </a:lnTo>
                      <a:lnTo>
                        <a:pt x="1277" y="142"/>
                      </a:lnTo>
                      <a:lnTo>
                        <a:pt x="1283" y="150"/>
                      </a:lnTo>
                      <a:lnTo>
                        <a:pt x="1287" y="138"/>
                      </a:lnTo>
                      <a:lnTo>
                        <a:pt x="1299" y="140"/>
                      </a:lnTo>
                      <a:lnTo>
                        <a:pt x="1307" y="164"/>
                      </a:lnTo>
                      <a:lnTo>
                        <a:pt x="1301" y="172"/>
                      </a:lnTo>
                      <a:lnTo>
                        <a:pt x="1275" y="168"/>
                      </a:lnTo>
                      <a:lnTo>
                        <a:pt x="1275" y="200"/>
                      </a:lnTo>
                      <a:lnTo>
                        <a:pt x="1249" y="218"/>
                      </a:lnTo>
                      <a:lnTo>
                        <a:pt x="1249" y="252"/>
                      </a:lnTo>
                      <a:lnTo>
                        <a:pt x="1239" y="262"/>
                      </a:lnTo>
                      <a:lnTo>
                        <a:pt x="1225" y="250"/>
                      </a:lnTo>
                      <a:lnTo>
                        <a:pt x="1227" y="236"/>
                      </a:lnTo>
                      <a:lnTo>
                        <a:pt x="1237" y="212"/>
                      </a:lnTo>
                      <a:lnTo>
                        <a:pt x="1237" y="194"/>
                      </a:lnTo>
                      <a:lnTo>
                        <a:pt x="1221" y="174"/>
                      </a:lnTo>
                      <a:lnTo>
                        <a:pt x="1211" y="170"/>
                      </a:lnTo>
                      <a:lnTo>
                        <a:pt x="1187" y="170"/>
                      </a:lnTo>
                      <a:lnTo>
                        <a:pt x="1183" y="162"/>
                      </a:lnTo>
                      <a:lnTo>
                        <a:pt x="1175" y="158"/>
                      </a:lnTo>
                      <a:lnTo>
                        <a:pt x="1167" y="150"/>
                      </a:lnTo>
                      <a:lnTo>
                        <a:pt x="1151" y="134"/>
                      </a:lnTo>
                      <a:lnTo>
                        <a:pt x="1145" y="138"/>
                      </a:lnTo>
                      <a:lnTo>
                        <a:pt x="1137" y="144"/>
                      </a:lnTo>
                      <a:lnTo>
                        <a:pt x="1127" y="164"/>
                      </a:lnTo>
                      <a:lnTo>
                        <a:pt x="1107" y="166"/>
                      </a:lnTo>
                      <a:lnTo>
                        <a:pt x="1087" y="176"/>
                      </a:lnTo>
                      <a:lnTo>
                        <a:pt x="1087" y="192"/>
                      </a:lnTo>
                      <a:lnTo>
                        <a:pt x="1077" y="214"/>
                      </a:lnTo>
                      <a:lnTo>
                        <a:pt x="1079" y="280"/>
                      </a:lnTo>
                      <a:lnTo>
                        <a:pt x="1089" y="296"/>
                      </a:lnTo>
                      <a:lnTo>
                        <a:pt x="1081" y="318"/>
                      </a:lnTo>
                      <a:lnTo>
                        <a:pt x="1065" y="334"/>
                      </a:lnTo>
                      <a:lnTo>
                        <a:pt x="1063" y="354"/>
                      </a:lnTo>
                      <a:lnTo>
                        <a:pt x="1055" y="368"/>
                      </a:lnTo>
                      <a:lnTo>
                        <a:pt x="1033" y="356"/>
                      </a:lnTo>
                      <a:lnTo>
                        <a:pt x="1015" y="350"/>
                      </a:lnTo>
                      <a:lnTo>
                        <a:pt x="1003" y="344"/>
                      </a:lnTo>
                      <a:lnTo>
                        <a:pt x="995" y="350"/>
                      </a:lnTo>
                      <a:lnTo>
                        <a:pt x="991" y="364"/>
                      </a:lnTo>
                      <a:lnTo>
                        <a:pt x="973" y="376"/>
                      </a:lnTo>
                      <a:lnTo>
                        <a:pt x="955" y="374"/>
                      </a:lnTo>
                      <a:lnTo>
                        <a:pt x="929" y="370"/>
                      </a:lnTo>
                      <a:lnTo>
                        <a:pt x="925" y="360"/>
                      </a:lnTo>
                      <a:lnTo>
                        <a:pt x="913" y="344"/>
                      </a:lnTo>
                      <a:lnTo>
                        <a:pt x="901" y="334"/>
                      </a:lnTo>
                      <a:lnTo>
                        <a:pt x="893" y="318"/>
                      </a:lnTo>
                      <a:lnTo>
                        <a:pt x="879" y="306"/>
                      </a:lnTo>
                      <a:lnTo>
                        <a:pt x="867" y="302"/>
                      </a:lnTo>
                      <a:lnTo>
                        <a:pt x="857" y="308"/>
                      </a:lnTo>
                      <a:lnTo>
                        <a:pt x="855" y="320"/>
                      </a:lnTo>
                      <a:lnTo>
                        <a:pt x="863" y="332"/>
                      </a:lnTo>
                      <a:lnTo>
                        <a:pt x="855" y="338"/>
                      </a:lnTo>
                      <a:lnTo>
                        <a:pt x="845" y="332"/>
                      </a:lnTo>
                      <a:lnTo>
                        <a:pt x="841" y="340"/>
                      </a:lnTo>
                      <a:lnTo>
                        <a:pt x="837" y="342"/>
                      </a:lnTo>
                      <a:lnTo>
                        <a:pt x="817" y="348"/>
                      </a:lnTo>
                      <a:lnTo>
                        <a:pt x="829" y="374"/>
                      </a:lnTo>
                      <a:lnTo>
                        <a:pt x="827" y="388"/>
                      </a:lnTo>
                      <a:lnTo>
                        <a:pt x="817" y="410"/>
                      </a:lnTo>
                      <a:lnTo>
                        <a:pt x="819" y="418"/>
                      </a:lnTo>
                      <a:lnTo>
                        <a:pt x="829" y="418"/>
                      </a:lnTo>
                      <a:lnTo>
                        <a:pt x="829" y="426"/>
                      </a:lnTo>
                      <a:lnTo>
                        <a:pt x="813" y="440"/>
                      </a:lnTo>
                      <a:lnTo>
                        <a:pt x="773" y="426"/>
                      </a:lnTo>
                      <a:lnTo>
                        <a:pt x="755" y="426"/>
                      </a:lnTo>
                      <a:lnTo>
                        <a:pt x="739" y="420"/>
                      </a:lnTo>
                      <a:lnTo>
                        <a:pt x="725" y="426"/>
                      </a:lnTo>
                      <a:lnTo>
                        <a:pt x="725" y="444"/>
                      </a:lnTo>
                      <a:lnTo>
                        <a:pt x="731" y="458"/>
                      </a:lnTo>
                      <a:lnTo>
                        <a:pt x="731" y="482"/>
                      </a:lnTo>
                      <a:lnTo>
                        <a:pt x="723" y="498"/>
                      </a:lnTo>
                      <a:lnTo>
                        <a:pt x="711" y="500"/>
                      </a:lnTo>
                      <a:lnTo>
                        <a:pt x="703" y="490"/>
                      </a:lnTo>
                      <a:lnTo>
                        <a:pt x="687" y="492"/>
                      </a:lnTo>
                      <a:lnTo>
                        <a:pt x="665" y="516"/>
                      </a:lnTo>
                      <a:lnTo>
                        <a:pt x="657" y="560"/>
                      </a:lnTo>
                      <a:lnTo>
                        <a:pt x="637" y="582"/>
                      </a:lnTo>
                      <a:lnTo>
                        <a:pt x="647" y="600"/>
                      </a:lnTo>
                      <a:lnTo>
                        <a:pt x="657" y="614"/>
                      </a:lnTo>
                      <a:lnTo>
                        <a:pt x="655" y="640"/>
                      </a:lnTo>
                      <a:lnTo>
                        <a:pt x="637" y="656"/>
                      </a:lnTo>
                      <a:lnTo>
                        <a:pt x="635" y="670"/>
                      </a:lnTo>
                      <a:lnTo>
                        <a:pt x="621" y="696"/>
                      </a:lnTo>
                      <a:lnTo>
                        <a:pt x="609" y="712"/>
                      </a:lnTo>
                      <a:lnTo>
                        <a:pt x="615" y="722"/>
                      </a:lnTo>
                      <a:lnTo>
                        <a:pt x="615" y="742"/>
                      </a:lnTo>
                      <a:lnTo>
                        <a:pt x="593" y="760"/>
                      </a:lnTo>
                      <a:lnTo>
                        <a:pt x="571" y="764"/>
                      </a:lnTo>
                      <a:lnTo>
                        <a:pt x="569" y="782"/>
                      </a:lnTo>
                      <a:lnTo>
                        <a:pt x="575" y="796"/>
                      </a:lnTo>
                      <a:lnTo>
                        <a:pt x="569" y="866"/>
                      </a:lnTo>
                      <a:lnTo>
                        <a:pt x="569" y="870"/>
                      </a:lnTo>
                      <a:lnTo>
                        <a:pt x="563" y="898"/>
                      </a:lnTo>
                      <a:lnTo>
                        <a:pt x="555" y="916"/>
                      </a:lnTo>
                      <a:lnTo>
                        <a:pt x="545" y="938"/>
                      </a:lnTo>
                      <a:lnTo>
                        <a:pt x="537" y="948"/>
                      </a:lnTo>
                      <a:lnTo>
                        <a:pt x="531" y="966"/>
                      </a:lnTo>
                      <a:lnTo>
                        <a:pt x="531" y="976"/>
                      </a:lnTo>
                      <a:lnTo>
                        <a:pt x="545" y="982"/>
                      </a:lnTo>
                      <a:lnTo>
                        <a:pt x="557" y="986"/>
                      </a:lnTo>
                      <a:lnTo>
                        <a:pt x="557" y="1008"/>
                      </a:lnTo>
                      <a:lnTo>
                        <a:pt x="561" y="1026"/>
                      </a:lnTo>
                      <a:lnTo>
                        <a:pt x="551" y="1046"/>
                      </a:lnTo>
                      <a:lnTo>
                        <a:pt x="535" y="1044"/>
                      </a:lnTo>
                      <a:lnTo>
                        <a:pt x="525" y="1040"/>
                      </a:lnTo>
                      <a:lnTo>
                        <a:pt x="501" y="1042"/>
                      </a:lnTo>
                      <a:lnTo>
                        <a:pt x="485" y="1048"/>
                      </a:lnTo>
                      <a:lnTo>
                        <a:pt x="473" y="1062"/>
                      </a:lnTo>
                      <a:lnTo>
                        <a:pt x="467" y="1072"/>
                      </a:lnTo>
                      <a:lnTo>
                        <a:pt x="465" y="1078"/>
                      </a:lnTo>
                      <a:lnTo>
                        <a:pt x="449" y="1106"/>
                      </a:lnTo>
                      <a:lnTo>
                        <a:pt x="451" y="1122"/>
                      </a:lnTo>
                      <a:lnTo>
                        <a:pt x="441" y="1150"/>
                      </a:lnTo>
                      <a:lnTo>
                        <a:pt x="453" y="1178"/>
                      </a:lnTo>
                      <a:lnTo>
                        <a:pt x="453" y="1192"/>
                      </a:lnTo>
                      <a:lnTo>
                        <a:pt x="445" y="1202"/>
                      </a:lnTo>
                      <a:lnTo>
                        <a:pt x="451" y="1212"/>
                      </a:lnTo>
                      <a:lnTo>
                        <a:pt x="449" y="1250"/>
                      </a:lnTo>
                      <a:lnTo>
                        <a:pt x="465" y="1282"/>
                      </a:lnTo>
                      <a:lnTo>
                        <a:pt x="457" y="1322"/>
                      </a:lnTo>
                      <a:lnTo>
                        <a:pt x="457" y="1356"/>
                      </a:lnTo>
                      <a:lnTo>
                        <a:pt x="473" y="1372"/>
                      </a:lnTo>
                      <a:lnTo>
                        <a:pt x="481" y="1376"/>
                      </a:lnTo>
                      <a:lnTo>
                        <a:pt x="499" y="1394"/>
                      </a:lnTo>
                      <a:lnTo>
                        <a:pt x="503" y="1406"/>
                      </a:lnTo>
                      <a:lnTo>
                        <a:pt x="499" y="1426"/>
                      </a:lnTo>
                      <a:lnTo>
                        <a:pt x="491" y="1440"/>
                      </a:lnTo>
                      <a:lnTo>
                        <a:pt x="471" y="1444"/>
                      </a:lnTo>
                      <a:lnTo>
                        <a:pt x="467" y="1458"/>
                      </a:lnTo>
                      <a:lnTo>
                        <a:pt x="471" y="1468"/>
                      </a:lnTo>
                      <a:lnTo>
                        <a:pt x="481" y="1498"/>
                      </a:lnTo>
                      <a:lnTo>
                        <a:pt x="489" y="1514"/>
                      </a:lnTo>
                      <a:lnTo>
                        <a:pt x="483" y="1536"/>
                      </a:lnTo>
                      <a:lnTo>
                        <a:pt x="481" y="1572"/>
                      </a:lnTo>
                      <a:lnTo>
                        <a:pt x="463" y="1592"/>
                      </a:lnTo>
                      <a:lnTo>
                        <a:pt x="447" y="1592"/>
                      </a:lnTo>
                      <a:lnTo>
                        <a:pt x="441" y="1598"/>
                      </a:lnTo>
                      <a:lnTo>
                        <a:pt x="445" y="1604"/>
                      </a:lnTo>
                      <a:lnTo>
                        <a:pt x="443" y="1624"/>
                      </a:lnTo>
                      <a:lnTo>
                        <a:pt x="433" y="1628"/>
                      </a:lnTo>
                      <a:lnTo>
                        <a:pt x="435" y="1648"/>
                      </a:lnTo>
                      <a:lnTo>
                        <a:pt x="441" y="1660"/>
                      </a:lnTo>
                      <a:lnTo>
                        <a:pt x="441" y="1686"/>
                      </a:lnTo>
                      <a:lnTo>
                        <a:pt x="439" y="1702"/>
                      </a:lnTo>
                      <a:lnTo>
                        <a:pt x="433" y="1720"/>
                      </a:lnTo>
                      <a:lnTo>
                        <a:pt x="425" y="1726"/>
                      </a:lnTo>
                      <a:lnTo>
                        <a:pt x="417" y="1716"/>
                      </a:lnTo>
                      <a:lnTo>
                        <a:pt x="415" y="1702"/>
                      </a:lnTo>
                      <a:lnTo>
                        <a:pt x="409" y="1694"/>
                      </a:lnTo>
                      <a:lnTo>
                        <a:pt x="393" y="1710"/>
                      </a:lnTo>
                      <a:lnTo>
                        <a:pt x="395" y="1694"/>
                      </a:lnTo>
                      <a:lnTo>
                        <a:pt x="381" y="1692"/>
                      </a:lnTo>
                      <a:lnTo>
                        <a:pt x="373" y="1682"/>
                      </a:lnTo>
                      <a:lnTo>
                        <a:pt x="365" y="1668"/>
                      </a:lnTo>
                      <a:lnTo>
                        <a:pt x="365" y="1652"/>
                      </a:lnTo>
                      <a:lnTo>
                        <a:pt x="363" y="1644"/>
                      </a:lnTo>
                      <a:lnTo>
                        <a:pt x="365" y="1632"/>
                      </a:lnTo>
                      <a:lnTo>
                        <a:pt x="371" y="1618"/>
                      </a:lnTo>
                      <a:lnTo>
                        <a:pt x="373" y="1606"/>
                      </a:lnTo>
                      <a:lnTo>
                        <a:pt x="367" y="1598"/>
                      </a:lnTo>
                      <a:lnTo>
                        <a:pt x="363" y="1606"/>
                      </a:lnTo>
                      <a:lnTo>
                        <a:pt x="359" y="1624"/>
                      </a:lnTo>
                      <a:lnTo>
                        <a:pt x="351" y="1634"/>
                      </a:lnTo>
                      <a:lnTo>
                        <a:pt x="343" y="1644"/>
                      </a:lnTo>
                      <a:lnTo>
                        <a:pt x="345" y="1652"/>
                      </a:lnTo>
                      <a:lnTo>
                        <a:pt x="353" y="1656"/>
                      </a:lnTo>
                      <a:lnTo>
                        <a:pt x="353" y="1672"/>
                      </a:lnTo>
                      <a:lnTo>
                        <a:pt x="347" y="1680"/>
                      </a:lnTo>
                      <a:lnTo>
                        <a:pt x="345" y="1690"/>
                      </a:lnTo>
                      <a:lnTo>
                        <a:pt x="337" y="1706"/>
                      </a:lnTo>
                      <a:lnTo>
                        <a:pt x="331" y="1710"/>
                      </a:lnTo>
                      <a:lnTo>
                        <a:pt x="325" y="1712"/>
                      </a:lnTo>
                      <a:lnTo>
                        <a:pt x="319" y="1716"/>
                      </a:lnTo>
                      <a:lnTo>
                        <a:pt x="313" y="1714"/>
                      </a:lnTo>
                      <a:lnTo>
                        <a:pt x="303" y="1708"/>
                      </a:lnTo>
                      <a:lnTo>
                        <a:pt x="297" y="1718"/>
                      </a:lnTo>
                      <a:lnTo>
                        <a:pt x="285" y="1730"/>
                      </a:lnTo>
                      <a:lnTo>
                        <a:pt x="279" y="1732"/>
                      </a:lnTo>
                      <a:lnTo>
                        <a:pt x="279" y="1740"/>
                      </a:lnTo>
                      <a:lnTo>
                        <a:pt x="268" y="1748"/>
                      </a:lnTo>
                      <a:lnTo>
                        <a:pt x="266" y="1754"/>
                      </a:lnTo>
                      <a:lnTo>
                        <a:pt x="258" y="1766"/>
                      </a:lnTo>
                      <a:lnTo>
                        <a:pt x="250" y="1766"/>
                      </a:lnTo>
                      <a:lnTo>
                        <a:pt x="244" y="1780"/>
                      </a:lnTo>
                      <a:lnTo>
                        <a:pt x="236" y="1786"/>
                      </a:lnTo>
                      <a:lnTo>
                        <a:pt x="230" y="1798"/>
                      </a:lnTo>
                      <a:lnTo>
                        <a:pt x="212" y="1810"/>
                      </a:lnTo>
                      <a:lnTo>
                        <a:pt x="192" y="1824"/>
                      </a:lnTo>
                      <a:lnTo>
                        <a:pt x="188" y="1816"/>
                      </a:lnTo>
                      <a:lnTo>
                        <a:pt x="180" y="1832"/>
                      </a:lnTo>
                      <a:lnTo>
                        <a:pt x="164" y="1834"/>
                      </a:lnTo>
                      <a:lnTo>
                        <a:pt x="148" y="1838"/>
                      </a:lnTo>
                      <a:lnTo>
                        <a:pt x="126" y="1836"/>
                      </a:lnTo>
                      <a:lnTo>
                        <a:pt x="122" y="1830"/>
                      </a:lnTo>
                      <a:lnTo>
                        <a:pt x="100" y="1830"/>
                      </a:lnTo>
                      <a:lnTo>
                        <a:pt x="88" y="1824"/>
                      </a:lnTo>
                      <a:lnTo>
                        <a:pt x="92" y="1814"/>
                      </a:lnTo>
                      <a:lnTo>
                        <a:pt x="98" y="1806"/>
                      </a:lnTo>
                      <a:lnTo>
                        <a:pt x="94" y="1804"/>
                      </a:lnTo>
                      <a:lnTo>
                        <a:pt x="84" y="1806"/>
                      </a:lnTo>
                      <a:lnTo>
                        <a:pt x="68" y="1796"/>
                      </a:lnTo>
                      <a:lnTo>
                        <a:pt x="48" y="1784"/>
                      </a:lnTo>
                      <a:lnTo>
                        <a:pt x="32" y="1768"/>
                      </a:lnTo>
                      <a:lnTo>
                        <a:pt x="18" y="1748"/>
                      </a:lnTo>
                      <a:lnTo>
                        <a:pt x="20" y="1724"/>
                      </a:lnTo>
                      <a:lnTo>
                        <a:pt x="26" y="1714"/>
                      </a:lnTo>
                      <a:lnTo>
                        <a:pt x="40" y="1714"/>
                      </a:lnTo>
                      <a:lnTo>
                        <a:pt x="54" y="1720"/>
                      </a:lnTo>
                      <a:lnTo>
                        <a:pt x="72" y="1706"/>
                      </a:lnTo>
                      <a:lnTo>
                        <a:pt x="62" y="1706"/>
                      </a:lnTo>
                      <a:lnTo>
                        <a:pt x="48" y="1700"/>
                      </a:lnTo>
                      <a:lnTo>
                        <a:pt x="50" y="1688"/>
                      </a:lnTo>
                      <a:lnTo>
                        <a:pt x="58" y="1680"/>
                      </a:lnTo>
                      <a:lnTo>
                        <a:pt x="72" y="1672"/>
                      </a:lnTo>
                      <a:lnTo>
                        <a:pt x="80" y="1668"/>
                      </a:lnTo>
                      <a:lnTo>
                        <a:pt x="72" y="1668"/>
                      </a:lnTo>
                      <a:lnTo>
                        <a:pt x="58" y="1666"/>
                      </a:lnTo>
                      <a:lnTo>
                        <a:pt x="54" y="1658"/>
                      </a:lnTo>
                      <a:lnTo>
                        <a:pt x="64" y="1648"/>
                      </a:lnTo>
                      <a:lnTo>
                        <a:pt x="68" y="1644"/>
                      </a:lnTo>
                      <a:lnTo>
                        <a:pt x="68" y="1636"/>
                      </a:lnTo>
                      <a:lnTo>
                        <a:pt x="56" y="1644"/>
                      </a:lnTo>
                      <a:lnTo>
                        <a:pt x="50" y="1652"/>
                      </a:lnTo>
                      <a:lnTo>
                        <a:pt x="48" y="1660"/>
                      </a:lnTo>
                      <a:lnTo>
                        <a:pt x="40" y="1666"/>
                      </a:lnTo>
                      <a:lnTo>
                        <a:pt x="32" y="1658"/>
                      </a:lnTo>
                      <a:lnTo>
                        <a:pt x="28" y="1662"/>
                      </a:lnTo>
                      <a:lnTo>
                        <a:pt x="22" y="1668"/>
                      </a:lnTo>
                      <a:lnTo>
                        <a:pt x="16" y="1676"/>
                      </a:lnTo>
                      <a:lnTo>
                        <a:pt x="6" y="1666"/>
                      </a:lnTo>
                      <a:lnTo>
                        <a:pt x="14" y="1658"/>
                      </a:lnTo>
                      <a:lnTo>
                        <a:pt x="4" y="1650"/>
                      </a:lnTo>
                      <a:lnTo>
                        <a:pt x="4" y="1640"/>
                      </a:lnTo>
                      <a:lnTo>
                        <a:pt x="16" y="1636"/>
                      </a:lnTo>
                      <a:lnTo>
                        <a:pt x="14" y="1618"/>
                      </a:lnTo>
                      <a:lnTo>
                        <a:pt x="16" y="1616"/>
                      </a:lnTo>
                      <a:lnTo>
                        <a:pt x="22" y="1612"/>
                      </a:lnTo>
                      <a:lnTo>
                        <a:pt x="30" y="1618"/>
                      </a:lnTo>
                      <a:lnTo>
                        <a:pt x="36" y="1622"/>
                      </a:lnTo>
                      <a:lnTo>
                        <a:pt x="46" y="1618"/>
                      </a:lnTo>
                      <a:lnTo>
                        <a:pt x="54" y="1614"/>
                      </a:lnTo>
                      <a:lnTo>
                        <a:pt x="64" y="1608"/>
                      </a:lnTo>
                      <a:lnTo>
                        <a:pt x="70" y="1602"/>
                      </a:lnTo>
                      <a:lnTo>
                        <a:pt x="54" y="1608"/>
                      </a:lnTo>
                      <a:lnTo>
                        <a:pt x="46" y="1602"/>
                      </a:lnTo>
                      <a:lnTo>
                        <a:pt x="40" y="1602"/>
                      </a:lnTo>
                      <a:lnTo>
                        <a:pt x="36" y="1592"/>
                      </a:lnTo>
                      <a:lnTo>
                        <a:pt x="42" y="1588"/>
                      </a:lnTo>
                      <a:lnTo>
                        <a:pt x="58" y="1578"/>
                      </a:lnTo>
                      <a:lnTo>
                        <a:pt x="68" y="1564"/>
                      </a:lnTo>
                      <a:lnTo>
                        <a:pt x="76" y="1560"/>
                      </a:lnTo>
                      <a:lnTo>
                        <a:pt x="70" y="1552"/>
                      </a:lnTo>
                      <a:lnTo>
                        <a:pt x="78" y="1542"/>
                      </a:lnTo>
                      <a:lnTo>
                        <a:pt x="84" y="1530"/>
                      </a:lnTo>
                      <a:lnTo>
                        <a:pt x="78" y="1528"/>
                      </a:lnTo>
                      <a:lnTo>
                        <a:pt x="68" y="1540"/>
                      </a:lnTo>
                      <a:lnTo>
                        <a:pt x="58" y="1548"/>
                      </a:lnTo>
                      <a:lnTo>
                        <a:pt x="56" y="1558"/>
                      </a:lnTo>
                      <a:lnTo>
                        <a:pt x="48" y="1566"/>
                      </a:lnTo>
                      <a:lnTo>
                        <a:pt x="42" y="1570"/>
                      </a:lnTo>
                      <a:lnTo>
                        <a:pt x="34" y="1578"/>
                      </a:lnTo>
                      <a:lnTo>
                        <a:pt x="32" y="1594"/>
                      </a:lnTo>
                      <a:lnTo>
                        <a:pt x="24" y="1582"/>
                      </a:lnTo>
                      <a:lnTo>
                        <a:pt x="26" y="1570"/>
                      </a:lnTo>
                      <a:lnTo>
                        <a:pt x="36" y="1560"/>
                      </a:lnTo>
                      <a:lnTo>
                        <a:pt x="36" y="1550"/>
                      </a:lnTo>
                      <a:lnTo>
                        <a:pt x="20" y="1550"/>
                      </a:lnTo>
                      <a:lnTo>
                        <a:pt x="16" y="1538"/>
                      </a:lnTo>
                      <a:lnTo>
                        <a:pt x="8" y="1530"/>
                      </a:lnTo>
                      <a:lnTo>
                        <a:pt x="12" y="1518"/>
                      </a:lnTo>
                      <a:lnTo>
                        <a:pt x="18" y="1508"/>
                      </a:lnTo>
                      <a:lnTo>
                        <a:pt x="22" y="1510"/>
                      </a:lnTo>
                      <a:lnTo>
                        <a:pt x="28" y="1514"/>
                      </a:lnTo>
                      <a:lnTo>
                        <a:pt x="34" y="1512"/>
                      </a:lnTo>
                      <a:lnTo>
                        <a:pt x="38" y="1510"/>
                      </a:lnTo>
                      <a:lnTo>
                        <a:pt x="24" y="1504"/>
                      </a:lnTo>
                      <a:lnTo>
                        <a:pt x="24" y="1496"/>
                      </a:lnTo>
                      <a:lnTo>
                        <a:pt x="34" y="1492"/>
                      </a:lnTo>
                      <a:lnTo>
                        <a:pt x="16" y="1498"/>
                      </a:lnTo>
                      <a:lnTo>
                        <a:pt x="8" y="1490"/>
                      </a:lnTo>
                      <a:lnTo>
                        <a:pt x="8" y="1476"/>
                      </a:lnTo>
                      <a:lnTo>
                        <a:pt x="14" y="1472"/>
                      </a:lnTo>
                      <a:lnTo>
                        <a:pt x="10" y="1468"/>
                      </a:lnTo>
                      <a:lnTo>
                        <a:pt x="22" y="1464"/>
                      </a:lnTo>
                      <a:lnTo>
                        <a:pt x="6" y="1462"/>
                      </a:lnTo>
                      <a:lnTo>
                        <a:pt x="0" y="1454"/>
                      </a:lnTo>
                      <a:lnTo>
                        <a:pt x="6" y="1444"/>
                      </a:lnTo>
                      <a:lnTo>
                        <a:pt x="2" y="1434"/>
                      </a:lnTo>
                      <a:lnTo>
                        <a:pt x="10" y="1430"/>
                      </a:lnTo>
                      <a:lnTo>
                        <a:pt x="22" y="1440"/>
                      </a:lnTo>
                      <a:lnTo>
                        <a:pt x="32" y="1438"/>
                      </a:lnTo>
                      <a:lnTo>
                        <a:pt x="42" y="1432"/>
                      </a:lnTo>
                      <a:lnTo>
                        <a:pt x="58" y="1432"/>
                      </a:lnTo>
                      <a:lnTo>
                        <a:pt x="72" y="1432"/>
                      </a:lnTo>
                      <a:lnTo>
                        <a:pt x="62" y="1424"/>
                      </a:lnTo>
                      <a:lnTo>
                        <a:pt x="48" y="1424"/>
                      </a:lnTo>
                      <a:lnTo>
                        <a:pt x="40" y="1428"/>
                      </a:lnTo>
                      <a:lnTo>
                        <a:pt x="28" y="1430"/>
                      </a:lnTo>
                      <a:lnTo>
                        <a:pt x="16" y="1420"/>
                      </a:lnTo>
                      <a:lnTo>
                        <a:pt x="10" y="1410"/>
                      </a:lnTo>
                      <a:lnTo>
                        <a:pt x="8" y="1402"/>
                      </a:lnTo>
                      <a:lnTo>
                        <a:pt x="22" y="1396"/>
                      </a:lnTo>
                      <a:lnTo>
                        <a:pt x="12" y="1394"/>
                      </a:lnTo>
                      <a:lnTo>
                        <a:pt x="6" y="1390"/>
                      </a:lnTo>
                      <a:lnTo>
                        <a:pt x="12" y="1384"/>
                      </a:lnTo>
                      <a:lnTo>
                        <a:pt x="16" y="1374"/>
                      </a:lnTo>
                      <a:lnTo>
                        <a:pt x="10" y="1364"/>
                      </a:lnTo>
                      <a:lnTo>
                        <a:pt x="8" y="1350"/>
                      </a:lnTo>
                      <a:lnTo>
                        <a:pt x="10" y="1346"/>
                      </a:lnTo>
                      <a:lnTo>
                        <a:pt x="12" y="1344"/>
                      </a:lnTo>
                      <a:lnTo>
                        <a:pt x="14" y="1344"/>
                      </a:lnTo>
                      <a:lnTo>
                        <a:pt x="20" y="1340"/>
                      </a:lnTo>
                      <a:lnTo>
                        <a:pt x="26" y="1336"/>
                      </a:lnTo>
                      <a:lnTo>
                        <a:pt x="22" y="1326"/>
                      </a:lnTo>
                      <a:lnTo>
                        <a:pt x="16" y="1318"/>
                      </a:lnTo>
                      <a:lnTo>
                        <a:pt x="26" y="1312"/>
                      </a:lnTo>
                      <a:lnTo>
                        <a:pt x="42" y="1308"/>
                      </a:lnTo>
                      <a:lnTo>
                        <a:pt x="38" y="1294"/>
                      </a:lnTo>
                      <a:lnTo>
                        <a:pt x="46" y="1288"/>
                      </a:lnTo>
                      <a:lnTo>
                        <a:pt x="56" y="1288"/>
                      </a:lnTo>
                      <a:lnTo>
                        <a:pt x="56" y="1276"/>
                      </a:lnTo>
                      <a:lnTo>
                        <a:pt x="64" y="1270"/>
                      </a:lnTo>
                      <a:lnTo>
                        <a:pt x="76" y="1284"/>
                      </a:lnTo>
                      <a:lnTo>
                        <a:pt x="82" y="1272"/>
                      </a:lnTo>
                      <a:lnTo>
                        <a:pt x="90" y="1262"/>
                      </a:lnTo>
                      <a:lnTo>
                        <a:pt x="100" y="1270"/>
                      </a:lnTo>
                      <a:lnTo>
                        <a:pt x="102" y="1280"/>
                      </a:lnTo>
                      <a:lnTo>
                        <a:pt x="106" y="1266"/>
                      </a:lnTo>
                      <a:lnTo>
                        <a:pt x="96" y="1254"/>
                      </a:lnTo>
                      <a:lnTo>
                        <a:pt x="102" y="1246"/>
                      </a:lnTo>
                      <a:lnTo>
                        <a:pt x="116" y="1250"/>
                      </a:lnTo>
                      <a:lnTo>
                        <a:pt x="130" y="1260"/>
                      </a:lnTo>
                      <a:lnTo>
                        <a:pt x="124" y="1252"/>
                      </a:lnTo>
                      <a:lnTo>
                        <a:pt x="112" y="1240"/>
                      </a:lnTo>
                      <a:lnTo>
                        <a:pt x="116" y="1230"/>
                      </a:lnTo>
                      <a:lnTo>
                        <a:pt x="118" y="1228"/>
                      </a:lnTo>
                      <a:lnTo>
                        <a:pt x="124" y="1222"/>
                      </a:lnTo>
                      <a:lnTo>
                        <a:pt x="132" y="1220"/>
                      </a:lnTo>
                      <a:lnTo>
                        <a:pt x="138" y="1218"/>
                      </a:lnTo>
                      <a:lnTo>
                        <a:pt x="148" y="1212"/>
                      </a:lnTo>
                      <a:lnTo>
                        <a:pt x="144" y="1206"/>
                      </a:lnTo>
                      <a:lnTo>
                        <a:pt x="132" y="1202"/>
                      </a:lnTo>
                      <a:lnTo>
                        <a:pt x="136" y="1190"/>
                      </a:lnTo>
                      <a:lnTo>
                        <a:pt x="150" y="1186"/>
                      </a:lnTo>
                      <a:lnTo>
                        <a:pt x="160" y="1184"/>
                      </a:lnTo>
                      <a:lnTo>
                        <a:pt x="172" y="1194"/>
                      </a:lnTo>
                      <a:lnTo>
                        <a:pt x="178" y="1190"/>
                      </a:lnTo>
                      <a:lnTo>
                        <a:pt x="194" y="1194"/>
                      </a:lnTo>
                      <a:lnTo>
                        <a:pt x="200" y="1192"/>
                      </a:lnTo>
                      <a:lnTo>
                        <a:pt x="206" y="1202"/>
                      </a:lnTo>
                      <a:lnTo>
                        <a:pt x="216" y="1212"/>
                      </a:lnTo>
                      <a:lnTo>
                        <a:pt x="212" y="1198"/>
                      </a:lnTo>
                      <a:lnTo>
                        <a:pt x="206" y="1186"/>
                      </a:lnTo>
                      <a:lnTo>
                        <a:pt x="200" y="1178"/>
                      </a:lnTo>
                      <a:lnTo>
                        <a:pt x="214" y="1180"/>
                      </a:lnTo>
                      <a:lnTo>
                        <a:pt x="232" y="1190"/>
                      </a:lnTo>
                      <a:lnTo>
                        <a:pt x="214" y="1172"/>
                      </a:lnTo>
                      <a:lnTo>
                        <a:pt x="206" y="1158"/>
                      </a:lnTo>
                      <a:lnTo>
                        <a:pt x="218" y="1154"/>
                      </a:lnTo>
                      <a:lnTo>
                        <a:pt x="236" y="1164"/>
                      </a:lnTo>
                      <a:lnTo>
                        <a:pt x="232" y="1150"/>
                      </a:lnTo>
                      <a:lnTo>
                        <a:pt x="230" y="1146"/>
                      </a:lnTo>
                      <a:lnTo>
                        <a:pt x="232" y="1144"/>
                      </a:lnTo>
                      <a:lnTo>
                        <a:pt x="234" y="1140"/>
                      </a:lnTo>
                      <a:lnTo>
                        <a:pt x="242" y="1136"/>
                      </a:lnTo>
                      <a:lnTo>
                        <a:pt x="240" y="1126"/>
                      </a:lnTo>
                      <a:lnTo>
                        <a:pt x="224" y="1130"/>
                      </a:lnTo>
                      <a:lnTo>
                        <a:pt x="216" y="1116"/>
                      </a:lnTo>
                      <a:lnTo>
                        <a:pt x="216" y="1106"/>
                      </a:lnTo>
                      <a:lnTo>
                        <a:pt x="222" y="1098"/>
                      </a:lnTo>
                      <a:lnTo>
                        <a:pt x="236" y="1092"/>
                      </a:lnTo>
                      <a:lnTo>
                        <a:pt x="246" y="1080"/>
                      </a:lnTo>
                      <a:lnTo>
                        <a:pt x="254" y="1082"/>
                      </a:lnTo>
                      <a:lnTo>
                        <a:pt x="250" y="1096"/>
                      </a:lnTo>
                      <a:lnTo>
                        <a:pt x="256" y="1106"/>
                      </a:lnTo>
                      <a:lnTo>
                        <a:pt x="262" y="1110"/>
                      </a:lnTo>
                      <a:lnTo>
                        <a:pt x="262" y="1120"/>
                      </a:lnTo>
                      <a:lnTo>
                        <a:pt x="273" y="1128"/>
                      </a:lnTo>
                      <a:lnTo>
                        <a:pt x="279" y="1118"/>
                      </a:lnTo>
                      <a:lnTo>
                        <a:pt x="295" y="1112"/>
                      </a:lnTo>
                      <a:lnTo>
                        <a:pt x="303" y="1100"/>
                      </a:lnTo>
                      <a:lnTo>
                        <a:pt x="317" y="1094"/>
                      </a:lnTo>
                      <a:lnTo>
                        <a:pt x="301" y="1092"/>
                      </a:lnTo>
                      <a:lnTo>
                        <a:pt x="307" y="1076"/>
                      </a:lnTo>
                      <a:lnTo>
                        <a:pt x="325" y="1068"/>
                      </a:lnTo>
                      <a:lnTo>
                        <a:pt x="319" y="1052"/>
                      </a:lnTo>
                      <a:lnTo>
                        <a:pt x="331" y="1040"/>
                      </a:lnTo>
                      <a:lnTo>
                        <a:pt x="345" y="1020"/>
                      </a:lnTo>
                      <a:lnTo>
                        <a:pt x="347" y="1002"/>
                      </a:lnTo>
                      <a:lnTo>
                        <a:pt x="367" y="994"/>
                      </a:lnTo>
                      <a:lnTo>
                        <a:pt x="377" y="986"/>
                      </a:lnTo>
                      <a:lnTo>
                        <a:pt x="391" y="992"/>
                      </a:lnTo>
                      <a:lnTo>
                        <a:pt x="407" y="994"/>
                      </a:lnTo>
                      <a:lnTo>
                        <a:pt x="401" y="974"/>
                      </a:lnTo>
                      <a:lnTo>
                        <a:pt x="397" y="962"/>
                      </a:lnTo>
                      <a:lnTo>
                        <a:pt x="411" y="954"/>
                      </a:lnTo>
                      <a:lnTo>
                        <a:pt x="415" y="940"/>
                      </a:lnTo>
                      <a:lnTo>
                        <a:pt x="401" y="940"/>
                      </a:lnTo>
                      <a:lnTo>
                        <a:pt x="411" y="926"/>
                      </a:lnTo>
                      <a:lnTo>
                        <a:pt x="423" y="914"/>
                      </a:lnTo>
                      <a:lnTo>
                        <a:pt x="439" y="908"/>
                      </a:lnTo>
                      <a:lnTo>
                        <a:pt x="451" y="908"/>
                      </a:lnTo>
                      <a:lnTo>
                        <a:pt x="457" y="900"/>
                      </a:lnTo>
                      <a:lnTo>
                        <a:pt x="453" y="888"/>
                      </a:lnTo>
                      <a:lnTo>
                        <a:pt x="449" y="884"/>
                      </a:lnTo>
                      <a:lnTo>
                        <a:pt x="439" y="872"/>
                      </a:lnTo>
                      <a:lnTo>
                        <a:pt x="443" y="862"/>
                      </a:lnTo>
                      <a:lnTo>
                        <a:pt x="443" y="850"/>
                      </a:lnTo>
                      <a:lnTo>
                        <a:pt x="449" y="836"/>
                      </a:lnTo>
                      <a:lnTo>
                        <a:pt x="461" y="824"/>
                      </a:lnTo>
                      <a:lnTo>
                        <a:pt x="461" y="808"/>
                      </a:lnTo>
                      <a:lnTo>
                        <a:pt x="457" y="794"/>
                      </a:lnTo>
                      <a:lnTo>
                        <a:pt x="471" y="790"/>
                      </a:lnTo>
                      <a:lnTo>
                        <a:pt x="479" y="786"/>
                      </a:lnTo>
                      <a:lnTo>
                        <a:pt x="471" y="774"/>
                      </a:lnTo>
                      <a:lnTo>
                        <a:pt x="477" y="764"/>
                      </a:lnTo>
                      <a:lnTo>
                        <a:pt x="489" y="762"/>
                      </a:lnTo>
                      <a:lnTo>
                        <a:pt x="501" y="754"/>
                      </a:lnTo>
                      <a:lnTo>
                        <a:pt x="515" y="754"/>
                      </a:lnTo>
                      <a:lnTo>
                        <a:pt x="505" y="748"/>
                      </a:lnTo>
                      <a:lnTo>
                        <a:pt x="489" y="746"/>
                      </a:lnTo>
                      <a:lnTo>
                        <a:pt x="485" y="732"/>
                      </a:lnTo>
                      <a:lnTo>
                        <a:pt x="489" y="716"/>
                      </a:lnTo>
                      <a:lnTo>
                        <a:pt x="499" y="716"/>
                      </a:lnTo>
                      <a:lnTo>
                        <a:pt x="513" y="716"/>
                      </a:lnTo>
                      <a:lnTo>
                        <a:pt x="515" y="706"/>
                      </a:lnTo>
                      <a:lnTo>
                        <a:pt x="499" y="706"/>
                      </a:lnTo>
                      <a:lnTo>
                        <a:pt x="497" y="692"/>
                      </a:lnTo>
                      <a:lnTo>
                        <a:pt x="507" y="686"/>
                      </a:lnTo>
                      <a:lnTo>
                        <a:pt x="523" y="684"/>
                      </a:lnTo>
                      <a:lnTo>
                        <a:pt x="511" y="672"/>
                      </a:lnTo>
                      <a:lnTo>
                        <a:pt x="509" y="664"/>
                      </a:lnTo>
                      <a:lnTo>
                        <a:pt x="511" y="660"/>
                      </a:lnTo>
                      <a:lnTo>
                        <a:pt x="513" y="658"/>
                      </a:lnTo>
                      <a:lnTo>
                        <a:pt x="523" y="654"/>
                      </a:lnTo>
                      <a:lnTo>
                        <a:pt x="531" y="650"/>
                      </a:lnTo>
                      <a:lnTo>
                        <a:pt x="543" y="648"/>
                      </a:lnTo>
                      <a:lnTo>
                        <a:pt x="555" y="642"/>
                      </a:lnTo>
                      <a:lnTo>
                        <a:pt x="541" y="632"/>
                      </a:lnTo>
                      <a:lnTo>
                        <a:pt x="543" y="624"/>
                      </a:lnTo>
                      <a:lnTo>
                        <a:pt x="555" y="620"/>
                      </a:lnTo>
                      <a:lnTo>
                        <a:pt x="581" y="618"/>
                      </a:lnTo>
                      <a:lnTo>
                        <a:pt x="593" y="608"/>
                      </a:lnTo>
                      <a:lnTo>
                        <a:pt x="583" y="608"/>
                      </a:lnTo>
                      <a:lnTo>
                        <a:pt x="571" y="610"/>
                      </a:lnTo>
                      <a:lnTo>
                        <a:pt x="559" y="612"/>
                      </a:lnTo>
                      <a:lnTo>
                        <a:pt x="549" y="612"/>
                      </a:lnTo>
                      <a:lnTo>
                        <a:pt x="557" y="592"/>
                      </a:lnTo>
                      <a:lnTo>
                        <a:pt x="569" y="588"/>
                      </a:lnTo>
                      <a:lnTo>
                        <a:pt x="579" y="576"/>
                      </a:lnTo>
                      <a:lnTo>
                        <a:pt x="591" y="570"/>
                      </a:lnTo>
                      <a:lnTo>
                        <a:pt x="591" y="558"/>
                      </a:lnTo>
                      <a:lnTo>
                        <a:pt x="599" y="550"/>
                      </a:lnTo>
                      <a:lnTo>
                        <a:pt x="603" y="542"/>
                      </a:lnTo>
                      <a:lnTo>
                        <a:pt x="599" y="534"/>
                      </a:lnTo>
                      <a:lnTo>
                        <a:pt x="589" y="544"/>
                      </a:lnTo>
                      <a:lnTo>
                        <a:pt x="583" y="554"/>
                      </a:lnTo>
                      <a:lnTo>
                        <a:pt x="567" y="560"/>
                      </a:lnTo>
                      <a:lnTo>
                        <a:pt x="573" y="548"/>
                      </a:lnTo>
                      <a:lnTo>
                        <a:pt x="571" y="540"/>
                      </a:lnTo>
                      <a:lnTo>
                        <a:pt x="569" y="534"/>
                      </a:lnTo>
                      <a:lnTo>
                        <a:pt x="581" y="528"/>
                      </a:lnTo>
                      <a:lnTo>
                        <a:pt x="575" y="520"/>
                      </a:lnTo>
                      <a:lnTo>
                        <a:pt x="579" y="514"/>
                      </a:lnTo>
                      <a:lnTo>
                        <a:pt x="591" y="518"/>
                      </a:lnTo>
                      <a:lnTo>
                        <a:pt x="601" y="514"/>
                      </a:lnTo>
                      <a:lnTo>
                        <a:pt x="593" y="508"/>
                      </a:lnTo>
                      <a:lnTo>
                        <a:pt x="593" y="496"/>
                      </a:lnTo>
                      <a:lnTo>
                        <a:pt x="599" y="488"/>
                      </a:lnTo>
                      <a:lnTo>
                        <a:pt x="615" y="494"/>
                      </a:lnTo>
                      <a:lnTo>
                        <a:pt x="621" y="478"/>
                      </a:lnTo>
                      <a:lnTo>
                        <a:pt x="631" y="482"/>
                      </a:lnTo>
                      <a:lnTo>
                        <a:pt x="635" y="500"/>
                      </a:lnTo>
                      <a:lnTo>
                        <a:pt x="645" y="496"/>
                      </a:lnTo>
                      <a:lnTo>
                        <a:pt x="645" y="488"/>
                      </a:lnTo>
                      <a:lnTo>
                        <a:pt x="647" y="482"/>
                      </a:lnTo>
                      <a:lnTo>
                        <a:pt x="649" y="478"/>
                      </a:lnTo>
                      <a:lnTo>
                        <a:pt x="651" y="474"/>
                      </a:lnTo>
                      <a:lnTo>
                        <a:pt x="651" y="470"/>
                      </a:lnTo>
                      <a:lnTo>
                        <a:pt x="641" y="466"/>
                      </a:lnTo>
                      <a:lnTo>
                        <a:pt x="633" y="456"/>
                      </a:lnTo>
                      <a:lnTo>
                        <a:pt x="643" y="448"/>
                      </a:lnTo>
                      <a:lnTo>
                        <a:pt x="659" y="452"/>
                      </a:lnTo>
                      <a:lnTo>
                        <a:pt x="675" y="450"/>
                      </a:lnTo>
                      <a:lnTo>
                        <a:pt x="689" y="450"/>
                      </a:lnTo>
                      <a:lnTo>
                        <a:pt x="689" y="436"/>
                      </a:lnTo>
                      <a:lnTo>
                        <a:pt x="673" y="438"/>
                      </a:lnTo>
                      <a:lnTo>
                        <a:pt x="651" y="442"/>
                      </a:lnTo>
                      <a:lnTo>
                        <a:pt x="641" y="428"/>
                      </a:lnTo>
                      <a:lnTo>
                        <a:pt x="645" y="418"/>
                      </a:lnTo>
                      <a:lnTo>
                        <a:pt x="653" y="410"/>
                      </a:lnTo>
                      <a:lnTo>
                        <a:pt x="673" y="408"/>
                      </a:lnTo>
                      <a:lnTo>
                        <a:pt x="667" y="392"/>
                      </a:lnTo>
                      <a:lnTo>
                        <a:pt x="681" y="402"/>
                      </a:lnTo>
                      <a:lnTo>
                        <a:pt x="685" y="394"/>
                      </a:lnTo>
                      <a:lnTo>
                        <a:pt x="679" y="382"/>
                      </a:lnTo>
                      <a:lnTo>
                        <a:pt x="695" y="380"/>
                      </a:lnTo>
                      <a:lnTo>
                        <a:pt x="691" y="370"/>
                      </a:lnTo>
                      <a:lnTo>
                        <a:pt x="691" y="360"/>
                      </a:lnTo>
                      <a:lnTo>
                        <a:pt x="703" y="354"/>
                      </a:lnTo>
                      <a:lnTo>
                        <a:pt x="701" y="342"/>
                      </a:lnTo>
                      <a:lnTo>
                        <a:pt x="711" y="346"/>
                      </a:lnTo>
                      <a:lnTo>
                        <a:pt x="707" y="318"/>
                      </a:lnTo>
                      <a:lnTo>
                        <a:pt x="713" y="308"/>
                      </a:lnTo>
                      <a:lnTo>
                        <a:pt x="723" y="304"/>
                      </a:lnTo>
                      <a:lnTo>
                        <a:pt x="725" y="294"/>
                      </a:lnTo>
                      <a:lnTo>
                        <a:pt x="717" y="280"/>
                      </a:lnTo>
                      <a:lnTo>
                        <a:pt x="713" y="268"/>
                      </a:lnTo>
                      <a:lnTo>
                        <a:pt x="723" y="252"/>
                      </a:lnTo>
                      <a:lnTo>
                        <a:pt x="739" y="248"/>
                      </a:lnTo>
                      <a:lnTo>
                        <a:pt x="751" y="250"/>
                      </a:lnTo>
                      <a:lnTo>
                        <a:pt x="763" y="246"/>
                      </a:lnTo>
                      <a:lnTo>
                        <a:pt x="771" y="244"/>
                      </a:lnTo>
                      <a:lnTo>
                        <a:pt x="777" y="254"/>
                      </a:lnTo>
                      <a:lnTo>
                        <a:pt x="783" y="274"/>
                      </a:lnTo>
                      <a:lnTo>
                        <a:pt x="789" y="268"/>
                      </a:lnTo>
                      <a:lnTo>
                        <a:pt x="791" y="242"/>
                      </a:lnTo>
                      <a:lnTo>
                        <a:pt x="795" y="226"/>
                      </a:lnTo>
                      <a:lnTo>
                        <a:pt x="805" y="222"/>
                      </a:lnTo>
                      <a:lnTo>
                        <a:pt x="809" y="226"/>
                      </a:lnTo>
                      <a:lnTo>
                        <a:pt x="809" y="246"/>
                      </a:lnTo>
                      <a:lnTo>
                        <a:pt x="807" y="262"/>
                      </a:lnTo>
                      <a:lnTo>
                        <a:pt x="813" y="276"/>
                      </a:lnTo>
                      <a:lnTo>
                        <a:pt x="819" y="270"/>
                      </a:lnTo>
                      <a:lnTo>
                        <a:pt x="819" y="250"/>
                      </a:lnTo>
                      <a:lnTo>
                        <a:pt x="827" y="238"/>
                      </a:lnTo>
                      <a:lnTo>
                        <a:pt x="829" y="228"/>
                      </a:lnTo>
                      <a:lnTo>
                        <a:pt x="833" y="218"/>
                      </a:lnTo>
                      <a:lnTo>
                        <a:pt x="825" y="212"/>
                      </a:lnTo>
                      <a:lnTo>
                        <a:pt x="827" y="202"/>
                      </a:lnTo>
                      <a:lnTo>
                        <a:pt x="837" y="204"/>
                      </a:lnTo>
                      <a:lnTo>
                        <a:pt x="841" y="212"/>
                      </a:lnTo>
                      <a:lnTo>
                        <a:pt x="847" y="226"/>
                      </a:lnTo>
                      <a:lnTo>
                        <a:pt x="849" y="216"/>
                      </a:lnTo>
                      <a:lnTo>
                        <a:pt x="849" y="206"/>
                      </a:lnTo>
                      <a:lnTo>
                        <a:pt x="859" y="204"/>
                      </a:lnTo>
                      <a:lnTo>
                        <a:pt x="863" y="212"/>
                      </a:lnTo>
                      <a:lnTo>
                        <a:pt x="877" y="222"/>
                      </a:lnTo>
                      <a:lnTo>
                        <a:pt x="879" y="212"/>
                      </a:lnTo>
                      <a:lnTo>
                        <a:pt x="881" y="192"/>
                      </a:lnTo>
                      <a:lnTo>
                        <a:pt x="871" y="196"/>
                      </a:lnTo>
                      <a:lnTo>
                        <a:pt x="855" y="190"/>
                      </a:lnTo>
                      <a:lnTo>
                        <a:pt x="843" y="184"/>
                      </a:lnTo>
                      <a:lnTo>
                        <a:pt x="843" y="176"/>
                      </a:lnTo>
                      <a:lnTo>
                        <a:pt x="855" y="168"/>
                      </a:lnTo>
                      <a:lnTo>
                        <a:pt x="865" y="172"/>
                      </a:lnTo>
                      <a:lnTo>
                        <a:pt x="871" y="166"/>
                      </a:lnTo>
                      <a:lnTo>
                        <a:pt x="877" y="162"/>
                      </a:lnTo>
                      <a:lnTo>
                        <a:pt x="891" y="166"/>
                      </a:lnTo>
                      <a:lnTo>
                        <a:pt x="901" y="164"/>
                      </a:lnTo>
                      <a:lnTo>
                        <a:pt x="899" y="152"/>
                      </a:lnTo>
                      <a:lnTo>
                        <a:pt x="909" y="146"/>
                      </a:lnTo>
                      <a:lnTo>
                        <a:pt x="917" y="154"/>
                      </a:lnTo>
                      <a:lnTo>
                        <a:pt x="919" y="168"/>
                      </a:lnTo>
                      <a:lnTo>
                        <a:pt x="933" y="174"/>
                      </a:lnTo>
                      <a:lnTo>
                        <a:pt x="937" y="168"/>
                      </a:lnTo>
                      <a:lnTo>
                        <a:pt x="935" y="154"/>
                      </a:lnTo>
                      <a:lnTo>
                        <a:pt x="927" y="146"/>
                      </a:lnTo>
                      <a:lnTo>
                        <a:pt x="917" y="136"/>
                      </a:lnTo>
                      <a:lnTo>
                        <a:pt x="921" y="122"/>
                      </a:lnTo>
                      <a:lnTo>
                        <a:pt x="923" y="120"/>
                      </a:lnTo>
                      <a:lnTo>
                        <a:pt x="925" y="118"/>
                      </a:lnTo>
                      <a:lnTo>
                        <a:pt x="929" y="116"/>
                      </a:lnTo>
                      <a:lnTo>
                        <a:pt x="941" y="116"/>
                      </a:lnTo>
                      <a:lnTo>
                        <a:pt x="937" y="104"/>
                      </a:lnTo>
                      <a:lnTo>
                        <a:pt x="937" y="92"/>
                      </a:lnTo>
                      <a:lnTo>
                        <a:pt x="943" y="92"/>
                      </a:lnTo>
                      <a:lnTo>
                        <a:pt x="961" y="96"/>
                      </a:lnTo>
                      <a:lnTo>
                        <a:pt x="971" y="96"/>
                      </a:lnTo>
                      <a:lnTo>
                        <a:pt x="983" y="94"/>
                      </a:lnTo>
                      <a:lnTo>
                        <a:pt x="985" y="86"/>
                      </a:lnTo>
                      <a:lnTo>
                        <a:pt x="971" y="82"/>
                      </a:lnTo>
                      <a:lnTo>
                        <a:pt x="965" y="76"/>
                      </a:lnTo>
                      <a:lnTo>
                        <a:pt x="969" y="64"/>
                      </a:lnTo>
                      <a:lnTo>
                        <a:pt x="987" y="68"/>
                      </a:lnTo>
                      <a:lnTo>
                        <a:pt x="983" y="58"/>
                      </a:lnTo>
                      <a:lnTo>
                        <a:pt x="973" y="50"/>
                      </a:lnTo>
                      <a:lnTo>
                        <a:pt x="975" y="50"/>
                      </a:lnTo>
                      <a:lnTo>
                        <a:pt x="979" y="46"/>
                      </a:lnTo>
                      <a:lnTo>
                        <a:pt x="977" y="38"/>
                      </a:lnTo>
                      <a:lnTo>
                        <a:pt x="977" y="36"/>
                      </a:lnTo>
                      <a:lnTo>
                        <a:pt x="981" y="32"/>
                      </a:lnTo>
                      <a:lnTo>
                        <a:pt x="981" y="34"/>
                      </a:lnTo>
                      <a:lnTo>
                        <a:pt x="983" y="36"/>
                      </a:lnTo>
                      <a:lnTo>
                        <a:pt x="983" y="42"/>
                      </a:lnTo>
                      <a:lnTo>
                        <a:pt x="981" y="50"/>
                      </a:lnTo>
                      <a:lnTo>
                        <a:pt x="997" y="50"/>
                      </a:lnTo>
                      <a:lnTo>
                        <a:pt x="1005" y="54"/>
                      </a:lnTo>
                      <a:lnTo>
                        <a:pt x="1019" y="54"/>
                      </a:lnTo>
                      <a:lnTo>
                        <a:pt x="1015" y="40"/>
                      </a:lnTo>
                      <a:lnTo>
                        <a:pt x="1011" y="34"/>
                      </a:lnTo>
                      <a:lnTo>
                        <a:pt x="1007" y="26"/>
                      </a:lnTo>
                      <a:lnTo>
                        <a:pt x="1013" y="20"/>
                      </a:lnTo>
                      <a:lnTo>
                        <a:pt x="1015" y="14"/>
                      </a:lnTo>
                      <a:lnTo>
                        <a:pt x="1023" y="10"/>
                      </a:lnTo>
                      <a:lnTo>
                        <a:pt x="1035" y="16"/>
                      </a:lnTo>
                      <a:lnTo>
                        <a:pt x="1039" y="26"/>
                      </a:lnTo>
                      <a:lnTo>
                        <a:pt x="1047" y="30"/>
                      </a:lnTo>
                      <a:lnTo>
                        <a:pt x="1041" y="36"/>
                      </a:lnTo>
                      <a:lnTo>
                        <a:pt x="1027" y="42"/>
                      </a:lnTo>
                      <a:lnTo>
                        <a:pt x="1033" y="46"/>
                      </a:lnTo>
                      <a:lnTo>
                        <a:pt x="1037" y="50"/>
                      </a:lnTo>
                      <a:lnTo>
                        <a:pt x="1033" y="62"/>
                      </a:lnTo>
                      <a:lnTo>
                        <a:pt x="1033" y="72"/>
                      </a:lnTo>
                      <a:lnTo>
                        <a:pt x="1025" y="84"/>
                      </a:lnTo>
                      <a:lnTo>
                        <a:pt x="1021" y="94"/>
                      </a:lnTo>
                      <a:lnTo>
                        <a:pt x="1017" y="112"/>
                      </a:lnTo>
                      <a:lnTo>
                        <a:pt x="1023" y="118"/>
                      </a:lnTo>
                      <a:lnTo>
                        <a:pt x="1019" y="130"/>
                      </a:lnTo>
                      <a:lnTo>
                        <a:pt x="1019" y="140"/>
                      </a:lnTo>
                      <a:lnTo>
                        <a:pt x="1015" y="144"/>
                      </a:lnTo>
                      <a:lnTo>
                        <a:pt x="1013" y="148"/>
                      </a:lnTo>
                      <a:lnTo>
                        <a:pt x="1015" y="150"/>
                      </a:lnTo>
                      <a:lnTo>
                        <a:pt x="1019" y="156"/>
                      </a:lnTo>
                      <a:lnTo>
                        <a:pt x="1025" y="160"/>
                      </a:lnTo>
                      <a:lnTo>
                        <a:pt x="1031" y="144"/>
                      </a:lnTo>
                      <a:lnTo>
                        <a:pt x="1035" y="128"/>
                      </a:lnTo>
                      <a:lnTo>
                        <a:pt x="1037" y="104"/>
                      </a:lnTo>
                      <a:lnTo>
                        <a:pt x="1045" y="92"/>
                      </a:lnTo>
                      <a:lnTo>
                        <a:pt x="1051" y="76"/>
                      </a:lnTo>
                      <a:lnTo>
                        <a:pt x="1049" y="62"/>
                      </a:lnTo>
                      <a:lnTo>
                        <a:pt x="1053" y="56"/>
                      </a:lnTo>
                      <a:lnTo>
                        <a:pt x="1055" y="48"/>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60" name="Freeform 419"/>
                <p:cNvSpPr>
                  <a:spLocks/>
                </p:cNvSpPr>
                <p:nvPr/>
              </p:nvSpPr>
              <p:spPr bwMode="auto">
                <a:xfrm>
                  <a:off x="2541" y="783"/>
                  <a:ext cx="54" cy="72"/>
                </a:xfrm>
                <a:custGeom>
                  <a:avLst/>
                  <a:gdLst>
                    <a:gd name="T0" fmla="*/ 24 w 54"/>
                    <a:gd name="T1" fmla="*/ 6 h 72"/>
                    <a:gd name="T2" fmla="*/ 36 w 54"/>
                    <a:gd name="T3" fmla="*/ 8 h 72"/>
                    <a:gd name="T4" fmla="*/ 44 w 54"/>
                    <a:gd name="T5" fmla="*/ 0 h 72"/>
                    <a:gd name="T6" fmla="*/ 52 w 54"/>
                    <a:gd name="T7" fmla="*/ 6 h 72"/>
                    <a:gd name="T8" fmla="*/ 54 w 54"/>
                    <a:gd name="T9" fmla="*/ 18 h 72"/>
                    <a:gd name="T10" fmla="*/ 54 w 54"/>
                    <a:gd name="T11" fmla="*/ 30 h 72"/>
                    <a:gd name="T12" fmla="*/ 54 w 54"/>
                    <a:gd name="T13" fmla="*/ 40 h 72"/>
                    <a:gd name="T14" fmla="*/ 52 w 54"/>
                    <a:gd name="T15" fmla="*/ 44 h 72"/>
                    <a:gd name="T16" fmla="*/ 50 w 54"/>
                    <a:gd name="T17" fmla="*/ 48 h 72"/>
                    <a:gd name="T18" fmla="*/ 48 w 54"/>
                    <a:gd name="T19" fmla="*/ 48 h 72"/>
                    <a:gd name="T20" fmla="*/ 36 w 54"/>
                    <a:gd name="T21" fmla="*/ 52 h 72"/>
                    <a:gd name="T22" fmla="*/ 32 w 54"/>
                    <a:gd name="T23" fmla="*/ 58 h 72"/>
                    <a:gd name="T24" fmla="*/ 22 w 54"/>
                    <a:gd name="T25" fmla="*/ 68 h 72"/>
                    <a:gd name="T26" fmla="*/ 12 w 54"/>
                    <a:gd name="T27" fmla="*/ 72 h 72"/>
                    <a:gd name="T28" fmla="*/ 0 w 54"/>
                    <a:gd name="T29" fmla="*/ 62 h 72"/>
                    <a:gd name="T30" fmla="*/ 10 w 54"/>
                    <a:gd name="T31" fmla="*/ 50 h 72"/>
                    <a:gd name="T32" fmla="*/ 16 w 54"/>
                    <a:gd name="T33" fmla="*/ 40 h 72"/>
                    <a:gd name="T34" fmla="*/ 10 w 54"/>
                    <a:gd name="T35" fmla="*/ 30 h 72"/>
                    <a:gd name="T36" fmla="*/ 22 w 54"/>
                    <a:gd name="T37" fmla="*/ 20 h 72"/>
                    <a:gd name="T38" fmla="*/ 18 w 54"/>
                    <a:gd name="T39" fmla="*/ 12 h 72"/>
                    <a:gd name="T40" fmla="*/ 24 w 54"/>
                    <a:gd name="T41" fmla="*/ 6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72"/>
                    <a:gd name="T65" fmla="*/ 54 w 54"/>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72">
                      <a:moveTo>
                        <a:pt x="24" y="6"/>
                      </a:moveTo>
                      <a:lnTo>
                        <a:pt x="36" y="8"/>
                      </a:lnTo>
                      <a:lnTo>
                        <a:pt x="44" y="0"/>
                      </a:lnTo>
                      <a:lnTo>
                        <a:pt x="52" y="6"/>
                      </a:lnTo>
                      <a:lnTo>
                        <a:pt x="54" y="18"/>
                      </a:lnTo>
                      <a:lnTo>
                        <a:pt x="54" y="30"/>
                      </a:lnTo>
                      <a:lnTo>
                        <a:pt x="54" y="40"/>
                      </a:lnTo>
                      <a:lnTo>
                        <a:pt x="52" y="44"/>
                      </a:lnTo>
                      <a:lnTo>
                        <a:pt x="50" y="48"/>
                      </a:lnTo>
                      <a:lnTo>
                        <a:pt x="48" y="48"/>
                      </a:lnTo>
                      <a:lnTo>
                        <a:pt x="36" y="52"/>
                      </a:lnTo>
                      <a:lnTo>
                        <a:pt x="32" y="58"/>
                      </a:lnTo>
                      <a:lnTo>
                        <a:pt x="22" y="68"/>
                      </a:lnTo>
                      <a:lnTo>
                        <a:pt x="12" y="72"/>
                      </a:lnTo>
                      <a:lnTo>
                        <a:pt x="0" y="62"/>
                      </a:lnTo>
                      <a:lnTo>
                        <a:pt x="10" y="50"/>
                      </a:lnTo>
                      <a:lnTo>
                        <a:pt x="16" y="40"/>
                      </a:lnTo>
                      <a:lnTo>
                        <a:pt x="10" y="30"/>
                      </a:lnTo>
                      <a:lnTo>
                        <a:pt x="22" y="20"/>
                      </a:lnTo>
                      <a:lnTo>
                        <a:pt x="18" y="12"/>
                      </a:lnTo>
                      <a:lnTo>
                        <a:pt x="24" y="6"/>
                      </a:lnTo>
                      <a:close/>
                    </a:path>
                  </a:pathLst>
                </a:custGeom>
                <a:grpFill/>
                <a:ln w="6350">
                  <a:solidFill>
                    <a:srgbClr val="FFFFFF"/>
                  </a:solidFill>
                  <a:prstDash val="solid"/>
                  <a:round/>
                  <a:headEnd/>
                  <a:tailEnd/>
                </a:ln>
              </p:spPr>
              <p:txBody>
                <a:bodyPr/>
                <a:lstStyle/>
                <a:p>
                  <a:endParaRPr lang="en-US" dirty="0"/>
                </a:p>
              </p:txBody>
            </p:sp>
            <p:sp>
              <p:nvSpPr>
                <p:cNvPr id="261" name="Freeform 420"/>
                <p:cNvSpPr>
                  <a:spLocks/>
                </p:cNvSpPr>
                <p:nvPr/>
              </p:nvSpPr>
              <p:spPr bwMode="auto">
                <a:xfrm>
                  <a:off x="2349" y="827"/>
                  <a:ext cx="186" cy="208"/>
                </a:xfrm>
                <a:custGeom>
                  <a:avLst/>
                  <a:gdLst>
                    <a:gd name="T0" fmla="*/ 170 w 186"/>
                    <a:gd name="T1" fmla="*/ 102 h 208"/>
                    <a:gd name="T2" fmla="*/ 168 w 186"/>
                    <a:gd name="T3" fmla="*/ 116 h 208"/>
                    <a:gd name="T4" fmla="*/ 166 w 186"/>
                    <a:gd name="T5" fmla="*/ 124 h 208"/>
                    <a:gd name="T6" fmla="*/ 156 w 186"/>
                    <a:gd name="T7" fmla="*/ 122 h 208"/>
                    <a:gd name="T8" fmla="*/ 150 w 186"/>
                    <a:gd name="T9" fmla="*/ 122 h 208"/>
                    <a:gd name="T10" fmla="*/ 152 w 186"/>
                    <a:gd name="T11" fmla="*/ 132 h 208"/>
                    <a:gd name="T12" fmla="*/ 140 w 186"/>
                    <a:gd name="T13" fmla="*/ 136 h 208"/>
                    <a:gd name="T14" fmla="*/ 134 w 186"/>
                    <a:gd name="T15" fmla="*/ 124 h 208"/>
                    <a:gd name="T16" fmla="*/ 124 w 186"/>
                    <a:gd name="T17" fmla="*/ 132 h 208"/>
                    <a:gd name="T18" fmla="*/ 114 w 186"/>
                    <a:gd name="T19" fmla="*/ 130 h 208"/>
                    <a:gd name="T20" fmla="*/ 100 w 186"/>
                    <a:gd name="T21" fmla="*/ 144 h 208"/>
                    <a:gd name="T22" fmla="*/ 78 w 186"/>
                    <a:gd name="T23" fmla="*/ 156 h 208"/>
                    <a:gd name="T24" fmla="*/ 64 w 186"/>
                    <a:gd name="T25" fmla="*/ 156 h 208"/>
                    <a:gd name="T26" fmla="*/ 52 w 186"/>
                    <a:gd name="T27" fmla="*/ 166 h 208"/>
                    <a:gd name="T28" fmla="*/ 48 w 186"/>
                    <a:gd name="T29" fmla="*/ 170 h 208"/>
                    <a:gd name="T30" fmla="*/ 22 w 186"/>
                    <a:gd name="T31" fmla="*/ 186 h 208"/>
                    <a:gd name="T32" fmla="*/ 12 w 186"/>
                    <a:gd name="T33" fmla="*/ 204 h 208"/>
                    <a:gd name="T34" fmla="*/ 0 w 186"/>
                    <a:gd name="T35" fmla="*/ 202 h 208"/>
                    <a:gd name="T36" fmla="*/ 2 w 186"/>
                    <a:gd name="T37" fmla="*/ 192 h 208"/>
                    <a:gd name="T38" fmla="*/ 12 w 186"/>
                    <a:gd name="T39" fmla="*/ 176 h 208"/>
                    <a:gd name="T40" fmla="*/ 32 w 186"/>
                    <a:gd name="T41" fmla="*/ 166 h 208"/>
                    <a:gd name="T42" fmla="*/ 38 w 186"/>
                    <a:gd name="T43" fmla="*/ 152 h 208"/>
                    <a:gd name="T44" fmla="*/ 42 w 186"/>
                    <a:gd name="T45" fmla="*/ 146 h 208"/>
                    <a:gd name="T46" fmla="*/ 50 w 186"/>
                    <a:gd name="T47" fmla="*/ 142 h 208"/>
                    <a:gd name="T48" fmla="*/ 66 w 186"/>
                    <a:gd name="T49" fmla="*/ 140 h 208"/>
                    <a:gd name="T50" fmla="*/ 92 w 186"/>
                    <a:gd name="T51" fmla="*/ 126 h 208"/>
                    <a:gd name="T52" fmla="*/ 124 w 186"/>
                    <a:gd name="T53" fmla="*/ 114 h 208"/>
                    <a:gd name="T54" fmla="*/ 130 w 186"/>
                    <a:gd name="T55" fmla="*/ 92 h 208"/>
                    <a:gd name="T56" fmla="*/ 124 w 186"/>
                    <a:gd name="T57" fmla="*/ 90 h 208"/>
                    <a:gd name="T58" fmla="*/ 104 w 186"/>
                    <a:gd name="T59" fmla="*/ 106 h 208"/>
                    <a:gd name="T60" fmla="*/ 90 w 186"/>
                    <a:gd name="T61" fmla="*/ 104 h 208"/>
                    <a:gd name="T62" fmla="*/ 84 w 186"/>
                    <a:gd name="T63" fmla="*/ 98 h 208"/>
                    <a:gd name="T64" fmla="*/ 82 w 186"/>
                    <a:gd name="T65" fmla="*/ 80 h 208"/>
                    <a:gd name="T66" fmla="*/ 102 w 186"/>
                    <a:gd name="T67" fmla="*/ 68 h 208"/>
                    <a:gd name="T68" fmla="*/ 106 w 186"/>
                    <a:gd name="T69" fmla="*/ 44 h 208"/>
                    <a:gd name="T70" fmla="*/ 120 w 186"/>
                    <a:gd name="T71" fmla="*/ 60 h 208"/>
                    <a:gd name="T72" fmla="*/ 128 w 186"/>
                    <a:gd name="T73" fmla="*/ 46 h 208"/>
                    <a:gd name="T74" fmla="*/ 142 w 186"/>
                    <a:gd name="T75" fmla="*/ 20 h 208"/>
                    <a:gd name="T76" fmla="*/ 158 w 186"/>
                    <a:gd name="T77" fmla="*/ 0 h 208"/>
                    <a:gd name="T78" fmla="*/ 154 w 186"/>
                    <a:gd name="T79" fmla="*/ 20 h 208"/>
                    <a:gd name="T80" fmla="*/ 144 w 186"/>
                    <a:gd name="T81" fmla="*/ 44 h 208"/>
                    <a:gd name="T82" fmla="*/ 154 w 186"/>
                    <a:gd name="T83" fmla="*/ 60 h 208"/>
                    <a:gd name="T84" fmla="*/ 156 w 186"/>
                    <a:gd name="T85" fmla="*/ 74 h 208"/>
                    <a:gd name="T86" fmla="*/ 164 w 186"/>
                    <a:gd name="T87" fmla="*/ 78 h 208"/>
                    <a:gd name="T88" fmla="*/ 174 w 186"/>
                    <a:gd name="T89" fmla="*/ 52 h 208"/>
                    <a:gd name="T90" fmla="*/ 170 w 186"/>
                    <a:gd name="T91" fmla="*/ 46 h 208"/>
                    <a:gd name="T92" fmla="*/ 176 w 186"/>
                    <a:gd name="T93" fmla="*/ 46 h 208"/>
                    <a:gd name="T94" fmla="*/ 182 w 186"/>
                    <a:gd name="T95" fmla="*/ 52 h 208"/>
                    <a:gd name="T96" fmla="*/ 186 w 186"/>
                    <a:gd name="T97" fmla="*/ 70 h 208"/>
                    <a:gd name="T98" fmla="*/ 180 w 186"/>
                    <a:gd name="T99" fmla="*/ 90 h 208"/>
                    <a:gd name="T100" fmla="*/ 178 w 186"/>
                    <a:gd name="T101" fmla="*/ 102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6"/>
                    <a:gd name="T154" fmla="*/ 0 h 208"/>
                    <a:gd name="T155" fmla="*/ 186 w 186"/>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6" h="208">
                      <a:moveTo>
                        <a:pt x="178" y="102"/>
                      </a:moveTo>
                      <a:lnTo>
                        <a:pt x="170" y="102"/>
                      </a:lnTo>
                      <a:lnTo>
                        <a:pt x="168" y="110"/>
                      </a:lnTo>
                      <a:lnTo>
                        <a:pt x="168" y="116"/>
                      </a:lnTo>
                      <a:lnTo>
                        <a:pt x="168" y="120"/>
                      </a:lnTo>
                      <a:lnTo>
                        <a:pt x="166" y="124"/>
                      </a:lnTo>
                      <a:lnTo>
                        <a:pt x="160" y="124"/>
                      </a:lnTo>
                      <a:lnTo>
                        <a:pt x="156" y="122"/>
                      </a:lnTo>
                      <a:lnTo>
                        <a:pt x="154" y="118"/>
                      </a:lnTo>
                      <a:lnTo>
                        <a:pt x="150" y="122"/>
                      </a:lnTo>
                      <a:lnTo>
                        <a:pt x="152" y="128"/>
                      </a:lnTo>
                      <a:lnTo>
                        <a:pt x="152" y="132"/>
                      </a:lnTo>
                      <a:lnTo>
                        <a:pt x="148" y="134"/>
                      </a:lnTo>
                      <a:lnTo>
                        <a:pt x="140" y="136"/>
                      </a:lnTo>
                      <a:lnTo>
                        <a:pt x="136" y="136"/>
                      </a:lnTo>
                      <a:lnTo>
                        <a:pt x="134" y="124"/>
                      </a:lnTo>
                      <a:lnTo>
                        <a:pt x="128" y="124"/>
                      </a:lnTo>
                      <a:lnTo>
                        <a:pt x="124" y="132"/>
                      </a:lnTo>
                      <a:lnTo>
                        <a:pt x="116" y="142"/>
                      </a:lnTo>
                      <a:lnTo>
                        <a:pt x="114" y="130"/>
                      </a:lnTo>
                      <a:lnTo>
                        <a:pt x="108" y="136"/>
                      </a:lnTo>
                      <a:lnTo>
                        <a:pt x="100" y="144"/>
                      </a:lnTo>
                      <a:lnTo>
                        <a:pt x="90" y="150"/>
                      </a:lnTo>
                      <a:lnTo>
                        <a:pt x="78" y="156"/>
                      </a:lnTo>
                      <a:lnTo>
                        <a:pt x="70" y="152"/>
                      </a:lnTo>
                      <a:lnTo>
                        <a:pt x="64" y="156"/>
                      </a:lnTo>
                      <a:lnTo>
                        <a:pt x="52" y="164"/>
                      </a:lnTo>
                      <a:lnTo>
                        <a:pt x="52" y="166"/>
                      </a:lnTo>
                      <a:lnTo>
                        <a:pt x="50" y="168"/>
                      </a:lnTo>
                      <a:lnTo>
                        <a:pt x="48" y="170"/>
                      </a:lnTo>
                      <a:lnTo>
                        <a:pt x="30" y="178"/>
                      </a:lnTo>
                      <a:lnTo>
                        <a:pt x="22" y="186"/>
                      </a:lnTo>
                      <a:lnTo>
                        <a:pt x="20" y="196"/>
                      </a:lnTo>
                      <a:lnTo>
                        <a:pt x="12" y="204"/>
                      </a:lnTo>
                      <a:lnTo>
                        <a:pt x="2" y="208"/>
                      </a:lnTo>
                      <a:lnTo>
                        <a:pt x="0" y="202"/>
                      </a:lnTo>
                      <a:lnTo>
                        <a:pt x="0" y="196"/>
                      </a:lnTo>
                      <a:lnTo>
                        <a:pt x="2" y="192"/>
                      </a:lnTo>
                      <a:lnTo>
                        <a:pt x="8" y="182"/>
                      </a:lnTo>
                      <a:lnTo>
                        <a:pt x="12" y="176"/>
                      </a:lnTo>
                      <a:lnTo>
                        <a:pt x="24" y="172"/>
                      </a:lnTo>
                      <a:lnTo>
                        <a:pt x="32" y="166"/>
                      </a:lnTo>
                      <a:lnTo>
                        <a:pt x="38" y="158"/>
                      </a:lnTo>
                      <a:lnTo>
                        <a:pt x="38" y="152"/>
                      </a:lnTo>
                      <a:lnTo>
                        <a:pt x="40" y="148"/>
                      </a:lnTo>
                      <a:lnTo>
                        <a:pt x="42" y="146"/>
                      </a:lnTo>
                      <a:lnTo>
                        <a:pt x="46" y="144"/>
                      </a:lnTo>
                      <a:lnTo>
                        <a:pt x="50" y="142"/>
                      </a:lnTo>
                      <a:lnTo>
                        <a:pt x="58" y="142"/>
                      </a:lnTo>
                      <a:lnTo>
                        <a:pt x="66" y="140"/>
                      </a:lnTo>
                      <a:lnTo>
                        <a:pt x="76" y="136"/>
                      </a:lnTo>
                      <a:lnTo>
                        <a:pt x="92" y="126"/>
                      </a:lnTo>
                      <a:lnTo>
                        <a:pt x="112" y="120"/>
                      </a:lnTo>
                      <a:lnTo>
                        <a:pt x="124" y="114"/>
                      </a:lnTo>
                      <a:lnTo>
                        <a:pt x="124" y="100"/>
                      </a:lnTo>
                      <a:lnTo>
                        <a:pt x="130" y="92"/>
                      </a:lnTo>
                      <a:lnTo>
                        <a:pt x="132" y="84"/>
                      </a:lnTo>
                      <a:lnTo>
                        <a:pt x="124" y="90"/>
                      </a:lnTo>
                      <a:lnTo>
                        <a:pt x="112" y="100"/>
                      </a:lnTo>
                      <a:lnTo>
                        <a:pt x="104" y="106"/>
                      </a:lnTo>
                      <a:lnTo>
                        <a:pt x="96" y="114"/>
                      </a:lnTo>
                      <a:lnTo>
                        <a:pt x="90" y="104"/>
                      </a:lnTo>
                      <a:lnTo>
                        <a:pt x="96" y="98"/>
                      </a:lnTo>
                      <a:lnTo>
                        <a:pt x="84" y="98"/>
                      </a:lnTo>
                      <a:lnTo>
                        <a:pt x="82" y="90"/>
                      </a:lnTo>
                      <a:lnTo>
                        <a:pt x="82" y="80"/>
                      </a:lnTo>
                      <a:lnTo>
                        <a:pt x="94" y="76"/>
                      </a:lnTo>
                      <a:lnTo>
                        <a:pt x="102" y="68"/>
                      </a:lnTo>
                      <a:lnTo>
                        <a:pt x="110" y="64"/>
                      </a:lnTo>
                      <a:lnTo>
                        <a:pt x="106" y="44"/>
                      </a:lnTo>
                      <a:lnTo>
                        <a:pt x="114" y="44"/>
                      </a:lnTo>
                      <a:lnTo>
                        <a:pt x="120" y="60"/>
                      </a:lnTo>
                      <a:lnTo>
                        <a:pt x="130" y="64"/>
                      </a:lnTo>
                      <a:lnTo>
                        <a:pt x="128" y="46"/>
                      </a:lnTo>
                      <a:lnTo>
                        <a:pt x="130" y="28"/>
                      </a:lnTo>
                      <a:lnTo>
                        <a:pt x="142" y="20"/>
                      </a:lnTo>
                      <a:lnTo>
                        <a:pt x="146" y="8"/>
                      </a:lnTo>
                      <a:lnTo>
                        <a:pt x="158" y="0"/>
                      </a:lnTo>
                      <a:lnTo>
                        <a:pt x="158" y="8"/>
                      </a:lnTo>
                      <a:lnTo>
                        <a:pt x="154" y="20"/>
                      </a:lnTo>
                      <a:lnTo>
                        <a:pt x="148" y="36"/>
                      </a:lnTo>
                      <a:lnTo>
                        <a:pt x="144" y="44"/>
                      </a:lnTo>
                      <a:lnTo>
                        <a:pt x="156" y="50"/>
                      </a:lnTo>
                      <a:lnTo>
                        <a:pt x="154" y="60"/>
                      </a:lnTo>
                      <a:lnTo>
                        <a:pt x="150" y="68"/>
                      </a:lnTo>
                      <a:lnTo>
                        <a:pt x="156" y="74"/>
                      </a:lnTo>
                      <a:lnTo>
                        <a:pt x="156" y="82"/>
                      </a:lnTo>
                      <a:lnTo>
                        <a:pt x="164" y="78"/>
                      </a:lnTo>
                      <a:lnTo>
                        <a:pt x="166" y="60"/>
                      </a:lnTo>
                      <a:lnTo>
                        <a:pt x="174" y="52"/>
                      </a:lnTo>
                      <a:lnTo>
                        <a:pt x="172" y="48"/>
                      </a:lnTo>
                      <a:lnTo>
                        <a:pt x="170" y="46"/>
                      </a:lnTo>
                      <a:lnTo>
                        <a:pt x="172" y="44"/>
                      </a:lnTo>
                      <a:lnTo>
                        <a:pt x="176" y="46"/>
                      </a:lnTo>
                      <a:lnTo>
                        <a:pt x="178" y="48"/>
                      </a:lnTo>
                      <a:lnTo>
                        <a:pt x="182" y="52"/>
                      </a:lnTo>
                      <a:lnTo>
                        <a:pt x="182" y="60"/>
                      </a:lnTo>
                      <a:lnTo>
                        <a:pt x="186" y="70"/>
                      </a:lnTo>
                      <a:lnTo>
                        <a:pt x="184" y="80"/>
                      </a:lnTo>
                      <a:lnTo>
                        <a:pt x="180" y="90"/>
                      </a:lnTo>
                      <a:lnTo>
                        <a:pt x="182" y="96"/>
                      </a:lnTo>
                      <a:lnTo>
                        <a:pt x="178" y="102"/>
                      </a:lnTo>
                      <a:close/>
                    </a:path>
                  </a:pathLst>
                </a:custGeom>
                <a:grpFill/>
                <a:ln w="6350">
                  <a:solidFill>
                    <a:srgbClr val="FFFFFF"/>
                  </a:solidFill>
                  <a:prstDash val="solid"/>
                  <a:round/>
                  <a:headEnd/>
                  <a:tailEnd/>
                </a:ln>
              </p:spPr>
              <p:txBody>
                <a:bodyPr/>
                <a:lstStyle/>
                <a:p>
                  <a:endParaRPr lang="en-US" dirty="0"/>
                </a:p>
              </p:txBody>
            </p:sp>
            <p:sp>
              <p:nvSpPr>
                <p:cNvPr id="262" name="Freeform 421"/>
                <p:cNvSpPr>
                  <a:spLocks/>
                </p:cNvSpPr>
                <p:nvPr/>
              </p:nvSpPr>
              <p:spPr bwMode="auto">
                <a:xfrm>
                  <a:off x="2619" y="681"/>
                  <a:ext cx="54" cy="58"/>
                </a:xfrm>
                <a:custGeom>
                  <a:avLst/>
                  <a:gdLst>
                    <a:gd name="T0" fmla="*/ 8 w 54"/>
                    <a:gd name="T1" fmla="*/ 46 h 58"/>
                    <a:gd name="T2" fmla="*/ 0 w 54"/>
                    <a:gd name="T3" fmla="*/ 28 h 58"/>
                    <a:gd name="T4" fmla="*/ 4 w 54"/>
                    <a:gd name="T5" fmla="*/ 20 h 58"/>
                    <a:gd name="T6" fmla="*/ 12 w 54"/>
                    <a:gd name="T7" fmla="*/ 24 h 58"/>
                    <a:gd name="T8" fmla="*/ 14 w 54"/>
                    <a:gd name="T9" fmla="*/ 24 h 58"/>
                    <a:gd name="T10" fmla="*/ 16 w 54"/>
                    <a:gd name="T11" fmla="*/ 20 h 58"/>
                    <a:gd name="T12" fmla="*/ 18 w 54"/>
                    <a:gd name="T13" fmla="*/ 16 h 58"/>
                    <a:gd name="T14" fmla="*/ 12 w 54"/>
                    <a:gd name="T15" fmla="*/ 0 h 58"/>
                    <a:gd name="T16" fmla="*/ 22 w 54"/>
                    <a:gd name="T17" fmla="*/ 10 h 58"/>
                    <a:gd name="T18" fmla="*/ 26 w 54"/>
                    <a:gd name="T19" fmla="*/ 28 h 58"/>
                    <a:gd name="T20" fmla="*/ 32 w 54"/>
                    <a:gd name="T21" fmla="*/ 18 h 58"/>
                    <a:gd name="T22" fmla="*/ 38 w 54"/>
                    <a:gd name="T23" fmla="*/ 32 h 58"/>
                    <a:gd name="T24" fmla="*/ 48 w 54"/>
                    <a:gd name="T25" fmla="*/ 32 h 58"/>
                    <a:gd name="T26" fmla="*/ 54 w 54"/>
                    <a:gd name="T27" fmla="*/ 42 h 58"/>
                    <a:gd name="T28" fmla="*/ 48 w 54"/>
                    <a:gd name="T29" fmla="*/ 48 h 58"/>
                    <a:gd name="T30" fmla="*/ 38 w 54"/>
                    <a:gd name="T31" fmla="*/ 52 h 58"/>
                    <a:gd name="T32" fmla="*/ 28 w 54"/>
                    <a:gd name="T33" fmla="*/ 56 h 58"/>
                    <a:gd name="T34" fmla="*/ 18 w 54"/>
                    <a:gd name="T35" fmla="*/ 58 h 58"/>
                    <a:gd name="T36" fmla="*/ 8 w 54"/>
                    <a:gd name="T37" fmla="*/ 58 h 58"/>
                    <a:gd name="T38" fmla="*/ 8 w 54"/>
                    <a:gd name="T39" fmla="*/ 46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58"/>
                    <a:gd name="T62" fmla="*/ 54 w 54"/>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58">
                      <a:moveTo>
                        <a:pt x="8" y="46"/>
                      </a:moveTo>
                      <a:lnTo>
                        <a:pt x="0" y="28"/>
                      </a:lnTo>
                      <a:lnTo>
                        <a:pt x="4" y="20"/>
                      </a:lnTo>
                      <a:lnTo>
                        <a:pt x="12" y="24"/>
                      </a:lnTo>
                      <a:lnTo>
                        <a:pt x="14" y="24"/>
                      </a:lnTo>
                      <a:lnTo>
                        <a:pt x="16" y="20"/>
                      </a:lnTo>
                      <a:lnTo>
                        <a:pt x="18" y="16"/>
                      </a:lnTo>
                      <a:lnTo>
                        <a:pt x="12" y="0"/>
                      </a:lnTo>
                      <a:lnTo>
                        <a:pt x="22" y="10"/>
                      </a:lnTo>
                      <a:lnTo>
                        <a:pt x="26" y="28"/>
                      </a:lnTo>
                      <a:lnTo>
                        <a:pt x="32" y="18"/>
                      </a:lnTo>
                      <a:lnTo>
                        <a:pt x="38" y="32"/>
                      </a:lnTo>
                      <a:lnTo>
                        <a:pt x="48" y="32"/>
                      </a:lnTo>
                      <a:lnTo>
                        <a:pt x="54" y="42"/>
                      </a:lnTo>
                      <a:lnTo>
                        <a:pt x="48" y="48"/>
                      </a:lnTo>
                      <a:lnTo>
                        <a:pt x="38" y="52"/>
                      </a:lnTo>
                      <a:lnTo>
                        <a:pt x="28" y="56"/>
                      </a:lnTo>
                      <a:lnTo>
                        <a:pt x="18" y="58"/>
                      </a:lnTo>
                      <a:lnTo>
                        <a:pt x="8" y="58"/>
                      </a:lnTo>
                      <a:lnTo>
                        <a:pt x="8" y="46"/>
                      </a:lnTo>
                      <a:close/>
                    </a:path>
                  </a:pathLst>
                </a:custGeom>
                <a:grpFill/>
                <a:ln w="6350">
                  <a:solidFill>
                    <a:srgbClr val="FFFFFF"/>
                  </a:solidFill>
                  <a:prstDash val="solid"/>
                  <a:round/>
                  <a:headEnd/>
                  <a:tailEnd/>
                </a:ln>
              </p:spPr>
              <p:txBody>
                <a:bodyPr/>
                <a:lstStyle/>
                <a:p>
                  <a:endParaRPr lang="en-US" dirty="0"/>
                </a:p>
              </p:txBody>
            </p:sp>
            <p:sp>
              <p:nvSpPr>
                <p:cNvPr id="263" name="Freeform 422"/>
                <p:cNvSpPr>
                  <a:spLocks/>
                </p:cNvSpPr>
                <p:nvPr/>
              </p:nvSpPr>
              <p:spPr bwMode="auto">
                <a:xfrm>
                  <a:off x="2693" y="675"/>
                  <a:ext cx="22" cy="26"/>
                </a:xfrm>
                <a:custGeom>
                  <a:avLst/>
                  <a:gdLst>
                    <a:gd name="T0" fmla="*/ 14 w 22"/>
                    <a:gd name="T1" fmla="*/ 24 h 26"/>
                    <a:gd name="T2" fmla="*/ 4 w 22"/>
                    <a:gd name="T3" fmla="*/ 26 h 26"/>
                    <a:gd name="T4" fmla="*/ 0 w 22"/>
                    <a:gd name="T5" fmla="*/ 14 h 26"/>
                    <a:gd name="T6" fmla="*/ 2 w 22"/>
                    <a:gd name="T7" fmla="*/ 6 h 26"/>
                    <a:gd name="T8" fmla="*/ 10 w 22"/>
                    <a:gd name="T9" fmla="*/ 0 h 26"/>
                    <a:gd name="T10" fmla="*/ 12 w 22"/>
                    <a:gd name="T11" fmla="*/ 0 h 26"/>
                    <a:gd name="T12" fmla="*/ 16 w 22"/>
                    <a:gd name="T13" fmla="*/ 0 h 26"/>
                    <a:gd name="T14" fmla="*/ 18 w 22"/>
                    <a:gd name="T15" fmla="*/ 0 h 26"/>
                    <a:gd name="T16" fmla="*/ 20 w 22"/>
                    <a:gd name="T17" fmla="*/ 6 h 26"/>
                    <a:gd name="T18" fmla="*/ 22 w 22"/>
                    <a:gd name="T19" fmla="*/ 14 h 26"/>
                    <a:gd name="T20" fmla="*/ 20 w 22"/>
                    <a:gd name="T21" fmla="*/ 18 h 26"/>
                    <a:gd name="T22" fmla="*/ 14 w 22"/>
                    <a:gd name="T23" fmla="*/ 2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6"/>
                    <a:gd name="T38" fmla="*/ 22 w 22"/>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6">
                      <a:moveTo>
                        <a:pt x="14" y="24"/>
                      </a:moveTo>
                      <a:lnTo>
                        <a:pt x="4" y="26"/>
                      </a:lnTo>
                      <a:lnTo>
                        <a:pt x="0" y="14"/>
                      </a:lnTo>
                      <a:lnTo>
                        <a:pt x="2" y="6"/>
                      </a:lnTo>
                      <a:lnTo>
                        <a:pt x="10" y="0"/>
                      </a:lnTo>
                      <a:lnTo>
                        <a:pt x="12" y="0"/>
                      </a:lnTo>
                      <a:lnTo>
                        <a:pt x="16" y="0"/>
                      </a:lnTo>
                      <a:lnTo>
                        <a:pt x="18" y="0"/>
                      </a:lnTo>
                      <a:lnTo>
                        <a:pt x="20" y="6"/>
                      </a:lnTo>
                      <a:lnTo>
                        <a:pt x="22" y="14"/>
                      </a:lnTo>
                      <a:lnTo>
                        <a:pt x="20" y="18"/>
                      </a:lnTo>
                      <a:lnTo>
                        <a:pt x="14" y="24"/>
                      </a:lnTo>
                      <a:close/>
                    </a:path>
                  </a:pathLst>
                </a:custGeom>
                <a:grpFill/>
                <a:ln w="6350">
                  <a:solidFill>
                    <a:srgbClr val="FFFFFF"/>
                  </a:solidFill>
                  <a:prstDash val="solid"/>
                  <a:round/>
                  <a:headEnd/>
                  <a:tailEnd/>
                </a:ln>
              </p:spPr>
              <p:txBody>
                <a:bodyPr/>
                <a:lstStyle/>
                <a:p>
                  <a:endParaRPr lang="en-US" dirty="0"/>
                </a:p>
              </p:txBody>
            </p:sp>
            <p:sp>
              <p:nvSpPr>
                <p:cNvPr id="264" name="Freeform 423"/>
                <p:cNvSpPr>
                  <a:spLocks/>
                </p:cNvSpPr>
                <p:nvPr/>
              </p:nvSpPr>
              <p:spPr bwMode="auto">
                <a:xfrm>
                  <a:off x="2655" y="681"/>
                  <a:ext cx="24" cy="28"/>
                </a:xfrm>
                <a:custGeom>
                  <a:avLst/>
                  <a:gdLst>
                    <a:gd name="T0" fmla="*/ 2 w 24"/>
                    <a:gd name="T1" fmla="*/ 0 h 28"/>
                    <a:gd name="T2" fmla="*/ 12 w 24"/>
                    <a:gd name="T3" fmla="*/ 6 h 28"/>
                    <a:gd name="T4" fmla="*/ 20 w 24"/>
                    <a:gd name="T5" fmla="*/ 8 h 28"/>
                    <a:gd name="T6" fmla="*/ 24 w 24"/>
                    <a:gd name="T7" fmla="*/ 14 h 28"/>
                    <a:gd name="T8" fmla="*/ 24 w 24"/>
                    <a:gd name="T9" fmla="*/ 24 h 28"/>
                    <a:gd name="T10" fmla="*/ 16 w 24"/>
                    <a:gd name="T11" fmla="*/ 28 h 28"/>
                    <a:gd name="T12" fmla="*/ 8 w 24"/>
                    <a:gd name="T13" fmla="*/ 20 h 28"/>
                    <a:gd name="T14" fmla="*/ 6 w 24"/>
                    <a:gd name="T15" fmla="*/ 12 h 28"/>
                    <a:gd name="T16" fmla="*/ 0 w 24"/>
                    <a:gd name="T17" fmla="*/ 6 h 28"/>
                    <a:gd name="T18" fmla="*/ 2 w 24"/>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8"/>
                    <a:gd name="T32" fmla="*/ 24 w 2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8">
                      <a:moveTo>
                        <a:pt x="2" y="0"/>
                      </a:moveTo>
                      <a:lnTo>
                        <a:pt x="12" y="6"/>
                      </a:lnTo>
                      <a:lnTo>
                        <a:pt x="20" y="8"/>
                      </a:lnTo>
                      <a:lnTo>
                        <a:pt x="24" y="14"/>
                      </a:lnTo>
                      <a:lnTo>
                        <a:pt x="24" y="24"/>
                      </a:lnTo>
                      <a:lnTo>
                        <a:pt x="16" y="28"/>
                      </a:lnTo>
                      <a:lnTo>
                        <a:pt x="8" y="20"/>
                      </a:lnTo>
                      <a:lnTo>
                        <a:pt x="6" y="12"/>
                      </a:lnTo>
                      <a:lnTo>
                        <a:pt x="0" y="6"/>
                      </a:lnTo>
                      <a:lnTo>
                        <a:pt x="2" y="0"/>
                      </a:lnTo>
                      <a:close/>
                    </a:path>
                  </a:pathLst>
                </a:custGeom>
                <a:grpFill/>
                <a:ln w="6350">
                  <a:solidFill>
                    <a:srgbClr val="FFFFFF"/>
                  </a:solidFill>
                  <a:prstDash val="solid"/>
                  <a:round/>
                  <a:headEnd/>
                  <a:tailEnd/>
                </a:ln>
              </p:spPr>
              <p:txBody>
                <a:bodyPr/>
                <a:lstStyle/>
                <a:p>
                  <a:endParaRPr lang="en-US" dirty="0"/>
                </a:p>
              </p:txBody>
            </p:sp>
            <p:sp>
              <p:nvSpPr>
                <p:cNvPr id="265" name="Freeform 424"/>
                <p:cNvSpPr>
                  <a:spLocks/>
                </p:cNvSpPr>
                <p:nvPr/>
              </p:nvSpPr>
              <p:spPr bwMode="auto">
                <a:xfrm>
                  <a:off x="2759" y="573"/>
                  <a:ext cx="62" cy="60"/>
                </a:xfrm>
                <a:custGeom>
                  <a:avLst/>
                  <a:gdLst>
                    <a:gd name="T0" fmla="*/ 34 w 62"/>
                    <a:gd name="T1" fmla="*/ 20 h 60"/>
                    <a:gd name="T2" fmla="*/ 34 w 62"/>
                    <a:gd name="T3" fmla="*/ 24 h 60"/>
                    <a:gd name="T4" fmla="*/ 34 w 62"/>
                    <a:gd name="T5" fmla="*/ 28 h 60"/>
                    <a:gd name="T6" fmla="*/ 26 w 62"/>
                    <a:gd name="T7" fmla="*/ 32 h 60"/>
                    <a:gd name="T8" fmla="*/ 22 w 62"/>
                    <a:gd name="T9" fmla="*/ 24 h 60"/>
                    <a:gd name="T10" fmla="*/ 14 w 62"/>
                    <a:gd name="T11" fmla="*/ 28 h 60"/>
                    <a:gd name="T12" fmla="*/ 4 w 62"/>
                    <a:gd name="T13" fmla="*/ 34 h 60"/>
                    <a:gd name="T14" fmla="*/ 0 w 62"/>
                    <a:gd name="T15" fmla="*/ 42 h 60"/>
                    <a:gd name="T16" fmla="*/ 10 w 62"/>
                    <a:gd name="T17" fmla="*/ 46 h 60"/>
                    <a:gd name="T18" fmla="*/ 12 w 62"/>
                    <a:gd name="T19" fmla="*/ 52 h 60"/>
                    <a:gd name="T20" fmla="*/ 6 w 62"/>
                    <a:gd name="T21" fmla="*/ 60 h 60"/>
                    <a:gd name="T22" fmla="*/ 16 w 62"/>
                    <a:gd name="T23" fmla="*/ 58 h 60"/>
                    <a:gd name="T24" fmla="*/ 30 w 62"/>
                    <a:gd name="T25" fmla="*/ 50 h 60"/>
                    <a:gd name="T26" fmla="*/ 42 w 62"/>
                    <a:gd name="T27" fmla="*/ 48 h 60"/>
                    <a:gd name="T28" fmla="*/ 50 w 62"/>
                    <a:gd name="T29" fmla="*/ 38 h 60"/>
                    <a:gd name="T30" fmla="*/ 54 w 62"/>
                    <a:gd name="T31" fmla="*/ 30 h 60"/>
                    <a:gd name="T32" fmla="*/ 60 w 62"/>
                    <a:gd name="T33" fmla="*/ 18 h 60"/>
                    <a:gd name="T34" fmla="*/ 62 w 62"/>
                    <a:gd name="T35" fmla="*/ 10 h 60"/>
                    <a:gd name="T36" fmla="*/ 62 w 62"/>
                    <a:gd name="T37" fmla="*/ 2 h 60"/>
                    <a:gd name="T38" fmla="*/ 58 w 62"/>
                    <a:gd name="T39" fmla="*/ 0 h 60"/>
                    <a:gd name="T40" fmla="*/ 46 w 62"/>
                    <a:gd name="T41" fmla="*/ 2 h 60"/>
                    <a:gd name="T42" fmla="*/ 42 w 62"/>
                    <a:gd name="T43" fmla="*/ 12 h 60"/>
                    <a:gd name="T44" fmla="*/ 42 w 62"/>
                    <a:gd name="T45" fmla="*/ 20 h 60"/>
                    <a:gd name="T46" fmla="*/ 34 w 62"/>
                    <a:gd name="T47" fmla="*/ 2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60"/>
                    <a:gd name="T74" fmla="*/ 62 w 62"/>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60">
                      <a:moveTo>
                        <a:pt x="34" y="20"/>
                      </a:moveTo>
                      <a:lnTo>
                        <a:pt x="34" y="24"/>
                      </a:lnTo>
                      <a:lnTo>
                        <a:pt x="34" y="28"/>
                      </a:lnTo>
                      <a:lnTo>
                        <a:pt x="26" y="32"/>
                      </a:lnTo>
                      <a:lnTo>
                        <a:pt x="22" y="24"/>
                      </a:lnTo>
                      <a:lnTo>
                        <a:pt x="14" y="28"/>
                      </a:lnTo>
                      <a:lnTo>
                        <a:pt x="4" y="34"/>
                      </a:lnTo>
                      <a:lnTo>
                        <a:pt x="0" y="42"/>
                      </a:lnTo>
                      <a:lnTo>
                        <a:pt x="10" y="46"/>
                      </a:lnTo>
                      <a:lnTo>
                        <a:pt x="12" y="52"/>
                      </a:lnTo>
                      <a:lnTo>
                        <a:pt x="6" y="60"/>
                      </a:lnTo>
                      <a:lnTo>
                        <a:pt x="16" y="58"/>
                      </a:lnTo>
                      <a:lnTo>
                        <a:pt x="30" y="50"/>
                      </a:lnTo>
                      <a:lnTo>
                        <a:pt x="42" y="48"/>
                      </a:lnTo>
                      <a:lnTo>
                        <a:pt x="50" y="38"/>
                      </a:lnTo>
                      <a:lnTo>
                        <a:pt x="54" y="30"/>
                      </a:lnTo>
                      <a:lnTo>
                        <a:pt x="60" y="18"/>
                      </a:lnTo>
                      <a:lnTo>
                        <a:pt x="62" y="10"/>
                      </a:lnTo>
                      <a:lnTo>
                        <a:pt x="62" y="2"/>
                      </a:lnTo>
                      <a:lnTo>
                        <a:pt x="58" y="0"/>
                      </a:lnTo>
                      <a:lnTo>
                        <a:pt x="46" y="2"/>
                      </a:lnTo>
                      <a:lnTo>
                        <a:pt x="42" y="12"/>
                      </a:lnTo>
                      <a:lnTo>
                        <a:pt x="42" y="20"/>
                      </a:lnTo>
                      <a:lnTo>
                        <a:pt x="34" y="20"/>
                      </a:lnTo>
                      <a:close/>
                    </a:path>
                  </a:pathLst>
                </a:custGeom>
                <a:grpFill/>
                <a:ln w="6350">
                  <a:solidFill>
                    <a:srgbClr val="FFFFFF"/>
                  </a:solidFill>
                  <a:prstDash val="solid"/>
                  <a:round/>
                  <a:headEnd/>
                  <a:tailEnd/>
                </a:ln>
              </p:spPr>
              <p:txBody>
                <a:bodyPr/>
                <a:lstStyle/>
                <a:p>
                  <a:endParaRPr lang="en-US" dirty="0"/>
                </a:p>
              </p:txBody>
            </p:sp>
          </p:grpSp>
          <p:sp>
            <p:nvSpPr>
              <p:cNvPr id="252" name="Freeform 425"/>
              <p:cNvSpPr>
                <a:spLocks/>
              </p:cNvSpPr>
              <p:nvPr/>
            </p:nvSpPr>
            <p:spPr bwMode="auto">
              <a:xfrm>
                <a:off x="8585200" y="2179638"/>
                <a:ext cx="11113" cy="11112"/>
              </a:xfrm>
              <a:custGeom>
                <a:avLst/>
                <a:gdLst>
                  <a:gd name="T0" fmla="*/ 8 w 26"/>
                  <a:gd name="T1" fmla="*/ 0 h 28"/>
                  <a:gd name="T2" fmla="*/ 18 w 26"/>
                  <a:gd name="T3" fmla="*/ 2 h 28"/>
                  <a:gd name="T4" fmla="*/ 24 w 26"/>
                  <a:gd name="T5" fmla="*/ 10 h 28"/>
                  <a:gd name="T6" fmla="*/ 26 w 26"/>
                  <a:gd name="T7" fmla="*/ 22 h 28"/>
                  <a:gd name="T8" fmla="*/ 20 w 26"/>
                  <a:gd name="T9" fmla="*/ 26 h 28"/>
                  <a:gd name="T10" fmla="*/ 8 w 26"/>
                  <a:gd name="T11" fmla="*/ 22 h 28"/>
                  <a:gd name="T12" fmla="*/ 6 w 26"/>
                  <a:gd name="T13" fmla="*/ 28 h 28"/>
                  <a:gd name="T14" fmla="*/ 0 w 26"/>
                  <a:gd name="T15" fmla="*/ 26 h 28"/>
                  <a:gd name="T16" fmla="*/ 0 w 26"/>
                  <a:gd name="T17" fmla="*/ 14 h 28"/>
                  <a:gd name="T18" fmla="*/ 8 w 26"/>
                  <a:gd name="T19" fmla="*/ 8 h 28"/>
                  <a:gd name="T20" fmla="*/ 8 w 2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8"/>
                  <a:gd name="T35" fmla="*/ 26 w 2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8">
                    <a:moveTo>
                      <a:pt x="8" y="0"/>
                    </a:moveTo>
                    <a:lnTo>
                      <a:pt x="18" y="2"/>
                    </a:lnTo>
                    <a:lnTo>
                      <a:pt x="24" y="10"/>
                    </a:lnTo>
                    <a:lnTo>
                      <a:pt x="26" y="22"/>
                    </a:lnTo>
                    <a:lnTo>
                      <a:pt x="20" y="26"/>
                    </a:lnTo>
                    <a:lnTo>
                      <a:pt x="8" y="22"/>
                    </a:lnTo>
                    <a:lnTo>
                      <a:pt x="6" y="28"/>
                    </a:lnTo>
                    <a:lnTo>
                      <a:pt x="0" y="26"/>
                    </a:lnTo>
                    <a:lnTo>
                      <a:pt x="0" y="14"/>
                    </a:lnTo>
                    <a:lnTo>
                      <a:pt x="8" y="8"/>
                    </a:lnTo>
                    <a:lnTo>
                      <a:pt x="8" y="0"/>
                    </a:lnTo>
                    <a:close/>
                  </a:path>
                </a:pathLst>
              </a:custGeom>
              <a:grpFill/>
              <a:ln w="6350">
                <a:solidFill>
                  <a:srgbClr val="FFFFFF"/>
                </a:solidFill>
                <a:prstDash val="solid"/>
                <a:round/>
                <a:headEnd/>
                <a:tailEnd/>
              </a:ln>
            </p:spPr>
            <p:txBody>
              <a:bodyPr/>
              <a:lstStyle/>
              <a:p>
                <a:endParaRPr lang="en-US" dirty="0"/>
              </a:p>
            </p:txBody>
          </p:sp>
          <p:sp>
            <p:nvSpPr>
              <p:cNvPr id="253" name="Freeform 426"/>
              <p:cNvSpPr>
                <a:spLocks/>
              </p:cNvSpPr>
              <p:nvPr/>
            </p:nvSpPr>
            <p:spPr bwMode="auto">
              <a:xfrm>
                <a:off x="8678863" y="2357438"/>
                <a:ext cx="9525" cy="14287"/>
              </a:xfrm>
              <a:custGeom>
                <a:avLst/>
                <a:gdLst>
                  <a:gd name="T0" fmla="*/ 24 w 24"/>
                  <a:gd name="T1" fmla="*/ 0 h 32"/>
                  <a:gd name="T2" fmla="*/ 24 w 24"/>
                  <a:gd name="T3" fmla="*/ 12 h 32"/>
                  <a:gd name="T4" fmla="*/ 20 w 24"/>
                  <a:gd name="T5" fmla="*/ 20 h 32"/>
                  <a:gd name="T6" fmla="*/ 10 w 24"/>
                  <a:gd name="T7" fmla="*/ 32 h 32"/>
                  <a:gd name="T8" fmla="*/ 0 w 24"/>
                  <a:gd name="T9" fmla="*/ 22 h 32"/>
                  <a:gd name="T10" fmla="*/ 8 w 24"/>
                  <a:gd name="T11" fmla="*/ 16 h 32"/>
                  <a:gd name="T12" fmla="*/ 12 w 24"/>
                  <a:gd name="T13" fmla="*/ 8 h 32"/>
                  <a:gd name="T14" fmla="*/ 14 w 24"/>
                  <a:gd name="T15" fmla="*/ 0 h 32"/>
                  <a:gd name="T16" fmla="*/ 24 w 2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2"/>
                  <a:gd name="T29" fmla="*/ 24 w 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2">
                    <a:moveTo>
                      <a:pt x="24" y="0"/>
                    </a:moveTo>
                    <a:lnTo>
                      <a:pt x="24" y="12"/>
                    </a:lnTo>
                    <a:lnTo>
                      <a:pt x="20" y="20"/>
                    </a:lnTo>
                    <a:lnTo>
                      <a:pt x="10" y="32"/>
                    </a:lnTo>
                    <a:lnTo>
                      <a:pt x="0" y="22"/>
                    </a:lnTo>
                    <a:lnTo>
                      <a:pt x="8" y="16"/>
                    </a:lnTo>
                    <a:lnTo>
                      <a:pt x="12" y="8"/>
                    </a:lnTo>
                    <a:lnTo>
                      <a:pt x="14" y="0"/>
                    </a:lnTo>
                    <a:lnTo>
                      <a:pt x="24" y="0"/>
                    </a:lnTo>
                    <a:close/>
                  </a:path>
                </a:pathLst>
              </a:custGeom>
              <a:grpFill/>
              <a:ln w="6350">
                <a:solidFill>
                  <a:srgbClr val="FFFFFF"/>
                </a:solidFill>
                <a:prstDash val="solid"/>
                <a:round/>
                <a:headEnd/>
                <a:tailEnd/>
              </a:ln>
            </p:spPr>
            <p:txBody>
              <a:bodyPr/>
              <a:lstStyle/>
              <a:p>
                <a:endParaRPr lang="en-US" dirty="0"/>
              </a:p>
            </p:txBody>
          </p:sp>
          <p:sp>
            <p:nvSpPr>
              <p:cNvPr id="254" name="Freeform 427"/>
              <p:cNvSpPr>
                <a:spLocks/>
              </p:cNvSpPr>
              <p:nvPr/>
            </p:nvSpPr>
            <p:spPr bwMode="auto">
              <a:xfrm>
                <a:off x="8980488" y="2281238"/>
                <a:ext cx="26987" cy="58737"/>
              </a:xfrm>
              <a:custGeom>
                <a:avLst/>
                <a:gdLst>
                  <a:gd name="T0" fmla="*/ 64 w 64"/>
                  <a:gd name="T1" fmla="*/ 8 h 136"/>
                  <a:gd name="T2" fmla="*/ 56 w 64"/>
                  <a:gd name="T3" fmla="*/ 22 h 136"/>
                  <a:gd name="T4" fmla="*/ 44 w 64"/>
                  <a:gd name="T5" fmla="*/ 30 h 136"/>
                  <a:gd name="T6" fmla="*/ 44 w 64"/>
                  <a:gd name="T7" fmla="*/ 54 h 136"/>
                  <a:gd name="T8" fmla="*/ 46 w 64"/>
                  <a:gd name="T9" fmla="*/ 64 h 136"/>
                  <a:gd name="T10" fmla="*/ 54 w 64"/>
                  <a:gd name="T11" fmla="*/ 68 h 136"/>
                  <a:gd name="T12" fmla="*/ 52 w 64"/>
                  <a:gd name="T13" fmla="*/ 76 h 136"/>
                  <a:gd name="T14" fmla="*/ 44 w 64"/>
                  <a:gd name="T15" fmla="*/ 82 h 136"/>
                  <a:gd name="T16" fmla="*/ 42 w 64"/>
                  <a:gd name="T17" fmla="*/ 94 h 136"/>
                  <a:gd name="T18" fmla="*/ 32 w 64"/>
                  <a:gd name="T19" fmla="*/ 100 h 136"/>
                  <a:gd name="T20" fmla="*/ 26 w 64"/>
                  <a:gd name="T21" fmla="*/ 114 h 136"/>
                  <a:gd name="T22" fmla="*/ 24 w 64"/>
                  <a:gd name="T23" fmla="*/ 126 h 136"/>
                  <a:gd name="T24" fmla="*/ 24 w 64"/>
                  <a:gd name="T25" fmla="*/ 130 h 136"/>
                  <a:gd name="T26" fmla="*/ 22 w 64"/>
                  <a:gd name="T27" fmla="*/ 134 h 136"/>
                  <a:gd name="T28" fmla="*/ 18 w 64"/>
                  <a:gd name="T29" fmla="*/ 136 h 136"/>
                  <a:gd name="T30" fmla="*/ 16 w 64"/>
                  <a:gd name="T31" fmla="*/ 136 h 136"/>
                  <a:gd name="T32" fmla="*/ 14 w 64"/>
                  <a:gd name="T33" fmla="*/ 134 h 136"/>
                  <a:gd name="T34" fmla="*/ 14 w 64"/>
                  <a:gd name="T35" fmla="*/ 126 h 136"/>
                  <a:gd name="T36" fmla="*/ 12 w 64"/>
                  <a:gd name="T37" fmla="*/ 118 h 136"/>
                  <a:gd name="T38" fmla="*/ 4 w 64"/>
                  <a:gd name="T39" fmla="*/ 102 h 136"/>
                  <a:gd name="T40" fmla="*/ 4 w 64"/>
                  <a:gd name="T41" fmla="*/ 90 h 136"/>
                  <a:gd name="T42" fmla="*/ 6 w 64"/>
                  <a:gd name="T43" fmla="*/ 80 h 136"/>
                  <a:gd name="T44" fmla="*/ 0 w 64"/>
                  <a:gd name="T45" fmla="*/ 68 h 136"/>
                  <a:gd name="T46" fmla="*/ 0 w 64"/>
                  <a:gd name="T47" fmla="*/ 52 h 136"/>
                  <a:gd name="T48" fmla="*/ 12 w 64"/>
                  <a:gd name="T49" fmla="*/ 38 h 136"/>
                  <a:gd name="T50" fmla="*/ 20 w 64"/>
                  <a:gd name="T51" fmla="*/ 16 h 136"/>
                  <a:gd name="T52" fmla="*/ 36 w 64"/>
                  <a:gd name="T53" fmla="*/ 2 h 136"/>
                  <a:gd name="T54" fmla="*/ 42 w 64"/>
                  <a:gd name="T55" fmla="*/ 10 h 136"/>
                  <a:gd name="T56" fmla="*/ 52 w 64"/>
                  <a:gd name="T57" fmla="*/ 2 h 136"/>
                  <a:gd name="T58" fmla="*/ 62 w 64"/>
                  <a:gd name="T59" fmla="*/ 0 h 136"/>
                  <a:gd name="T60" fmla="*/ 64 w 64"/>
                  <a:gd name="T61" fmla="*/ 8 h 1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136"/>
                  <a:gd name="T95" fmla="*/ 64 w 64"/>
                  <a:gd name="T96" fmla="*/ 136 h 1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136">
                    <a:moveTo>
                      <a:pt x="64" y="8"/>
                    </a:moveTo>
                    <a:lnTo>
                      <a:pt x="56" y="22"/>
                    </a:lnTo>
                    <a:lnTo>
                      <a:pt x="44" y="30"/>
                    </a:lnTo>
                    <a:lnTo>
                      <a:pt x="44" y="54"/>
                    </a:lnTo>
                    <a:lnTo>
                      <a:pt x="46" y="64"/>
                    </a:lnTo>
                    <a:lnTo>
                      <a:pt x="54" y="68"/>
                    </a:lnTo>
                    <a:lnTo>
                      <a:pt x="52" y="76"/>
                    </a:lnTo>
                    <a:lnTo>
                      <a:pt x="44" y="82"/>
                    </a:lnTo>
                    <a:lnTo>
                      <a:pt x="42" y="94"/>
                    </a:lnTo>
                    <a:lnTo>
                      <a:pt x="32" y="100"/>
                    </a:lnTo>
                    <a:lnTo>
                      <a:pt x="26" y="114"/>
                    </a:lnTo>
                    <a:lnTo>
                      <a:pt x="24" y="126"/>
                    </a:lnTo>
                    <a:lnTo>
                      <a:pt x="24" y="130"/>
                    </a:lnTo>
                    <a:lnTo>
                      <a:pt x="22" y="134"/>
                    </a:lnTo>
                    <a:lnTo>
                      <a:pt x="18" y="136"/>
                    </a:lnTo>
                    <a:lnTo>
                      <a:pt x="16" y="136"/>
                    </a:lnTo>
                    <a:lnTo>
                      <a:pt x="14" y="134"/>
                    </a:lnTo>
                    <a:lnTo>
                      <a:pt x="14" y="126"/>
                    </a:lnTo>
                    <a:lnTo>
                      <a:pt x="12" y="118"/>
                    </a:lnTo>
                    <a:lnTo>
                      <a:pt x="4" y="102"/>
                    </a:lnTo>
                    <a:lnTo>
                      <a:pt x="4" y="90"/>
                    </a:lnTo>
                    <a:lnTo>
                      <a:pt x="6" y="80"/>
                    </a:lnTo>
                    <a:lnTo>
                      <a:pt x="0" y="68"/>
                    </a:lnTo>
                    <a:lnTo>
                      <a:pt x="0" y="52"/>
                    </a:lnTo>
                    <a:lnTo>
                      <a:pt x="12" y="38"/>
                    </a:lnTo>
                    <a:lnTo>
                      <a:pt x="20" y="16"/>
                    </a:lnTo>
                    <a:lnTo>
                      <a:pt x="36" y="2"/>
                    </a:lnTo>
                    <a:lnTo>
                      <a:pt x="42" y="10"/>
                    </a:lnTo>
                    <a:lnTo>
                      <a:pt x="52" y="2"/>
                    </a:lnTo>
                    <a:lnTo>
                      <a:pt x="62" y="0"/>
                    </a:lnTo>
                    <a:lnTo>
                      <a:pt x="64" y="8"/>
                    </a:lnTo>
                    <a:close/>
                  </a:path>
                </a:pathLst>
              </a:custGeom>
              <a:grpFill/>
              <a:ln w="6350">
                <a:solidFill>
                  <a:srgbClr val="FFFFFF"/>
                </a:solidFill>
                <a:prstDash val="solid"/>
                <a:round/>
                <a:headEnd/>
                <a:tailEnd/>
              </a:ln>
            </p:spPr>
            <p:txBody>
              <a:bodyPr/>
              <a:lstStyle/>
              <a:p>
                <a:endParaRPr lang="en-US" dirty="0"/>
              </a:p>
            </p:txBody>
          </p:sp>
          <p:sp>
            <p:nvSpPr>
              <p:cNvPr id="255" name="Freeform 428"/>
              <p:cNvSpPr>
                <a:spLocks/>
              </p:cNvSpPr>
              <p:nvPr/>
            </p:nvSpPr>
            <p:spPr bwMode="auto">
              <a:xfrm>
                <a:off x="8931275" y="2319338"/>
                <a:ext cx="19050" cy="66675"/>
              </a:xfrm>
              <a:custGeom>
                <a:avLst/>
                <a:gdLst>
                  <a:gd name="T0" fmla="*/ 44 w 44"/>
                  <a:gd name="T1" fmla="*/ 4 h 150"/>
                  <a:gd name="T2" fmla="*/ 40 w 44"/>
                  <a:gd name="T3" fmla="*/ 24 h 150"/>
                  <a:gd name="T4" fmla="*/ 36 w 44"/>
                  <a:gd name="T5" fmla="*/ 40 h 150"/>
                  <a:gd name="T6" fmla="*/ 28 w 44"/>
                  <a:gd name="T7" fmla="*/ 64 h 150"/>
                  <a:gd name="T8" fmla="*/ 22 w 44"/>
                  <a:gd name="T9" fmla="*/ 86 h 150"/>
                  <a:gd name="T10" fmla="*/ 16 w 44"/>
                  <a:gd name="T11" fmla="*/ 120 h 150"/>
                  <a:gd name="T12" fmla="*/ 12 w 44"/>
                  <a:gd name="T13" fmla="*/ 138 h 150"/>
                  <a:gd name="T14" fmla="*/ 4 w 44"/>
                  <a:gd name="T15" fmla="*/ 150 h 150"/>
                  <a:gd name="T16" fmla="*/ 0 w 44"/>
                  <a:gd name="T17" fmla="*/ 128 h 150"/>
                  <a:gd name="T18" fmla="*/ 0 w 44"/>
                  <a:gd name="T19" fmla="*/ 104 h 150"/>
                  <a:gd name="T20" fmla="*/ 12 w 44"/>
                  <a:gd name="T21" fmla="*/ 76 h 150"/>
                  <a:gd name="T22" fmla="*/ 20 w 44"/>
                  <a:gd name="T23" fmla="*/ 54 h 150"/>
                  <a:gd name="T24" fmla="*/ 32 w 44"/>
                  <a:gd name="T25" fmla="*/ 34 h 150"/>
                  <a:gd name="T26" fmla="*/ 32 w 44"/>
                  <a:gd name="T27" fmla="*/ 12 h 150"/>
                  <a:gd name="T28" fmla="*/ 36 w 44"/>
                  <a:gd name="T29" fmla="*/ 0 h 150"/>
                  <a:gd name="T30" fmla="*/ 44 w 44"/>
                  <a:gd name="T31" fmla="*/ 4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50"/>
                  <a:gd name="T50" fmla="*/ 44 w 44"/>
                  <a:gd name="T51" fmla="*/ 150 h 1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50">
                    <a:moveTo>
                      <a:pt x="44" y="4"/>
                    </a:moveTo>
                    <a:lnTo>
                      <a:pt x="40" y="24"/>
                    </a:lnTo>
                    <a:lnTo>
                      <a:pt x="36" y="40"/>
                    </a:lnTo>
                    <a:lnTo>
                      <a:pt x="28" y="64"/>
                    </a:lnTo>
                    <a:lnTo>
                      <a:pt x="22" y="86"/>
                    </a:lnTo>
                    <a:lnTo>
                      <a:pt x="16" y="120"/>
                    </a:lnTo>
                    <a:lnTo>
                      <a:pt x="12" y="138"/>
                    </a:lnTo>
                    <a:lnTo>
                      <a:pt x="4" y="150"/>
                    </a:lnTo>
                    <a:lnTo>
                      <a:pt x="0" y="128"/>
                    </a:lnTo>
                    <a:lnTo>
                      <a:pt x="0" y="104"/>
                    </a:lnTo>
                    <a:lnTo>
                      <a:pt x="12" y="76"/>
                    </a:lnTo>
                    <a:lnTo>
                      <a:pt x="20" y="54"/>
                    </a:lnTo>
                    <a:lnTo>
                      <a:pt x="32" y="34"/>
                    </a:lnTo>
                    <a:lnTo>
                      <a:pt x="32" y="12"/>
                    </a:lnTo>
                    <a:lnTo>
                      <a:pt x="36" y="0"/>
                    </a:lnTo>
                    <a:lnTo>
                      <a:pt x="44" y="4"/>
                    </a:lnTo>
                    <a:close/>
                  </a:path>
                </a:pathLst>
              </a:custGeom>
              <a:grpFill/>
              <a:ln w="6350">
                <a:solidFill>
                  <a:srgbClr val="FFFFFF"/>
                </a:solidFill>
                <a:prstDash val="solid"/>
                <a:round/>
                <a:headEnd/>
                <a:tailEnd/>
              </a:ln>
            </p:spPr>
            <p:txBody>
              <a:bodyPr/>
              <a:lstStyle/>
              <a:p>
                <a:endParaRPr lang="en-US" dirty="0"/>
              </a:p>
            </p:txBody>
          </p:sp>
          <p:sp>
            <p:nvSpPr>
              <p:cNvPr id="256" name="Freeform 429"/>
              <p:cNvSpPr>
                <a:spLocks/>
              </p:cNvSpPr>
              <p:nvPr/>
            </p:nvSpPr>
            <p:spPr bwMode="auto">
              <a:xfrm>
                <a:off x="9002713" y="2138363"/>
                <a:ext cx="23812" cy="17462"/>
              </a:xfrm>
              <a:custGeom>
                <a:avLst/>
                <a:gdLst>
                  <a:gd name="T0" fmla="*/ 32 w 52"/>
                  <a:gd name="T1" fmla="*/ 12 h 40"/>
                  <a:gd name="T2" fmla="*/ 32 w 52"/>
                  <a:gd name="T3" fmla="*/ 22 h 40"/>
                  <a:gd name="T4" fmla="*/ 44 w 52"/>
                  <a:gd name="T5" fmla="*/ 18 h 40"/>
                  <a:gd name="T6" fmla="*/ 52 w 52"/>
                  <a:gd name="T7" fmla="*/ 18 h 40"/>
                  <a:gd name="T8" fmla="*/ 52 w 52"/>
                  <a:gd name="T9" fmla="*/ 32 h 40"/>
                  <a:gd name="T10" fmla="*/ 40 w 52"/>
                  <a:gd name="T11" fmla="*/ 32 h 40"/>
                  <a:gd name="T12" fmla="*/ 36 w 52"/>
                  <a:gd name="T13" fmla="*/ 40 h 40"/>
                  <a:gd name="T14" fmla="*/ 28 w 52"/>
                  <a:gd name="T15" fmla="*/ 34 h 40"/>
                  <a:gd name="T16" fmla="*/ 20 w 52"/>
                  <a:gd name="T17" fmla="*/ 34 h 40"/>
                  <a:gd name="T18" fmla="*/ 12 w 52"/>
                  <a:gd name="T19" fmla="*/ 32 h 40"/>
                  <a:gd name="T20" fmla="*/ 10 w 52"/>
                  <a:gd name="T21" fmla="*/ 24 h 40"/>
                  <a:gd name="T22" fmla="*/ 4 w 52"/>
                  <a:gd name="T23" fmla="*/ 24 h 40"/>
                  <a:gd name="T24" fmla="*/ 0 w 52"/>
                  <a:gd name="T25" fmla="*/ 14 h 40"/>
                  <a:gd name="T26" fmla="*/ 8 w 52"/>
                  <a:gd name="T27" fmla="*/ 8 h 40"/>
                  <a:gd name="T28" fmla="*/ 16 w 52"/>
                  <a:gd name="T29" fmla="*/ 14 h 40"/>
                  <a:gd name="T30" fmla="*/ 24 w 52"/>
                  <a:gd name="T31" fmla="*/ 12 h 40"/>
                  <a:gd name="T32" fmla="*/ 22 w 52"/>
                  <a:gd name="T33" fmla="*/ 0 h 40"/>
                  <a:gd name="T34" fmla="*/ 28 w 52"/>
                  <a:gd name="T35" fmla="*/ 2 h 40"/>
                  <a:gd name="T36" fmla="*/ 32 w 52"/>
                  <a:gd name="T37" fmla="*/ 12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40"/>
                  <a:gd name="T59" fmla="*/ 52 w 5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40">
                    <a:moveTo>
                      <a:pt x="32" y="12"/>
                    </a:moveTo>
                    <a:lnTo>
                      <a:pt x="32" y="22"/>
                    </a:lnTo>
                    <a:lnTo>
                      <a:pt x="44" y="18"/>
                    </a:lnTo>
                    <a:lnTo>
                      <a:pt x="52" y="18"/>
                    </a:lnTo>
                    <a:lnTo>
                      <a:pt x="52" y="32"/>
                    </a:lnTo>
                    <a:lnTo>
                      <a:pt x="40" y="32"/>
                    </a:lnTo>
                    <a:lnTo>
                      <a:pt x="36" y="40"/>
                    </a:lnTo>
                    <a:lnTo>
                      <a:pt x="28" y="34"/>
                    </a:lnTo>
                    <a:lnTo>
                      <a:pt x="20" y="34"/>
                    </a:lnTo>
                    <a:lnTo>
                      <a:pt x="12" y="32"/>
                    </a:lnTo>
                    <a:lnTo>
                      <a:pt x="10" y="24"/>
                    </a:lnTo>
                    <a:lnTo>
                      <a:pt x="4" y="24"/>
                    </a:lnTo>
                    <a:lnTo>
                      <a:pt x="0" y="14"/>
                    </a:lnTo>
                    <a:lnTo>
                      <a:pt x="8" y="8"/>
                    </a:lnTo>
                    <a:lnTo>
                      <a:pt x="16" y="14"/>
                    </a:lnTo>
                    <a:lnTo>
                      <a:pt x="24" y="12"/>
                    </a:lnTo>
                    <a:lnTo>
                      <a:pt x="22" y="0"/>
                    </a:lnTo>
                    <a:lnTo>
                      <a:pt x="28" y="2"/>
                    </a:lnTo>
                    <a:lnTo>
                      <a:pt x="32" y="12"/>
                    </a:lnTo>
                    <a:close/>
                  </a:path>
                </a:pathLst>
              </a:custGeom>
              <a:grpFill/>
              <a:ln w="6350">
                <a:solidFill>
                  <a:srgbClr val="FFFFFF"/>
                </a:solidFill>
                <a:prstDash val="solid"/>
                <a:round/>
                <a:headEnd/>
                <a:tailEnd/>
              </a:ln>
            </p:spPr>
            <p:txBody>
              <a:bodyPr/>
              <a:lstStyle/>
              <a:p>
                <a:endParaRPr lang="en-US" dirty="0"/>
              </a:p>
            </p:txBody>
          </p:sp>
          <p:sp>
            <p:nvSpPr>
              <p:cNvPr id="257" name="Freeform 430"/>
              <p:cNvSpPr>
                <a:spLocks/>
              </p:cNvSpPr>
              <p:nvPr/>
            </p:nvSpPr>
            <p:spPr bwMode="auto">
              <a:xfrm>
                <a:off x="8589963" y="2919413"/>
                <a:ext cx="520700" cy="525462"/>
              </a:xfrm>
              <a:custGeom>
                <a:avLst/>
                <a:gdLst>
                  <a:gd name="T0" fmla="*/ 611 w 1169"/>
                  <a:gd name="T1" fmla="*/ 162 h 1178"/>
                  <a:gd name="T2" fmla="*/ 547 w 1169"/>
                  <a:gd name="T3" fmla="*/ 212 h 1178"/>
                  <a:gd name="T4" fmla="*/ 525 w 1169"/>
                  <a:gd name="T5" fmla="*/ 254 h 1178"/>
                  <a:gd name="T6" fmla="*/ 517 w 1169"/>
                  <a:gd name="T7" fmla="*/ 310 h 1178"/>
                  <a:gd name="T8" fmla="*/ 553 w 1169"/>
                  <a:gd name="T9" fmla="*/ 394 h 1178"/>
                  <a:gd name="T10" fmla="*/ 627 w 1169"/>
                  <a:gd name="T11" fmla="*/ 444 h 1178"/>
                  <a:gd name="T12" fmla="*/ 691 w 1169"/>
                  <a:gd name="T13" fmla="*/ 554 h 1178"/>
                  <a:gd name="T14" fmla="*/ 777 w 1169"/>
                  <a:gd name="T15" fmla="*/ 640 h 1178"/>
                  <a:gd name="T16" fmla="*/ 903 w 1169"/>
                  <a:gd name="T17" fmla="*/ 648 h 1178"/>
                  <a:gd name="T18" fmla="*/ 893 w 1169"/>
                  <a:gd name="T19" fmla="*/ 702 h 1178"/>
                  <a:gd name="T20" fmla="*/ 1031 w 1169"/>
                  <a:gd name="T21" fmla="*/ 764 h 1178"/>
                  <a:gd name="T22" fmla="*/ 1115 w 1169"/>
                  <a:gd name="T23" fmla="*/ 812 h 1178"/>
                  <a:gd name="T24" fmla="*/ 1167 w 1169"/>
                  <a:gd name="T25" fmla="*/ 872 h 1178"/>
                  <a:gd name="T26" fmla="*/ 1133 w 1169"/>
                  <a:gd name="T27" fmla="*/ 900 h 1178"/>
                  <a:gd name="T28" fmla="*/ 1065 w 1169"/>
                  <a:gd name="T29" fmla="*/ 848 h 1178"/>
                  <a:gd name="T30" fmla="*/ 1005 w 1169"/>
                  <a:gd name="T31" fmla="*/ 834 h 1178"/>
                  <a:gd name="T32" fmla="*/ 981 w 1169"/>
                  <a:gd name="T33" fmla="*/ 904 h 1178"/>
                  <a:gd name="T34" fmla="*/ 1003 w 1169"/>
                  <a:gd name="T35" fmla="*/ 948 h 1178"/>
                  <a:gd name="T36" fmla="*/ 1043 w 1169"/>
                  <a:gd name="T37" fmla="*/ 1008 h 1178"/>
                  <a:gd name="T38" fmla="*/ 989 w 1169"/>
                  <a:gd name="T39" fmla="*/ 1060 h 1178"/>
                  <a:gd name="T40" fmla="*/ 963 w 1169"/>
                  <a:gd name="T41" fmla="*/ 1138 h 1178"/>
                  <a:gd name="T42" fmla="*/ 911 w 1169"/>
                  <a:gd name="T43" fmla="*/ 1178 h 1178"/>
                  <a:gd name="T44" fmla="*/ 921 w 1169"/>
                  <a:gd name="T45" fmla="*/ 1110 h 1178"/>
                  <a:gd name="T46" fmla="*/ 951 w 1169"/>
                  <a:gd name="T47" fmla="*/ 1062 h 1178"/>
                  <a:gd name="T48" fmla="*/ 907 w 1169"/>
                  <a:gd name="T49" fmla="*/ 960 h 1178"/>
                  <a:gd name="T50" fmla="*/ 859 w 1169"/>
                  <a:gd name="T51" fmla="*/ 908 h 1178"/>
                  <a:gd name="T52" fmla="*/ 807 w 1169"/>
                  <a:gd name="T53" fmla="*/ 850 h 1178"/>
                  <a:gd name="T54" fmla="*/ 745 w 1169"/>
                  <a:gd name="T55" fmla="*/ 836 h 1178"/>
                  <a:gd name="T56" fmla="*/ 727 w 1169"/>
                  <a:gd name="T57" fmla="*/ 806 h 1178"/>
                  <a:gd name="T58" fmla="*/ 699 w 1169"/>
                  <a:gd name="T59" fmla="*/ 808 h 1178"/>
                  <a:gd name="T60" fmla="*/ 667 w 1169"/>
                  <a:gd name="T61" fmla="*/ 756 h 1178"/>
                  <a:gd name="T62" fmla="*/ 619 w 1169"/>
                  <a:gd name="T63" fmla="*/ 764 h 1178"/>
                  <a:gd name="T64" fmla="*/ 555 w 1169"/>
                  <a:gd name="T65" fmla="*/ 712 h 1178"/>
                  <a:gd name="T66" fmla="*/ 485 w 1169"/>
                  <a:gd name="T67" fmla="*/ 658 h 1178"/>
                  <a:gd name="T68" fmla="*/ 421 w 1169"/>
                  <a:gd name="T69" fmla="*/ 620 h 1178"/>
                  <a:gd name="T70" fmla="*/ 401 w 1169"/>
                  <a:gd name="T71" fmla="*/ 572 h 1178"/>
                  <a:gd name="T72" fmla="*/ 361 w 1169"/>
                  <a:gd name="T73" fmla="*/ 512 h 1178"/>
                  <a:gd name="T74" fmla="*/ 325 w 1169"/>
                  <a:gd name="T75" fmla="*/ 410 h 1178"/>
                  <a:gd name="T76" fmla="*/ 230 w 1169"/>
                  <a:gd name="T77" fmla="*/ 364 h 1178"/>
                  <a:gd name="T78" fmla="*/ 160 w 1169"/>
                  <a:gd name="T79" fmla="*/ 382 h 1178"/>
                  <a:gd name="T80" fmla="*/ 100 w 1169"/>
                  <a:gd name="T81" fmla="*/ 428 h 1178"/>
                  <a:gd name="T82" fmla="*/ 94 w 1169"/>
                  <a:gd name="T83" fmla="*/ 394 h 1178"/>
                  <a:gd name="T84" fmla="*/ 18 w 1169"/>
                  <a:gd name="T85" fmla="*/ 350 h 1178"/>
                  <a:gd name="T86" fmla="*/ 32 w 1169"/>
                  <a:gd name="T87" fmla="*/ 290 h 1178"/>
                  <a:gd name="T88" fmla="*/ 12 w 1169"/>
                  <a:gd name="T89" fmla="*/ 250 h 1178"/>
                  <a:gd name="T90" fmla="*/ 52 w 1169"/>
                  <a:gd name="T91" fmla="*/ 220 h 1178"/>
                  <a:gd name="T92" fmla="*/ 24 w 1169"/>
                  <a:gd name="T93" fmla="*/ 158 h 1178"/>
                  <a:gd name="T94" fmla="*/ 96 w 1169"/>
                  <a:gd name="T95" fmla="*/ 146 h 1178"/>
                  <a:gd name="T96" fmla="*/ 138 w 1169"/>
                  <a:gd name="T97" fmla="*/ 108 h 1178"/>
                  <a:gd name="T98" fmla="*/ 190 w 1169"/>
                  <a:gd name="T99" fmla="*/ 132 h 1178"/>
                  <a:gd name="T100" fmla="*/ 226 w 1169"/>
                  <a:gd name="T101" fmla="*/ 166 h 1178"/>
                  <a:gd name="T102" fmla="*/ 261 w 1169"/>
                  <a:gd name="T103" fmla="*/ 84 h 1178"/>
                  <a:gd name="T104" fmla="*/ 327 w 1169"/>
                  <a:gd name="T105" fmla="*/ 112 h 1178"/>
                  <a:gd name="T106" fmla="*/ 337 w 1169"/>
                  <a:gd name="T107" fmla="*/ 76 h 1178"/>
                  <a:gd name="T108" fmla="*/ 353 w 1169"/>
                  <a:gd name="T109" fmla="*/ 36 h 1178"/>
                  <a:gd name="T110" fmla="*/ 419 w 1169"/>
                  <a:gd name="T111" fmla="*/ 18 h 1178"/>
                  <a:gd name="T112" fmla="*/ 499 w 1169"/>
                  <a:gd name="T113" fmla="*/ 24 h 1178"/>
                  <a:gd name="T114" fmla="*/ 577 w 1169"/>
                  <a:gd name="T115" fmla="*/ 64 h 1178"/>
                  <a:gd name="T116" fmla="*/ 625 w 1169"/>
                  <a:gd name="T117" fmla="*/ 132 h 1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9"/>
                  <a:gd name="T178" fmla="*/ 0 h 1178"/>
                  <a:gd name="T179" fmla="*/ 1169 w 1169"/>
                  <a:gd name="T180" fmla="*/ 1178 h 1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9" h="1178">
                    <a:moveTo>
                      <a:pt x="637" y="158"/>
                    </a:moveTo>
                    <a:lnTo>
                      <a:pt x="635" y="166"/>
                    </a:lnTo>
                    <a:lnTo>
                      <a:pt x="623" y="182"/>
                    </a:lnTo>
                    <a:lnTo>
                      <a:pt x="613" y="176"/>
                    </a:lnTo>
                    <a:lnTo>
                      <a:pt x="611" y="162"/>
                    </a:lnTo>
                    <a:lnTo>
                      <a:pt x="593" y="170"/>
                    </a:lnTo>
                    <a:lnTo>
                      <a:pt x="595" y="184"/>
                    </a:lnTo>
                    <a:lnTo>
                      <a:pt x="573" y="192"/>
                    </a:lnTo>
                    <a:lnTo>
                      <a:pt x="563" y="206"/>
                    </a:lnTo>
                    <a:lnTo>
                      <a:pt x="547" y="212"/>
                    </a:lnTo>
                    <a:lnTo>
                      <a:pt x="535" y="206"/>
                    </a:lnTo>
                    <a:lnTo>
                      <a:pt x="517" y="210"/>
                    </a:lnTo>
                    <a:lnTo>
                      <a:pt x="519" y="226"/>
                    </a:lnTo>
                    <a:lnTo>
                      <a:pt x="509" y="236"/>
                    </a:lnTo>
                    <a:lnTo>
                      <a:pt x="525" y="254"/>
                    </a:lnTo>
                    <a:lnTo>
                      <a:pt x="527" y="266"/>
                    </a:lnTo>
                    <a:lnTo>
                      <a:pt x="543" y="276"/>
                    </a:lnTo>
                    <a:lnTo>
                      <a:pt x="535" y="296"/>
                    </a:lnTo>
                    <a:lnTo>
                      <a:pt x="521" y="298"/>
                    </a:lnTo>
                    <a:lnTo>
                      <a:pt x="517" y="310"/>
                    </a:lnTo>
                    <a:lnTo>
                      <a:pt x="529" y="330"/>
                    </a:lnTo>
                    <a:lnTo>
                      <a:pt x="519" y="338"/>
                    </a:lnTo>
                    <a:lnTo>
                      <a:pt x="529" y="362"/>
                    </a:lnTo>
                    <a:lnTo>
                      <a:pt x="541" y="382"/>
                    </a:lnTo>
                    <a:lnTo>
                      <a:pt x="553" y="394"/>
                    </a:lnTo>
                    <a:lnTo>
                      <a:pt x="565" y="404"/>
                    </a:lnTo>
                    <a:lnTo>
                      <a:pt x="577" y="406"/>
                    </a:lnTo>
                    <a:lnTo>
                      <a:pt x="593" y="418"/>
                    </a:lnTo>
                    <a:lnTo>
                      <a:pt x="611" y="436"/>
                    </a:lnTo>
                    <a:lnTo>
                      <a:pt x="627" y="444"/>
                    </a:lnTo>
                    <a:lnTo>
                      <a:pt x="647" y="448"/>
                    </a:lnTo>
                    <a:lnTo>
                      <a:pt x="655" y="458"/>
                    </a:lnTo>
                    <a:lnTo>
                      <a:pt x="665" y="484"/>
                    </a:lnTo>
                    <a:lnTo>
                      <a:pt x="679" y="518"/>
                    </a:lnTo>
                    <a:lnTo>
                      <a:pt x="691" y="554"/>
                    </a:lnTo>
                    <a:lnTo>
                      <a:pt x="715" y="592"/>
                    </a:lnTo>
                    <a:lnTo>
                      <a:pt x="743" y="612"/>
                    </a:lnTo>
                    <a:lnTo>
                      <a:pt x="759" y="630"/>
                    </a:lnTo>
                    <a:lnTo>
                      <a:pt x="773" y="628"/>
                    </a:lnTo>
                    <a:lnTo>
                      <a:pt x="777" y="640"/>
                    </a:lnTo>
                    <a:lnTo>
                      <a:pt x="799" y="648"/>
                    </a:lnTo>
                    <a:lnTo>
                      <a:pt x="815" y="660"/>
                    </a:lnTo>
                    <a:lnTo>
                      <a:pt x="851" y="658"/>
                    </a:lnTo>
                    <a:lnTo>
                      <a:pt x="883" y="654"/>
                    </a:lnTo>
                    <a:lnTo>
                      <a:pt x="903" y="648"/>
                    </a:lnTo>
                    <a:lnTo>
                      <a:pt x="913" y="654"/>
                    </a:lnTo>
                    <a:lnTo>
                      <a:pt x="917" y="670"/>
                    </a:lnTo>
                    <a:lnTo>
                      <a:pt x="903" y="682"/>
                    </a:lnTo>
                    <a:lnTo>
                      <a:pt x="891" y="690"/>
                    </a:lnTo>
                    <a:lnTo>
                      <a:pt x="893" y="702"/>
                    </a:lnTo>
                    <a:lnTo>
                      <a:pt x="907" y="718"/>
                    </a:lnTo>
                    <a:lnTo>
                      <a:pt x="949" y="734"/>
                    </a:lnTo>
                    <a:lnTo>
                      <a:pt x="975" y="746"/>
                    </a:lnTo>
                    <a:lnTo>
                      <a:pt x="1009" y="752"/>
                    </a:lnTo>
                    <a:lnTo>
                      <a:pt x="1031" y="764"/>
                    </a:lnTo>
                    <a:lnTo>
                      <a:pt x="1049" y="778"/>
                    </a:lnTo>
                    <a:lnTo>
                      <a:pt x="1077" y="788"/>
                    </a:lnTo>
                    <a:lnTo>
                      <a:pt x="1097" y="796"/>
                    </a:lnTo>
                    <a:lnTo>
                      <a:pt x="1111" y="800"/>
                    </a:lnTo>
                    <a:lnTo>
                      <a:pt x="1115" y="812"/>
                    </a:lnTo>
                    <a:lnTo>
                      <a:pt x="1133" y="822"/>
                    </a:lnTo>
                    <a:lnTo>
                      <a:pt x="1147" y="832"/>
                    </a:lnTo>
                    <a:lnTo>
                      <a:pt x="1163" y="848"/>
                    </a:lnTo>
                    <a:lnTo>
                      <a:pt x="1169" y="864"/>
                    </a:lnTo>
                    <a:lnTo>
                      <a:pt x="1167" y="872"/>
                    </a:lnTo>
                    <a:lnTo>
                      <a:pt x="1159" y="880"/>
                    </a:lnTo>
                    <a:lnTo>
                      <a:pt x="1159" y="894"/>
                    </a:lnTo>
                    <a:lnTo>
                      <a:pt x="1159" y="904"/>
                    </a:lnTo>
                    <a:lnTo>
                      <a:pt x="1145" y="902"/>
                    </a:lnTo>
                    <a:lnTo>
                      <a:pt x="1133" y="900"/>
                    </a:lnTo>
                    <a:lnTo>
                      <a:pt x="1119" y="888"/>
                    </a:lnTo>
                    <a:lnTo>
                      <a:pt x="1119" y="868"/>
                    </a:lnTo>
                    <a:lnTo>
                      <a:pt x="1105" y="852"/>
                    </a:lnTo>
                    <a:lnTo>
                      <a:pt x="1093" y="848"/>
                    </a:lnTo>
                    <a:lnTo>
                      <a:pt x="1065" y="848"/>
                    </a:lnTo>
                    <a:lnTo>
                      <a:pt x="1049" y="844"/>
                    </a:lnTo>
                    <a:lnTo>
                      <a:pt x="1037" y="838"/>
                    </a:lnTo>
                    <a:lnTo>
                      <a:pt x="1037" y="828"/>
                    </a:lnTo>
                    <a:lnTo>
                      <a:pt x="1017" y="824"/>
                    </a:lnTo>
                    <a:lnTo>
                      <a:pt x="1005" y="834"/>
                    </a:lnTo>
                    <a:lnTo>
                      <a:pt x="995" y="856"/>
                    </a:lnTo>
                    <a:lnTo>
                      <a:pt x="989" y="872"/>
                    </a:lnTo>
                    <a:lnTo>
                      <a:pt x="977" y="884"/>
                    </a:lnTo>
                    <a:lnTo>
                      <a:pt x="977" y="896"/>
                    </a:lnTo>
                    <a:lnTo>
                      <a:pt x="981" y="904"/>
                    </a:lnTo>
                    <a:lnTo>
                      <a:pt x="973" y="914"/>
                    </a:lnTo>
                    <a:lnTo>
                      <a:pt x="971" y="924"/>
                    </a:lnTo>
                    <a:lnTo>
                      <a:pt x="973" y="942"/>
                    </a:lnTo>
                    <a:lnTo>
                      <a:pt x="987" y="948"/>
                    </a:lnTo>
                    <a:lnTo>
                      <a:pt x="1003" y="948"/>
                    </a:lnTo>
                    <a:lnTo>
                      <a:pt x="1017" y="960"/>
                    </a:lnTo>
                    <a:lnTo>
                      <a:pt x="1029" y="964"/>
                    </a:lnTo>
                    <a:lnTo>
                      <a:pt x="1039" y="972"/>
                    </a:lnTo>
                    <a:lnTo>
                      <a:pt x="1041" y="992"/>
                    </a:lnTo>
                    <a:lnTo>
                      <a:pt x="1043" y="1008"/>
                    </a:lnTo>
                    <a:lnTo>
                      <a:pt x="1049" y="1020"/>
                    </a:lnTo>
                    <a:lnTo>
                      <a:pt x="1043" y="1036"/>
                    </a:lnTo>
                    <a:lnTo>
                      <a:pt x="1021" y="1034"/>
                    </a:lnTo>
                    <a:lnTo>
                      <a:pt x="1003" y="1046"/>
                    </a:lnTo>
                    <a:lnTo>
                      <a:pt x="989" y="1060"/>
                    </a:lnTo>
                    <a:lnTo>
                      <a:pt x="989" y="1074"/>
                    </a:lnTo>
                    <a:lnTo>
                      <a:pt x="993" y="1088"/>
                    </a:lnTo>
                    <a:lnTo>
                      <a:pt x="995" y="1108"/>
                    </a:lnTo>
                    <a:lnTo>
                      <a:pt x="977" y="1118"/>
                    </a:lnTo>
                    <a:lnTo>
                      <a:pt x="963" y="1138"/>
                    </a:lnTo>
                    <a:lnTo>
                      <a:pt x="953" y="1148"/>
                    </a:lnTo>
                    <a:lnTo>
                      <a:pt x="955" y="1162"/>
                    </a:lnTo>
                    <a:lnTo>
                      <a:pt x="945" y="1176"/>
                    </a:lnTo>
                    <a:lnTo>
                      <a:pt x="927" y="1178"/>
                    </a:lnTo>
                    <a:lnTo>
                      <a:pt x="911" y="1178"/>
                    </a:lnTo>
                    <a:lnTo>
                      <a:pt x="901" y="1164"/>
                    </a:lnTo>
                    <a:lnTo>
                      <a:pt x="903" y="1146"/>
                    </a:lnTo>
                    <a:lnTo>
                      <a:pt x="903" y="1136"/>
                    </a:lnTo>
                    <a:lnTo>
                      <a:pt x="917" y="1126"/>
                    </a:lnTo>
                    <a:lnTo>
                      <a:pt x="921" y="1110"/>
                    </a:lnTo>
                    <a:lnTo>
                      <a:pt x="927" y="1094"/>
                    </a:lnTo>
                    <a:lnTo>
                      <a:pt x="917" y="1086"/>
                    </a:lnTo>
                    <a:lnTo>
                      <a:pt x="919" y="1074"/>
                    </a:lnTo>
                    <a:lnTo>
                      <a:pt x="939" y="1070"/>
                    </a:lnTo>
                    <a:lnTo>
                      <a:pt x="951" y="1062"/>
                    </a:lnTo>
                    <a:lnTo>
                      <a:pt x="951" y="1042"/>
                    </a:lnTo>
                    <a:lnTo>
                      <a:pt x="933" y="1018"/>
                    </a:lnTo>
                    <a:lnTo>
                      <a:pt x="933" y="996"/>
                    </a:lnTo>
                    <a:lnTo>
                      <a:pt x="921" y="972"/>
                    </a:lnTo>
                    <a:lnTo>
                      <a:pt x="907" y="960"/>
                    </a:lnTo>
                    <a:lnTo>
                      <a:pt x="899" y="932"/>
                    </a:lnTo>
                    <a:lnTo>
                      <a:pt x="895" y="916"/>
                    </a:lnTo>
                    <a:lnTo>
                      <a:pt x="885" y="900"/>
                    </a:lnTo>
                    <a:lnTo>
                      <a:pt x="869" y="896"/>
                    </a:lnTo>
                    <a:lnTo>
                      <a:pt x="859" y="908"/>
                    </a:lnTo>
                    <a:lnTo>
                      <a:pt x="849" y="906"/>
                    </a:lnTo>
                    <a:lnTo>
                      <a:pt x="835" y="892"/>
                    </a:lnTo>
                    <a:lnTo>
                      <a:pt x="815" y="886"/>
                    </a:lnTo>
                    <a:lnTo>
                      <a:pt x="805" y="870"/>
                    </a:lnTo>
                    <a:lnTo>
                      <a:pt x="807" y="850"/>
                    </a:lnTo>
                    <a:lnTo>
                      <a:pt x="797" y="834"/>
                    </a:lnTo>
                    <a:lnTo>
                      <a:pt x="787" y="826"/>
                    </a:lnTo>
                    <a:lnTo>
                      <a:pt x="769" y="832"/>
                    </a:lnTo>
                    <a:lnTo>
                      <a:pt x="757" y="834"/>
                    </a:lnTo>
                    <a:lnTo>
                      <a:pt x="745" y="836"/>
                    </a:lnTo>
                    <a:lnTo>
                      <a:pt x="751" y="824"/>
                    </a:lnTo>
                    <a:lnTo>
                      <a:pt x="753" y="818"/>
                    </a:lnTo>
                    <a:lnTo>
                      <a:pt x="745" y="810"/>
                    </a:lnTo>
                    <a:lnTo>
                      <a:pt x="735" y="802"/>
                    </a:lnTo>
                    <a:lnTo>
                      <a:pt x="727" y="806"/>
                    </a:lnTo>
                    <a:lnTo>
                      <a:pt x="725" y="814"/>
                    </a:lnTo>
                    <a:lnTo>
                      <a:pt x="717" y="814"/>
                    </a:lnTo>
                    <a:lnTo>
                      <a:pt x="709" y="814"/>
                    </a:lnTo>
                    <a:lnTo>
                      <a:pt x="705" y="814"/>
                    </a:lnTo>
                    <a:lnTo>
                      <a:pt x="699" y="808"/>
                    </a:lnTo>
                    <a:lnTo>
                      <a:pt x="707" y="796"/>
                    </a:lnTo>
                    <a:lnTo>
                      <a:pt x="697" y="776"/>
                    </a:lnTo>
                    <a:lnTo>
                      <a:pt x="687" y="764"/>
                    </a:lnTo>
                    <a:lnTo>
                      <a:pt x="677" y="756"/>
                    </a:lnTo>
                    <a:lnTo>
                      <a:pt x="667" y="756"/>
                    </a:lnTo>
                    <a:lnTo>
                      <a:pt x="661" y="762"/>
                    </a:lnTo>
                    <a:lnTo>
                      <a:pt x="649" y="756"/>
                    </a:lnTo>
                    <a:lnTo>
                      <a:pt x="635" y="752"/>
                    </a:lnTo>
                    <a:lnTo>
                      <a:pt x="623" y="756"/>
                    </a:lnTo>
                    <a:lnTo>
                      <a:pt x="619" y="764"/>
                    </a:lnTo>
                    <a:lnTo>
                      <a:pt x="607" y="754"/>
                    </a:lnTo>
                    <a:lnTo>
                      <a:pt x="599" y="738"/>
                    </a:lnTo>
                    <a:lnTo>
                      <a:pt x="589" y="738"/>
                    </a:lnTo>
                    <a:lnTo>
                      <a:pt x="571" y="732"/>
                    </a:lnTo>
                    <a:lnTo>
                      <a:pt x="555" y="712"/>
                    </a:lnTo>
                    <a:lnTo>
                      <a:pt x="541" y="704"/>
                    </a:lnTo>
                    <a:lnTo>
                      <a:pt x="529" y="698"/>
                    </a:lnTo>
                    <a:lnTo>
                      <a:pt x="519" y="674"/>
                    </a:lnTo>
                    <a:lnTo>
                      <a:pt x="503" y="664"/>
                    </a:lnTo>
                    <a:lnTo>
                      <a:pt x="485" y="658"/>
                    </a:lnTo>
                    <a:lnTo>
                      <a:pt x="479" y="646"/>
                    </a:lnTo>
                    <a:lnTo>
                      <a:pt x="467" y="626"/>
                    </a:lnTo>
                    <a:lnTo>
                      <a:pt x="451" y="618"/>
                    </a:lnTo>
                    <a:lnTo>
                      <a:pt x="439" y="614"/>
                    </a:lnTo>
                    <a:lnTo>
                      <a:pt x="421" y="620"/>
                    </a:lnTo>
                    <a:lnTo>
                      <a:pt x="417" y="612"/>
                    </a:lnTo>
                    <a:lnTo>
                      <a:pt x="425" y="606"/>
                    </a:lnTo>
                    <a:lnTo>
                      <a:pt x="427" y="596"/>
                    </a:lnTo>
                    <a:lnTo>
                      <a:pt x="411" y="582"/>
                    </a:lnTo>
                    <a:lnTo>
                      <a:pt x="401" y="572"/>
                    </a:lnTo>
                    <a:lnTo>
                      <a:pt x="383" y="562"/>
                    </a:lnTo>
                    <a:lnTo>
                      <a:pt x="385" y="550"/>
                    </a:lnTo>
                    <a:lnTo>
                      <a:pt x="375" y="544"/>
                    </a:lnTo>
                    <a:lnTo>
                      <a:pt x="361" y="540"/>
                    </a:lnTo>
                    <a:lnTo>
                      <a:pt x="361" y="512"/>
                    </a:lnTo>
                    <a:lnTo>
                      <a:pt x="353" y="488"/>
                    </a:lnTo>
                    <a:lnTo>
                      <a:pt x="337" y="470"/>
                    </a:lnTo>
                    <a:lnTo>
                      <a:pt x="335" y="450"/>
                    </a:lnTo>
                    <a:lnTo>
                      <a:pt x="335" y="428"/>
                    </a:lnTo>
                    <a:lnTo>
                      <a:pt x="325" y="410"/>
                    </a:lnTo>
                    <a:lnTo>
                      <a:pt x="307" y="398"/>
                    </a:lnTo>
                    <a:lnTo>
                      <a:pt x="285" y="398"/>
                    </a:lnTo>
                    <a:lnTo>
                      <a:pt x="261" y="378"/>
                    </a:lnTo>
                    <a:lnTo>
                      <a:pt x="242" y="366"/>
                    </a:lnTo>
                    <a:lnTo>
                      <a:pt x="230" y="364"/>
                    </a:lnTo>
                    <a:lnTo>
                      <a:pt x="220" y="354"/>
                    </a:lnTo>
                    <a:lnTo>
                      <a:pt x="196" y="352"/>
                    </a:lnTo>
                    <a:lnTo>
                      <a:pt x="182" y="358"/>
                    </a:lnTo>
                    <a:lnTo>
                      <a:pt x="168" y="366"/>
                    </a:lnTo>
                    <a:lnTo>
                      <a:pt x="160" y="382"/>
                    </a:lnTo>
                    <a:lnTo>
                      <a:pt x="148" y="390"/>
                    </a:lnTo>
                    <a:lnTo>
                      <a:pt x="144" y="398"/>
                    </a:lnTo>
                    <a:lnTo>
                      <a:pt x="136" y="414"/>
                    </a:lnTo>
                    <a:lnTo>
                      <a:pt x="116" y="426"/>
                    </a:lnTo>
                    <a:lnTo>
                      <a:pt x="100" y="428"/>
                    </a:lnTo>
                    <a:lnTo>
                      <a:pt x="90" y="434"/>
                    </a:lnTo>
                    <a:lnTo>
                      <a:pt x="80" y="432"/>
                    </a:lnTo>
                    <a:lnTo>
                      <a:pt x="74" y="416"/>
                    </a:lnTo>
                    <a:lnTo>
                      <a:pt x="86" y="400"/>
                    </a:lnTo>
                    <a:lnTo>
                      <a:pt x="94" y="394"/>
                    </a:lnTo>
                    <a:lnTo>
                      <a:pt x="88" y="382"/>
                    </a:lnTo>
                    <a:lnTo>
                      <a:pt x="64" y="382"/>
                    </a:lnTo>
                    <a:lnTo>
                      <a:pt x="44" y="374"/>
                    </a:lnTo>
                    <a:lnTo>
                      <a:pt x="24" y="366"/>
                    </a:lnTo>
                    <a:lnTo>
                      <a:pt x="18" y="350"/>
                    </a:lnTo>
                    <a:lnTo>
                      <a:pt x="22" y="340"/>
                    </a:lnTo>
                    <a:lnTo>
                      <a:pt x="16" y="326"/>
                    </a:lnTo>
                    <a:lnTo>
                      <a:pt x="28" y="314"/>
                    </a:lnTo>
                    <a:lnTo>
                      <a:pt x="38" y="304"/>
                    </a:lnTo>
                    <a:lnTo>
                      <a:pt x="32" y="290"/>
                    </a:lnTo>
                    <a:lnTo>
                      <a:pt x="14" y="286"/>
                    </a:lnTo>
                    <a:lnTo>
                      <a:pt x="10" y="278"/>
                    </a:lnTo>
                    <a:lnTo>
                      <a:pt x="10" y="270"/>
                    </a:lnTo>
                    <a:lnTo>
                      <a:pt x="0" y="256"/>
                    </a:lnTo>
                    <a:lnTo>
                      <a:pt x="12" y="250"/>
                    </a:lnTo>
                    <a:lnTo>
                      <a:pt x="24" y="252"/>
                    </a:lnTo>
                    <a:lnTo>
                      <a:pt x="32" y="242"/>
                    </a:lnTo>
                    <a:lnTo>
                      <a:pt x="44" y="240"/>
                    </a:lnTo>
                    <a:lnTo>
                      <a:pt x="44" y="228"/>
                    </a:lnTo>
                    <a:lnTo>
                      <a:pt x="52" y="220"/>
                    </a:lnTo>
                    <a:lnTo>
                      <a:pt x="36" y="206"/>
                    </a:lnTo>
                    <a:lnTo>
                      <a:pt x="32" y="188"/>
                    </a:lnTo>
                    <a:lnTo>
                      <a:pt x="22" y="180"/>
                    </a:lnTo>
                    <a:lnTo>
                      <a:pt x="16" y="170"/>
                    </a:lnTo>
                    <a:lnTo>
                      <a:pt x="24" y="158"/>
                    </a:lnTo>
                    <a:lnTo>
                      <a:pt x="38" y="160"/>
                    </a:lnTo>
                    <a:lnTo>
                      <a:pt x="40" y="152"/>
                    </a:lnTo>
                    <a:lnTo>
                      <a:pt x="48" y="158"/>
                    </a:lnTo>
                    <a:lnTo>
                      <a:pt x="76" y="152"/>
                    </a:lnTo>
                    <a:lnTo>
                      <a:pt x="96" y="146"/>
                    </a:lnTo>
                    <a:lnTo>
                      <a:pt x="114" y="154"/>
                    </a:lnTo>
                    <a:lnTo>
                      <a:pt x="130" y="144"/>
                    </a:lnTo>
                    <a:lnTo>
                      <a:pt x="142" y="122"/>
                    </a:lnTo>
                    <a:lnTo>
                      <a:pt x="140" y="112"/>
                    </a:lnTo>
                    <a:lnTo>
                      <a:pt x="138" y="108"/>
                    </a:lnTo>
                    <a:lnTo>
                      <a:pt x="148" y="106"/>
                    </a:lnTo>
                    <a:lnTo>
                      <a:pt x="160" y="88"/>
                    </a:lnTo>
                    <a:lnTo>
                      <a:pt x="172" y="86"/>
                    </a:lnTo>
                    <a:lnTo>
                      <a:pt x="172" y="116"/>
                    </a:lnTo>
                    <a:lnTo>
                      <a:pt x="190" y="132"/>
                    </a:lnTo>
                    <a:lnTo>
                      <a:pt x="206" y="134"/>
                    </a:lnTo>
                    <a:lnTo>
                      <a:pt x="202" y="146"/>
                    </a:lnTo>
                    <a:lnTo>
                      <a:pt x="210" y="154"/>
                    </a:lnTo>
                    <a:lnTo>
                      <a:pt x="214" y="168"/>
                    </a:lnTo>
                    <a:lnTo>
                      <a:pt x="226" y="166"/>
                    </a:lnTo>
                    <a:lnTo>
                      <a:pt x="220" y="152"/>
                    </a:lnTo>
                    <a:lnTo>
                      <a:pt x="220" y="138"/>
                    </a:lnTo>
                    <a:lnTo>
                      <a:pt x="244" y="116"/>
                    </a:lnTo>
                    <a:lnTo>
                      <a:pt x="244" y="84"/>
                    </a:lnTo>
                    <a:lnTo>
                      <a:pt x="261" y="84"/>
                    </a:lnTo>
                    <a:lnTo>
                      <a:pt x="263" y="100"/>
                    </a:lnTo>
                    <a:lnTo>
                      <a:pt x="279" y="108"/>
                    </a:lnTo>
                    <a:lnTo>
                      <a:pt x="303" y="96"/>
                    </a:lnTo>
                    <a:lnTo>
                      <a:pt x="317" y="116"/>
                    </a:lnTo>
                    <a:lnTo>
                      <a:pt x="327" y="112"/>
                    </a:lnTo>
                    <a:lnTo>
                      <a:pt x="323" y="104"/>
                    </a:lnTo>
                    <a:lnTo>
                      <a:pt x="325" y="94"/>
                    </a:lnTo>
                    <a:lnTo>
                      <a:pt x="313" y="80"/>
                    </a:lnTo>
                    <a:lnTo>
                      <a:pt x="327" y="66"/>
                    </a:lnTo>
                    <a:lnTo>
                      <a:pt x="337" y="76"/>
                    </a:lnTo>
                    <a:lnTo>
                      <a:pt x="353" y="76"/>
                    </a:lnTo>
                    <a:lnTo>
                      <a:pt x="353" y="66"/>
                    </a:lnTo>
                    <a:lnTo>
                      <a:pt x="347" y="60"/>
                    </a:lnTo>
                    <a:lnTo>
                      <a:pt x="347" y="52"/>
                    </a:lnTo>
                    <a:lnTo>
                      <a:pt x="353" y="36"/>
                    </a:lnTo>
                    <a:lnTo>
                      <a:pt x="369" y="32"/>
                    </a:lnTo>
                    <a:lnTo>
                      <a:pt x="383" y="46"/>
                    </a:lnTo>
                    <a:lnTo>
                      <a:pt x="407" y="44"/>
                    </a:lnTo>
                    <a:lnTo>
                      <a:pt x="407" y="26"/>
                    </a:lnTo>
                    <a:lnTo>
                      <a:pt x="419" y="18"/>
                    </a:lnTo>
                    <a:lnTo>
                      <a:pt x="471" y="14"/>
                    </a:lnTo>
                    <a:lnTo>
                      <a:pt x="505" y="0"/>
                    </a:lnTo>
                    <a:lnTo>
                      <a:pt x="509" y="8"/>
                    </a:lnTo>
                    <a:lnTo>
                      <a:pt x="497" y="12"/>
                    </a:lnTo>
                    <a:lnTo>
                      <a:pt x="499" y="24"/>
                    </a:lnTo>
                    <a:lnTo>
                      <a:pt x="515" y="28"/>
                    </a:lnTo>
                    <a:lnTo>
                      <a:pt x="515" y="40"/>
                    </a:lnTo>
                    <a:lnTo>
                      <a:pt x="533" y="56"/>
                    </a:lnTo>
                    <a:lnTo>
                      <a:pt x="555" y="62"/>
                    </a:lnTo>
                    <a:lnTo>
                      <a:pt x="577" y="64"/>
                    </a:lnTo>
                    <a:lnTo>
                      <a:pt x="645" y="70"/>
                    </a:lnTo>
                    <a:lnTo>
                      <a:pt x="619" y="92"/>
                    </a:lnTo>
                    <a:lnTo>
                      <a:pt x="617" y="108"/>
                    </a:lnTo>
                    <a:lnTo>
                      <a:pt x="639" y="116"/>
                    </a:lnTo>
                    <a:lnTo>
                      <a:pt x="625" y="132"/>
                    </a:lnTo>
                    <a:lnTo>
                      <a:pt x="627" y="142"/>
                    </a:lnTo>
                    <a:lnTo>
                      <a:pt x="643" y="144"/>
                    </a:lnTo>
                    <a:lnTo>
                      <a:pt x="637" y="158"/>
                    </a:lnTo>
                    <a:close/>
                  </a:path>
                </a:pathLst>
              </a:custGeom>
              <a:solidFill>
                <a:schemeClr val="accent2">
                  <a:lumMod val="40000"/>
                  <a:lumOff val="60000"/>
                  <a:alpha val="50000"/>
                </a:schemeClr>
              </a:solidFill>
              <a:ln w="6350">
                <a:solidFill>
                  <a:srgbClr val="FFFFFF"/>
                </a:solidFill>
                <a:prstDash val="solid"/>
                <a:round/>
                <a:headEnd/>
                <a:tailEnd/>
              </a:ln>
            </p:spPr>
            <p:txBody>
              <a:bodyPr/>
              <a:lstStyle/>
              <a:p>
                <a:endParaRPr lang="en-US" dirty="0"/>
              </a:p>
            </p:txBody>
          </p:sp>
          <p:sp>
            <p:nvSpPr>
              <p:cNvPr id="258" name="Freeform 431"/>
              <p:cNvSpPr>
                <a:spLocks/>
              </p:cNvSpPr>
              <p:nvPr/>
            </p:nvSpPr>
            <p:spPr bwMode="auto">
              <a:xfrm>
                <a:off x="8937625" y="3565525"/>
                <a:ext cx="12700" cy="9525"/>
              </a:xfrm>
              <a:custGeom>
                <a:avLst/>
                <a:gdLst>
                  <a:gd name="T0" fmla="*/ 8 w 30"/>
                  <a:gd name="T1" fmla="*/ 0 h 22"/>
                  <a:gd name="T2" fmla="*/ 18 w 30"/>
                  <a:gd name="T3" fmla="*/ 2 h 22"/>
                  <a:gd name="T4" fmla="*/ 26 w 30"/>
                  <a:gd name="T5" fmla="*/ 6 h 22"/>
                  <a:gd name="T6" fmla="*/ 30 w 30"/>
                  <a:gd name="T7" fmla="*/ 14 h 22"/>
                  <a:gd name="T8" fmla="*/ 24 w 30"/>
                  <a:gd name="T9" fmla="*/ 22 h 22"/>
                  <a:gd name="T10" fmla="*/ 16 w 30"/>
                  <a:gd name="T11" fmla="*/ 22 h 22"/>
                  <a:gd name="T12" fmla="*/ 2 w 30"/>
                  <a:gd name="T13" fmla="*/ 18 h 22"/>
                  <a:gd name="T14" fmla="*/ 0 w 30"/>
                  <a:gd name="T15" fmla="*/ 10 h 22"/>
                  <a:gd name="T16" fmla="*/ 0 w 30"/>
                  <a:gd name="T17" fmla="*/ 2 h 22"/>
                  <a:gd name="T18" fmla="*/ 8 w 30"/>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2"/>
                  <a:gd name="T32" fmla="*/ 30 w 3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2">
                    <a:moveTo>
                      <a:pt x="8" y="0"/>
                    </a:moveTo>
                    <a:lnTo>
                      <a:pt x="18" y="2"/>
                    </a:lnTo>
                    <a:lnTo>
                      <a:pt x="26" y="6"/>
                    </a:lnTo>
                    <a:lnTo>
                      <a:pt x="30" y="14"/>
                    </a:lnTo>
                    <a:lnTo>
                      <a:pt x="24" y="22"/>
                    </a:lnTo>
                    <a:lnTo>
                      <a:pt x="16" y="22"/>
                    </a:lnTo>
                    <a:lnTo>
                      <a:pt x="2" y="18"/>
                    </a:lnTo>
                    <a:lnTo>
                      <a:pt x="0" y="10"/>
                    </a:lnTo>
                    <a:lnTo>
                      <a:pt x="0" y="2"/>
                    </a:lnTo>
                    <a:lnTo>
                      <a:pt x="8" y="0"/>
                    </a:lnTo>
                    <a:close/>
                  </a:path>
                </a:pathLst>
              </a:custGeom>
              <a:grpFill/>
              <a:ln w="6350">
                <a:solidFill>
                  <a:srgbClr val="FFFFFF"/>
                </a:solidFill>
                <a:prstDash val="solid"/>
                <a:round/>
                <a:headEnd/>
                <a:tailEnd/>
              </a:ln>
            </p:spPr>
            <p:txBody>
              <a:bodyPr/>
              <a:lstStyle/>
              <a:p>
                <a:endParaRPr lang="en-US" dirty="0"/>
              </a:p>
            </p:txBody>
          </p:sp>
        </p:grpSp>
        <p:sp>
          <p:nvSpPr>
            <p:cNvPr id="167" name="Rectangle 166"/>
            <p:cNvSpPr/>
            <p:nvPr/>
          </p:nvSpPr>
          <p:spPr>
            <a:xfrm>
              <a:off x="13013472" y="4040750"/>
              <a:ext cx="242138"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Poland</a:t>
              </a:r>
            </a:p>
          </p:txBody>
        </p:sp>
        <p:sp>
          <p:nvSpPr>
            <p:cNvPr id="168" name="Rectangle 167"/>
            <p:cNvSpPr/>
            <p:nvPr/>
          </p:nvSpPr>
          <p:spPr>
            <a:xfrm>
              <a:off x="13842137" y="3218580"/>
              <a:ext cx="242138"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Russia</a:t>
              </a:r>
            </a:p>
          </p:txBody>
        </p:sp>
        <p:sp>
          <p:nvSpPr>
            <p:cNvPr id="169" name="Rectangle 168"/>
            <p:cNvSpPr/>
            <p:nvPr/>
          </p:nvSpPr>
          <p:spPr>
            <a:xfrm>
              <a:off x="13572307" y="4694744"/>
              <a:ext cx="242138"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Romania</a:t>
              </a:r>
            </a:p>
          </p:txBody>
        </p:sp>
        <p:sp>
          <p:nvSpPr>
            <p:cNvPr id="170" name="Rectangle 169"/>
            <p:cNvSpPr/>
            <p:nvPr/>
          </p:nvSpPr>
          <p:spPr>
            <a:xfrm>
              <a:off x="12549844" y="4364786"/>
              <a:ext cx="242138"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Czech Rep.</a:t>
              </a:r>
            </a:p>
          </p:txBody>
        </p:sp>
        <p:sp>
          <p:nvSpPr>
            <p:cNvPr id="171" name="Rectangle 170"/>
            <p:cNvSpPr/>
            <p:nvPr/>
          </p:nvSpPr>
          <p:spPr>
            <a:xfrm>
              <a:off x="13197916" y="4431190"/>
              <a:ext cx="242138"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Slovakia</a:t>
              </a:r>
            </a:p>
          </p:txBody>
        </p:sp>
        <p:sp>
          <p:nvSpPr>
            <p:cNvPr id="172" name="Rectangle 171"/>
            <p:cNvSpPr/>
            <p:nvPr/>
          </p:nvSpPr>
          <p:spPr>
            <a:xfrm>
              <a:off x="13053900" y="4652818"/>
              <a:ext cx="242138" cy="185942"/>
            </a:xfrm>
            <a:prstGeom prst="rect">
              <a:avLst/>
            </a:prstGeom>
            <a:noFill/>
          </p:spPr>
          <p:txBody>
            <a:bodyPr wrap="none" anchor="ctr">
              <a:noAutofit/>
            </a:bodyPr>
            <a:lstStyle/>
            <a:p>
              <a:pPr algn="ctr">
                <a:spcBef>
                  <a:spcPct val="20000"/>
                </a:spcBef>
                <a:buClr>
                  <a:srgbClr val="FF6600"/>
                </a:buClr>
              </a:pPr>
              <a:r>
                <a:rPr lang="en-GB" sz="800" b="1" dirty="0">
                  <a:solidFill>
                    <a:schemeClr val="bg1"/>
                  </a:solidFill>
                </a:rPr>
                <a:t>Hungary</a:t>
              </a:r>
            </a:p>
          </p:txBody>
        </p:sp>
        <p:sp>
          <p:nvSpPr>
            <p:cNvPr id="173" name="Rectangle 172"/>
            <p:cNvSpPr/>
            <p:nvPr/>
          </p:nvSpPr>
          <p:spPr>
            <a:xfrm>
              <a:off x="12621852" y="4813788"/>
              <a:ext cx="242138" cy="185942"/>
            </a:xfrm>
            <a:prstGeom prst="rect">
              <a:avLst/>
            </a:prstGeom>
            <a:noFill/>
          </p:spPr>
          <p:txBody>
            <a:bodyPr wrap="none" anchor="ctr">
              <a:noAutofit/>
            </a:bodyPr>
            <a:lstStyle/>
            <a:p>
              <a:pPr algn="ctr">
                <a:spcBef>
                  <a:spcPct val="20000"/>
                </a:spcBef>
                <a:buClr>
                  <a:srgbClr val="FF6600"/>
                </a:buClr>
              </a:pPr>
              <a:r>
                <a:rPr lang="en-GB" sz="800" b="1" dirty="0"/>
                <a:t>Slovenia</a:t>
              </a:r>
            </a:p>
          </p:txBody>
        </p:sp>
        <p:sp>
          <p:nvSpPr>
            <p:cNvPr id="174" name="Rectangle 173"/>
            <p:cNvSpPr/>
            <p:nvPr/>
          </p:nvSpPr>
          <p:spPr>
            <a:xfrm>
              <a:off x="13495838" y="5258536"/>
              <a:ext cx="242138" cy="185942"/>
            </a:xfrm>
            <a:prstGeom prst="rect">
              <a:avLst/>
            </a:prstGeom>
            <a:noFill/>
          </p:spPr>
          <p:txBody>
            <a:bodyPr wrap="none" anchor="ctr">
              <a:noAutofit/>
            </a:bodyPr>
            <a:lstStyle/>
            <a:p>
              <a:pPr algn="ctr">
                <a:spcBef>
                  <a:spcPct val="20000"/>
                </a:spcBef>
                <a:buClr>
                  <a:srgbClr val="FF6600"/>
                </a:buClr>
              </a:pPr>
              <a:r>
                <a:rPr lang="en-GB" sz="800" b="1" dirty="0"/>
                <a:t>Macedonia</a:t>
              </a:r>
            </a:p>
          </p:txBody>
        </p:sp>
      </p:grpSp>
      <p:sp>
        <p:nvSpPr>
          <p:cNvPr id="280" name="Content Placeholder 29"/>
          <p:cNvSpPr>
            <a:spLocks noGrp="1"/>
          </p:cNvSpPr>
          <p:nvPr>
            <p:ph sz="half" idx="14"/>
          </p:nvPr>
        </p:nvSpPr>
        <p:spPr>
          <a:xfrm>
            <a:off x="467544" y="980728"/>
            <a:ext cx="3711649" cy="1682463"/>
          </a:xfrm>
        </p:spPr>
        <p:txBody>
          <a:bodyPr lIns="72000">
            <a:normAutofit/>
          </a:bodyPr>
          <a:lstStyle/>
          <a:p>
            <a:pPr marL="180000" indent="-180000"/>
            <a:r>
              <a:rPr lang="en-US" sz="1200" dirty="0"/>
              <a:t>KRUK’s core business is to manage debt for both institutional clients and for it’s own account within three segments; unsecured consumer debt, mortgages and corporate debt in Europe</a:t>
            </a:r>
          </a:p>
          <a:p>
            <a:pPr marL="180000" indent="-180000"/>
            <a:r>
              <a:rPr lang="en-US" sz="1200" dirty="0"/>
              <a:t>Highly experienced investment and debt collection management teams based in Wroclaw, Poland</a:t>
            </a:r>
          </a:p>
          <a:p>
            <a:pPr marL="180000" indent="-180000"/>
            <a:r>
              <a:rPr lang="en-US" sz="1200" dirty="0"/>
              <a:t>Proven deal execution with </a:t>
            </a:r>
            <a:r>
              <a:rPr lang="pl-PL" sz="1200" dirty="0"/>
              <a:t>500</a:t>
            </a:r>
            <a:r>
              <a:rPr lang="en-US" sz="1200" dirty="0"/>
              <a:t> portfolios acquired in </a:t>
            </a:r>
            <a:r>
              <a:rPr lang="pl-PL" sz="1200" dirty="0"/>
              <a:t>7</a:t>
            </a:r>
            <a:r>
              <a:rPr lang="en-US" sz="1200" dirty="0"/>
              <a:t> markets since 200</a:t>
            </a:r>
            <a:r>
              <a:rPr lang="pl-PL" sz="1200" dirty="0"/>
              <a:t>3</a:t>
            </a:r>
            <a:endParaRPr lang="en-GB" sz="1200" dirty="0"/>
          </a:p>
        </p:txBody>
      </p:sp>
      <p:sp>
        <p:nvSpPr>
          <p:cNvPr id="282" name="Rectangle 281"/>
          <p:cNvSpPr>
            <a:spLocks/>
          </p:cNvSpPr>
          <p:nvPr/>
        </p:nvSpPr>
        <p:spPr bwMode="gray">
          <a:xfrm>
            <a:off x="732333" y="2700718"/>
            <a:ext cx="1409819" cy="417367"/>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ts val="1400"/>
              </a:lnSpc>
            </a:pPr>
            <a:r>
              <a:rPr lang="en-GB" sz="900" dirty="0">
                <a:solidFill>
                  <a:schemeClr val="tx1"/>
                </a:solidFill>
                <a:latin typeface="+mj-lt"/>
              </a:rPr>
              <a:t>Recoveries</a:t>
            </a:r>
            <a:r>
              <a:rPr lang="en-GB" sz="1000" dirty="0">
                <a:solidFill>
                  <a:srgbClr val="000000"/>
                </a:solidFill>
              </a:rPr>
              <a:t> </a:t>
            </a:r>
            <a:r>
              <a:rPr lang="en-GB" sz="700" dirty="0">
                <a:solidFill>
                  <a:srgbClr val="000000"/>
                </a:solidFill>
              </a:rPr>
              <a:t>(2015)</a:t>
            </a:r>
            <a:endParaRPr lang="en-GB" sz="700" baseline="30000" dirty="0">
              <a:solidFill>
                <a:schemeClr val="tx1"/>
              </a:solidFill>
              <a:latin typeface="+mj-lt"/>
            </a:endParaRPr>
          </a:p>
          <a:p>
            <a:pPr algn="ctr">
              <a:lnSpc>
                <a:spcPts val="1400"/>
              </a:lnSpc>
            </a:pPr>
            <a:r>
              <a:rPr lang="pl-PL" sz="1300" b="1" dirty="0">
                <a:solidFill>
                  <a:srgbClr val="000000"/>
                </a:solidFill>
                <a:latin typeface="+mj-lt"/>
              </a:rPr>
              <a:t>EUR</a:t>
            </a:r>
            <a:r>
              <a:rPr lang="en-GB" sz="1300" b="1" dirty="0">
                <a:solidFill>
                  <a:schemeClr val="tx1"/>
                </a:solidFill>
                <a:latin typeface="+mj-lt"/>
              </a:rPr>
              <a:t> </a:t>
            </a:r>
            <a:r>
              <a:rPr lang="pl-PL" sz="1300" b="1" dirty="0">
                <a:solidFill>
                  <a:schemeClr val="tx1"/>
                </a:solidFill>
                <a:latin typeface="+mj-lt"/>
                <a:cs typeface="Arial" pitchFamily="34" charset="0"/>
              </a:rPr>
              <a:t>188</a:t>
            </a:r>
            <a:r>
              <a:rPr lang="en-GB" sz="1300" b="1" dirty="0">
                <a:solidFill>
                  <a:schemeClr val="tx1"/>
                </a:solidFill>
                <a:latin typeface="+mj-lt"/>
                <a:cs typeface="Calibri" panose="020F0502020204030204" pitchFamily="34" charset="0"/>
              </a:rPr>
              <a:t>m</a:t>
            </a:r>
            <a:endParaRPr lang="en-GB" sz="1300" b="1" dirty="0">
              <a:solidFill>
                <a:srgbClr val="000000"/>
              </a:solidFill>
              <a:latin typeface="+mj-lt"/>
            </a:endParaRPr>
          </a:p>
        </p:txBody>
      </p:sp>
      <p:sp>
        <p:nvSpPr>
          <p:cNvPr id="283" name="Rectangle 282"/>
          <p:cNvSpPr>
            <a:spLocks/>
          </p:cNvSpPr>
          <p:nvPr/>
        </p:nvSpPr>
        <p:spPr bwMode="gray">
          <a:xfrm>
            <a:off x="1650013" y="3712662"/>
            <a:ext cx="1409819" cy="417367"/>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ts val="1400"/>
              </a:lnSpc>
            </a:pPr>
            <a:r>
              <a:rPr lang="en-GB" sz="900" dirty="0">
                <a:solidFill>
                  <a:srgbClr val="000000"/>
                </a:solidFill>
                <a:latin typeface="+mj-lt"/>
              </a:rPr>
              <a:t>Acquired portfolios</a:t>
            </a:r>
            <a:endParaRPr lang="en-GB" sz="700" baseline="30000" dirty="0">
              <a:solidFill>
                <a:srgbClr val="000000"/>
              </a:solidFill>
              <a:latin typeface="+mj-lt"/>
            </a:endParaRPr>
          </a:p>
          <a:p>
            <a:pPr algn="ctr">
              <a:lnSpc>
                <a:spcPts val="1400"/>
              </a:lnSpc>
            </a:pPr>
            <a:r>
              <a:rPr lang="pl-PL" sz="1300" b="1" dirty="0">
                <a:solidFill>
                  <a:srgbClr val="000000"/>
                </a:solidFill>
                <a:latin typeface="+mj-lt"/>
              </a:rPr>
              <a:t>499</a:t>
            </a:r>
            <a:endParaRPr lang="en-GB" sz="1300" b="1" dirty="0">
              <a:solidFill>
                <a:srgbClr val="000000"/>
              </a:solidFill>
              <a:latin typeface="+mj-lt"/>
            </a:endParaRPr>
          </a:p>
        </p:txBody>
      </p:sp>
      <p:sp>
        <p:nvSpPr>
          <p:cNvPr id="284" name="Rectangle 283"/>
          <p:cNvSpPr>
            <a:spLocks/>
          </p:cNvSpPr>
          <p:nvPr/>
        </p:nvSpPr>
        <p:spPr bwMode="gray">
          <a:xfrm>
            <a:off x="732333" y="3208606"/>
            <a:ext cx="1409819" cy="417367"/>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ts val="1400"/>
              </a:lnSpc>
            </a:pPr>
            <a:r>
              <a:rPr lang="en-GB" sz="900" dirty="0">
                <a:solidFill>
                  <a:srgbClr val="000000"/>
                </a:solidFill>
                <a:latin typeface="+mj-lt"/>
              </a:rPr>
              <a:t>Portfolio face value</a:t>
            </a:r>
            <a:endParaRPr lang="en-GB" sz="800" baseline="30000" dirty="0">
              <a:solidFill>
                <a:srgbClr val="000000"/>
              </a:solidFill>
              <a:latin typeface="+mj-lt"/>
            </a:endParaRPr>
          </a:p>
          <a:p>
            <a:pPr algn="ctr">
              <a:lnSpc>
                <a:spcPts val="1400"/>
              </a:lnSpc>
            </a:pPr>
            <a:r>
              <a:rPr lang="pl-PL" sz="1300" b="1" dirty="0">
                <a:solidFill>
                  <a:srgbClr val="000000"/>
                </a:solidFill>
                <a:latin typeface="+mj-lt"/>
              </a:rPr>
              <a:t>EUR</a:t>
            </a:r>
            <a:r>
              <a:rPr lang="en-GB" sz="1300" b="1" dirty="0">
                <a:solidFill>
                  <a:srgbClr val="000000"/>
                </a:solidFill>
                <a:latin typeface="+mj-lt"/>
              </a:rPr>
              <a:t> </a:t>
            </a:r>
            <a:r>
              <a:rPr lang="pl-PL" sz="1300" b="1" dirty="0">
                <a:solidFill>
                  <a:srgbClr val="000000"/>
                </a:solidFill>
                <a:latin typeface="+mj-lt"/>
              </a:rPr>
              <a:t>8</a:t>
            </a:r>
            <a:r>
              <a:rPr lang="en-GB" sz="1300" b="1" dirty="0">
                <a:solidFill>
                  <a:srgbClr val="000000"/>
                </a:solidFill>
                <a:latin typeface="+mj-lt"/>
              </a:rPr>
              <a:t>.</a:t>
            </a:r>
            <a:r>
              <a:rPr lang="pl-PL" sz="1300" b="1" dirty="0">
                <a:solidFill>
                  <a:srgbClr val="000000"/>
                </a:solidFill>
                <a:latin typeface="+mj-lt"/>
              </a:rPr>
              <a:t>0</a:t>
            </a:r>
            <a:r>
              <a:rPr lang="en-GB" sz="1300" b="1" dirty="0" err="1">
                <a:solidFill>
                  <a:srgbClr val="000000"/>
                </a:solidFill>
              </a:rPr>
              <a:t>bn</a:t>
            </a:r>
            <a:endParaRPr lang="en-GB" sz="1300" b="1" dirty="0">
              <a:solidFill>
                <a:srgbClr val="000000"/>
              </a:solidFill>
              <a:latin typeface="+mj-lt"/>
            </a:endParaRPr>
          </a:p>
        </p:txBody>
      </p:sp>
      <p:sp>
        <p:nvSpPr>
          <p:cNvPr id="285" name="Rectangle 284"/>
          <p:cNvSpPr>
            <a:spLocks/>
          </p:cNvSpPr>
          <p:nvPr/>
        </p:nvSpPr>
        <p:spPr bwMode="gray">
          <a:xfrm>
            <a:off x="2555812" y="2700718"/>
            <a:ext cx="1431251" cy="417367"/>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ts val="1400"/>
              </a:lnSpc>
            </a:pPr>
            <a:r>
              <a:rPr lang="en-GB" sz="900" dirty="0">
                <a:solidFill>
                  <a:srgbClr val="000000"/>
                </a:solidFill>
                <a:latin typeface="+mj-lt"/>
              </a:rPr>
              <a:t>Cash EBITDA</a:t>
            </a:r>
            <a:r>
              <a:rPr lang="en-GB" sz="800" baseline="30000" dirty="0">
                <a:solidFill>
                  <a:schemeClr val="tx1"/>
                </a:solidFill>
                <a:latin typeface="+mj-lt"/>
              </a:rPr>
              <a:t>1</a:t>
            </a:r>
            <a:r>
              <a:rPr lang="en-GB" sz="1000" dirty="0">
                <a:solidFill>
                  <a:srgbClr val="000000"/>
                </a:solidFill>
              </a:rPr>
              <a:t> </a:t>
            </a:r>
            <a:r>
              <a:rPr lang="en-GB" sz="700" dirty="0">
                <a:solidFill>
                  <a:srgbClr val="000000"/>
                </a:solidFill>
              </a:rPr>
              <a:t>(2015)</a:t>
            </a:r>
            <a:endParaRPr lang="en-GB" sz="700" baseline="30000" dirty="0">
              <a:solidFill>
                <a:srgbClr val="000000"/>
              </a:solidFill>
              <a:latin typeface="+mj-lt"/>
            </a:endParaRPr>
          </a:p>
          <a:p>
            <a:pPr algn="ctr">
              <a:lnSpc>
                <a:spcPts val="1400"/>
              </a:lnSpc>
            </a:pPr>
            <a:r>
              <a:rPr lang="pl-PL" sz="1300" b="1" dirty="0">
                <a:solidFill>
                  <a:srgbClr val="000000"/>
                </a:solidFill>
                <a:latin typeface="+mj-lt"/>
              </a:rPr>
              <a:t>EUR</a:t>
            </a:r>
            <a:r>
              <a:rPr lang="en-GB" sz="1300" b="1" dirty="0">
                <a:solidFill>
                  <a:schemeClr val="tx1"/>
                </a:solidFill>
                <a:latin typeface="+mj-lt"/>
              </a:rPr>
              <a:t> </a:t>
            </a:r>
            <a:r>
              <a:rPr lang="pl-PL" sz="1300" b="1" dirty="0">
                <a:solidFill>
                  <a:schemeClr val="tx1"/>
                </a:solidFill>
                <a:latin typeface="+mj-lt"/>
                <a:cs typeface="Arial" pitchFamily="34" charset="0"/>
              </a:rPr>
              <a:t>119</a:t>
            </a:r>
            <a:r>
              <a:rPr lang="en-GB" sz="1300" b="1" dirty="0">
                <a:solidFill>
                  <a:schemeClr val="tx1"/>
                </a:solidFill>
                <a:latin typeface="+mj-lt"/>
                <a:cs typeface="Calibri" panose="020F0502020204030204" pitchFamily="34" charset="0"/>
              </a:rPr>
              <a:t>m</a:t>
            </a:r>
            <a:endParaRPr lang="en-GB" sz="1300" b="1" dirty="0">
              <a:solidFill>
                <a:srgbClr val="000000"/>
              </a:solidFill>
              <a:latin typeface="+mj-lt"/>
            </a:endParaRPr>
          </a:p>
        </p:txBody>
      </p:sp>
      <p:sp>
        <p:nvSpPr>
          <p:cNvPr id="287" name="Rectangle 286"/>
          <p:cNvSpPr>
            <a:spLocks/>
          </p:cNvSpPr>
          <p:nvPr/>
        </p:nvSpPr>
        <p:spPr bwMode="gray">
          <a:xfrm>
            <a:off x="2548972" y="3212976"/>
            <a:ext cx="1431251" cy="417367"/>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ts val="1400"/>
              </a:lnSpc>
            </a:pPr>
            <a:r>
              <a:rPr lang="en-GB" sz="900" dirty="0">
                <a:solidFill>
                  <a:srgbClr val="000000"/>
                </a:solidFill>
                <a:latin typeface="+mj-lt"/>
              </a:rPr>
              <a:t>Full time employees</a:t>
            </a:r>
            <a:endParaRPr lang="en-GB" sz="800" baseline="30000" dirty="0">
              <a:solidFill>
                <a:srgbClr val="000000"/>
              </a:solidFill>
              <a:latin typeface="+mj-lt"/>
            </a:endParaRPr>
          </a:p>
          <a:p>
            <a:pPr algn="ctr">
              <a:lnSpc>
                <a:spcPts val="1400"/>
              </a:lnSpc>
            </a:pPr>
            <a:r>
              <a:rPr lang="pl-PL" sz="1300" b="1" dirty="0">
                <a:solidFill>
                  <a:srgbClr val="000000"/>
                </a:solidFill>
                <a:latin typeface="+mj-lt"/>
              </a:rPr>
              <a:t>3</a:t>
            </a:r>
            <a:r>
              <a:rPr lang="en-GB" sz="1300" b="1" dirty="0">
                <a:solidFill>
                  <a:srgbClr val="000000"/>
                </a:solidFill>
                <a:latin typeface="+mj-lt"/>
              </a:rPr>
              <a:t>,</a:t>
            </a:r>
            <a:r>
              <a:rPr lang="pl-PL" sz="1300" b="1" dirty="0">
                <a:solidFill>
                  <a:srgbClr val="000000"/>
                </a:solidFill>
                <a:latin typeface="+mj-lt"/>
              </a:rPr>
              <a:t>011</a:t>
            </a:r>
            <a:endParaRPr lang="en-GB" sz="1300" b="1" dirty="0">
              <a:solidFill>
                <a:srgbClr val="000000"/>
              </a:solidFill>
              <a:latin typeface="+mj-lt"/>
            </a:endParaRPr>
          </a:p>
        </p:txBody>
      </p:sp>
      <p:sp>
        <p:nvSpPr>
          <p:cNvPr id="288" name="TextBox 287"/>
          <p:cNvSpPr txBox="1"/>
          <p:nvPr/>
        </p:nvSpPr>
        <p:spPr>
          <a:xfrm>
            <a:off x="779959" y="6383179"/>
            <a:ext cx="5512410" cy="341471"/>
          </a:xfrm>
          <a:prstGeom prst="rect">
            <a:avLst/>
          </a:prstGeom>
          <a:noFill/>
        </p:spPr>
        <p:txBody>
          <a:bodyPr wrap="none" lIns="0" tIns="0" rIns="0" bIns="0" rtlCol="0" anchor="t" anchorCtr="0">
            <a:noAutofit/>
          </a:bodyPr>
          <a:lstStyle/>
          <a:p>
            <a:r>
              <a:rPr lang="en-GB" sz="800" i="1" dirty="0"/>
              <a:t>Source: Company report, data as of 31 December 2015</a:t>
            </a:r>
          </a:p>
        </p:txBody>
      </p:sp>
      <p:sp>
        <p:nvSpPr>
          <p:cNvPr id="289" name="Symbol zastępczy tekstu 5"/>
          <p:cNvSpPr>
            <a:spLocks noGrp="1"/>
          </p:cNvSpPr>
          <p:nvPr>
            <p:ph type="body" idx="1"/>
          </p:nvPr>
        </p:nvSpPr>
        <p:spPr>
          <a:xfrm>
            <a:off x="610633" y="373543"/>
            <a:ext cx="7922180" cy="492443"/>
          </a:xfrm>
        </p:spPr>
        <p:txBody>
          <a:bodyPr/>
          <a:lstStyle/>
          <a:p>
            <a:pPr rtl="0"/>
            <a:r>
              <a:rPr lang="sv-SE" sz="2600" dirty="0">
                <a:solidFill>
                  <a:schemeClr val="accent2">
                    <a:lumMod val="75000"/>
                  </a:schemeClr>
                </a:solidFill>
              </a:rPr>
              <a:t>Brief overview of KRUK Group</a:t>
            </a:r>
            <a:endParaRPr sz="2600" dirty="0">
              <a:solidFill>
                <a:schemeClr val="accent2">
                  <a:lumMod val="75000"/>
                </a:schemeClr>
              </a:solidFill>
            </a:endParaRPr>
          </a:p>
        </p:txBody>
      </p:sp>
      <p:sp>
        <p:nvSpPr>
          <p:cNvPr id="155" name="TextBox 154"/>
          <p:cNvSpPr txBox="1"/>
          <p:nvPr/>
        </p:nvSpPr>
        <p:spPr>
          <a:xfrm>
            <a:off x="5743317" y="2434288"/>
            <a:ext cx="408422" cy="393782"/>
          </a:xfrm>
          <a:prstGeom prst="rect">
            <a:avLst/>
          </a:prstGeom>
          <a:noFill/>
        </p:spPr>
        <p:txBody>
          <a:bodyPr wrap="square" lIns="0" tIns="0" rIns="0" bIns="0" numCol="1" spcCol="237600" rtlCol="0" anchor="ctr">
            <a:noAutofit/>
          </a:bodyPr>
          <a:lstStyle/>
          <a:p>
            <a:pPr algn="ctr">
              <a:spcAft>
                <a:spcPts val="500"/>
              </a:spcAft>
              <a:buClr>
                <a:srgbClr val="B5B5B5"/>
              </a:buClr>
            </a:pPr>
            <a:r>
              <a:rPr lang="sv-SE" sz="800" b="1" dirty="0">
                <a:solidFill>
                  <a:srgbClr val="0C0C0C"/>
                </a:solidFill>
              </a:rPr>
              <a:t>PLN </a:t>
            </a:r>
            <a:br>
              <a:rPr lang="sv-SE" sz="800" b="1" dirty="0">
                <a:solidFill>
                  <a:srgbClr val="0C0C0C"/>
                </a:solidFill>
              </a:rPr>
            </a:br>
            <a:r>
              <a:rPr lang="pl-PL" sz="800" b="1" dirty="0">
                <a:solidFill>
                  <a:srgbClr val="0C0C0C"/>
                </a:solidFill>
              </a:rPr>
              <a:t>139</a:t>
            </a:r>
            <a:r>
              <a:rPr lang="sv-SE" sz="800" b="1" dirty="0">
                <a:solidFill>
                  <a:srgbClr val="0C0C0C"/>
                </a:solidFill>
              </a:rPr>
              <a:t>m</a:t>
            </a:r>
          </a:p>
        </p:txBody>
      </p:sp>
      <p:graphicFrame>
        <p:nvGraphicFramePr>
          <p:cNvPr id="290" name="Tabela 23"/>
          <p:cNvGraphicFramePr>
            <a:graphicFrameLocks noGrp="1"/>
          </p:cNvGraphicFramePr>
          <p:nvPr>
            <p:extLst/>
          </p:nvPr>
        </p:nvGraphicFramePr>
        <p:xfrm>
          <a:off x="539552" y="4593154"/>
          <a:ext cx="3744413" cy="1504068"/>
        </p:xfrm>
        <a:graphic>
          <a:graphicData uri="http://schemas.openxmlformats.org/drawingml/2006/table">
            <a:tbl>
              <a:tblPr bandRow="1">
                <a:tableStyleId>{5C22544A-7EE6-4342-B048-85BDC9FD1C3A}</a:tableStyleId>
              </a:tblPr>
              <a:tblGrid>
                <a:gridCol w="240098">
                  <a:extLst>
                    <a:ext uri="{9D8B030D-6E8A-4147-A177-3AD203B41FA5}">
                      <a16:colId xmlns:a16="http://schemas.microsoft.com/office/drawing/2014/main" val="20000"/>
                    </a:ext>
                  </a:extLst>
                </a:gridCol>
                <a:gridCol w="594545">
                  <a:extLst>
                    <a:ext uri="{9D8B030D-6E8A-4147-A177-3AD203B41FA5}">
                      <a16:colId xmlns:a16="http://schemas.microsoft.com/office/drawing/2014/main" val="20001"/>
                    </a:ext>
                  </a:extLst>
                </a:gridCol>
                <a:gridCol w="417348">
                  <a:extLst>
                    <a:ext uri="{9D8B030D-6E8A-4147-A177-3AD203B41FA5}">
                      <a16:colId xmlns:a16="http://schemas.microsoft.com/office/drawing/2014/main" val="20002"/>
                    </a:ext>
                  </a:extLst>
                </a:gridCol>
                <a:gridCol w="441418">
                  <a:extLst>
                    <a:ext uri="{9D8B030D-6E8A-4147-A177-3AD203B41FA5}">
                      <a16:colId xmlns:a16="http://schemas.microsoft.com/office/drawing/2014/main" val="20003"/>
                    </a:ext>
                  </a:extLst>
                </a:gridCol>
                <a:gridCol w="417348">
                  <a:extLst>
                    <a:ext uri="{9D8B030D-6E8A-4147-A177-3AD203B41FA5}">
                      <a16:colId xmlns:a16="http://schemas.microsoft.com/office/drawing/2014/main" val="20004"/>
                    </a:ext>
                  </a:extLst>
                </a:gridCol>
                <a:gridCol w="417348">
                  <a:extLst>
                    <a:ext uri="{9D8B030D-6E8A-4147-A177-3AD203B41FA5}">
                      <a16:colId xmlns:a16="http://schemas.microsoft.com/office/drawing/2014/main" val="20005"/>
                    </a:ext>
                  </a:extLst>
                </a:gridCol>
                <a:gridCol w="417348">
                  <a:extLst>
                    <a:ext uri="{9D8B030D-6E8A-4147-A177-3AD203B41FA5}">
                      <a16:colId xmlns:a16="http://schemas.microsoft.com/office/drawing/2014/main" val="20006"/>
                    </a:ext>
                  </a:extLst>
                </a:gridCol>
                <a:gridCol w="399480">
                  <a:extLst>
                    <a:ext uri="{9D8B030D-6E8A-4147-A177-3AD203B41FA5}">
                      <a16:colId xmlns:a16="http://schemas.microsoft.com/office/drawing/2014/main" val="20007"/>
                    </a:ext>
                  </a:extLst>
                </a:gridCol>
                <a:gridCol w="399480">
                  <a:extLst>
                    <a:ext uri="{9D8B030D-6E8A-4147-A177-3AD203B41FA5}">
                      <a16:colId xmlns:a16="http://schemas.microsoft.com/office/drawing/2014/main" val="1083613332"/>
                    </a:ext>
                  </a:extLst>
                </a:gridCol>
              </a:tblGrid>
              <a:tr h="218097">
                <a:tc rowSpan="3">
                  <a:txBody>
                    <a:bodyPr/>
                    <a:lstStyle/>
                    <a:p>
                      <a:pPr algn="ctr" rtl="0"/>
                      <a:r>
                        <a:rPr lang="sv-SE" sz="800" b="0" dirty="0">
                          <a:solidFill>
                            <a:srgbClr val="006089"/>
                          </a:solidFill>
                          <a:latin typeface="+mj-lt"/>
                        </a:rPr>
                        <a:t>Portfolio investments</a:t>
                      </a:r>
                      <a:endParaRPr sz="800" b="0" dirty="0">
                        <a:solidFill>
                          <a:srgbClr val="006089"/>
                        </a:solidFill>
                        <a:latin typeface="+mj-lt"/>
                      </a:endParaRPr>
                    </a:p>
                  </a:txBody>
                  <a:tcPr marL="36000" marR="36000" marT="36000" marB="36000" vert="vert270" anchor="ctr">
                    <a:solidFill>
                      <a:schemeClr val="bg1">
                        <a:lumMod val="95000"/>
                      </a:schemeClr>
                    </a:solidFill>
                  </a:tcPr>
                </a:tc>
                <a:tc>
                  <a:txBody>
                    <a:bodyPr/>
                    <a:lstStyle/>
                    <a:p>
                      <a:pPr algn="ctr" rtl="0"/>
                      <a:r>
                        <a:rPr sz="800" b="0" baseline="0" dirty="0">
                          <a:solidFill>
                            <a:srgbClr val="006089"/>
                          </a:solidFill>
                          <a:latin typeface="+mj-lt"/>
                        </a:rPr>
                        <a:t>Consumer</a:t>
                      </a:r>
                    </a:p>
                  </a:txBody>
                  <a:tcPr marL="36000" marR="36000" marT="36000" marB="36000" anchor="ctr">
                    <a:solidFill>
                      <a:schemeClr val="bg1">
                        <a:lumMod val="95000"/>
                      </a:schemeClr>
                    </a:solidFill>
                  </a:tcPr>
                </a:tc>
                <a:tc>
                  <a:txBody>
                    <a:bodyPr/>
                    <a:lstStyle/>
                    <a:p>
                      <a:pPr algn="ctr"/>
                      <a:r>
                        <a:rPr kumimoji="0" lang="en-GB" sz="800" b="1" i="0" u="none" strike="noStrike" cap="none" normalizeH="0" baseline="0" dirty="0">
                          <a:ln>
                            <a:noFill/>
                          </a:ln>
                          <a:effectLst/>
                          <a:latin typeface="Helvetica" pitchFamily="34" charset="0"/>
                          <a:sym typeface="Wingdings"/>
                        </a:rPr>
                        <a:t></a:t>
                      </a:r>
                      <a:endParaRPr lang="pl-PL" sz="800" b="0" dirty="0">
                        <a:solidFill>
                          <a:srgbClr val="18B126"/>
                        </a:solidFill>
                        <a:latin typeface="+mj-lt"/>
                      </a:endParaRPr>
                    </a:p>
                  </a:txBody>
                  <a:tcPr marL="36000" marR="36000" marT="36000" marB="36000" anchor="ctr">
                    <a:solidFill>
                      <a:schemeClr val="bg1">
                        <a:lumMod val="95000"/>
                      </a:schemeClr>
                    </a:solidFill>
                  </a:tcPr>
                </a:tc>
                <a:tc>
                  <a:txBody>
                    <a:bodyPr/>
                    <a:lstStyle/>
                    <a:p>
                      <a:pPr algn="ctr"/>
                      <a:r>
                        <a:rPr kumimoji="0" lang="en-GB" sz="800" b="1" i="0" u="none" strike="noStrike" cap="none" normalizeH="0" baseline="0" dirty="0">
                          <a:ln>
                            <a:noFill/>
                          </a:ln>
                          <a:effectLst/>
                          <a:latin typeface="Helvetica" pitchFamily="34" charset="0"/>
                          <a:sym typeface="Wingdings"/>
                        </a:rPr>
                        <a:t></a:t>
                      </a:r>
                      <a:endParaRPr lang="pl-PL" sz="800" b="0" dirty="0">
                        <a:solidFill>
                          <a:srgbClr val="18B12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effectLst/>
                          <a:latin typeface="Helvetica" pitchFamily="34" charset="0"/>
                          <a:sym typeface="Wingdings"/>
                        </a:rPr>
                        <a:t></a:t>
                      </a:r>
                      <a:endParaRPr kumimoji="0" lang="en-GB" sz="800" b="1" i="0" u="none" strike="noStrike" cap="none" normalizeH="0" baseline="0" dirty="0">
                        <a:ln>
                          <a:noFill/>
                        </a:ln>
                        <a:effectLst/>
                        <a:latin typeface="Helvetica" pitchFamily="34" charset="0"/>
                      </a:endParaRPr>
                    </a:p>
                  </a:txBody>
                  <a:tcPr marL="36000" marR="36000" marT="36000" marB="36000" anchor="ctr">
                    <a:solidFill>
                      <a:schemeClr val="bg1">
                        <a:lumMod val="95000"/>
                      </a:schemeClr>
                    </a:solidFill>
                  </a:tcPr>
                </a:tc>
                <a:tc>
                  <a:txBody>
                    <a:bodyPr/>
                    <a:lstStyle/>
                    <a:p>
                      <a:pPr algn="ctr"/>
                      <a:r>
                        <a:rPr kumimoji="0" lang="en-GB" sz="800" b="1" i="0" u="none" strike="noStrike" cap="none" normalizeH="0" baseline="0" dirty="0">
                          <a:ln>
                            <a:noFill/>
                          </a:ln>
                          <a:effectLst/>
                          <a:latin typeface="Helvetica" pitchFamily="34" charset="0"/>
                          <a:sym typeface="Wingdings"/>
                        </a:rPr>
                        <a:t></a:t>
                      </a:r>
                      <a:endParaRPr lang="pl-PL" sz="800" b="0" dirty="0">
                        <a:solidFill>
                          <a:srgbClr val="18B126"/>
                        </a:solidFill>
                        <a:latin typeface="+mj-lt"/>
                      </a:endParaRPr>
                    </a:p>
                  </a:txBody>
                  <a:tcPr marL="36000" marR="36000" marT="36000" marB="36000" anchor="ctr">
                    <a:solidFill>
                      <a:schemeClr val="bg1">
                        <a:lumMod val="95000"/>
                      </a:schemeClr>
                    </a:solidFill>
                  </a:tcPr>
                </a:tc>
                <a:tc>
                  <a:txBody>
                    <a:bodyPr/>
                    <a:lstStyle/>
                    <a:p>
                      <a:pPr algn="ctr"/>
                      <a:r>
                        <a:rPr kumimoji="0" lang="en-GB" sz="800" b="1" i="0" u="none" strike="noStrike" cap="none" normalizeH="0" baseline="0" dirty="0">
                          <a:ln>
                            <a:noFill/>
                          </a:ln>
                          <a:effectLst/>
                          <a:latin typeface="Helvetica" pitchFamily="34" charset="0"/>
                          <a:sym typeface="Wingdings"/>
                        </a:rPr>
                        <a:t></a:t>
                      </a:r>
                      <a:endParaRPr lang="pl-PL" sz="800" b="0" dirty="0">
                        <a:solidFill>
                          <a:srgbClr val="003366"/>
                        </a:solidFill>
                        <a:latin typeface="+mj-lt"/>
                      </a:endParaRPr>
                    </a:p>
                  </a:txBody>
                  <a:tcPr marL="36000" marR="36000" marT="36000" marB="36000" anchor="ctr">
                    <a:solidFill>
                      <a:schemeClr val="bg1">
                        <a:lumMod val="95000"/>
                      </a:schemeClr>
                    </a:solidFill>
                  </a:tcPr>
                </a:tc>
                <a:tc>
                  <a:txBody>
                    <a:bodyPr/>
                    <a:lstStyle/>
                    <a:p>
                      <a:pPr algn="ctr"/>
                      <a:r>
                        <a:rPr kumimoji="0" lang="en-GB" sz="800" b="1" i="0" u="none" strike="noStrike" cap="none" normalizeH="0" baseline="0" dirty="0">
                          <a:ln>
                            <a:noFill/>
                          </a:ln>
                          <a:effectLst/>
                          <a:latin typeface="Helvetica" pitchFamily="34" charset="0"/>
                          <a:sym typeface="Wingdings"/>
                        </a:rPr>
                        <a:t></a:t>
                      </a:r>
                      <a:endParaRPr lang="pl-PL" sz="800" b="0" dirty="0">
                        <a:solidFill>
                          <a:srgbClr val="FF0000"/>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effectLst/>
                          <a:latin typeface="Helvetica" pitchFamily="34" charset="0"/>
                          <a:sym typeface="Wingdings"/>
                        </a:rPr>
                        <a:t></a:t>
                      </a:r>
                      <a:endParaRPr lang="pl-PL" sz="800" b="0" kern="1200" dirty="0">
                        <a:solidFill>
                          <a:srgbClr val="FF0000"/>
                        </a:solidFill>
                        <a:latin typeface="+mn-lt"/>
                        <a:ea typeface="+mn-ea"/>
                        <a:cs typeface="+mn-cs"/>
                      </a:endParaRPr>
                    </a:p>
                  </a:txBody>
                  <a:tcPr marL="36000" marR="36000" marT="36000" marB="36000" anchor="ctr">
                    <a:solidFill>
                      <a:schemeClr val="bg1">
                        <a:lumMod val="95000"/>
                      </a:schemeClr>
                    </a:solidFill>
                  </a:tcPr>
                </a:tc>
                <a:extLst>
                  <a:ext uri="{0D108BD9-81ED-4DB2-BD59-A6C34878D82A}">
                    <a16:rowId xmlns:a16="http://schemas.microsoft.com/office/drawing/2014/main" val="10001"/>
                  </a:ext>
                </a:extLst>
              </a:tr>
              <a:tr h="21809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400" b="1" dirty="0">
                        <a:solidFill>
                          <a:srgbClr val="0033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sz="800" b="0" baseline="0" dirty="0">
                          <a:solidFill>
                            <a:srgbClr val="006089"/>
                          </a:solidFill>
                          <a:latin typeface="+mj-lt"/>
                        </a:rPr>
                        <a:t>Mortgage</a:t>
                      </a: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effectLst/>
                          <a:latin typeface="Helvetica" pitchFamily="34" charset="0"/>
                          <a:sym typeface="Wingdings"/>
                        </a:rPr>
                        <a:t></a:t>
                      </a:r>
                      <a:endParaRPr lang="pl-PL" sz="800" b="0" dirty="0">
                        <a:solidFill>
                          <a:srgbClr val="18B12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effectLst/>
                          <a:latin typeface="Helvetica" pitchFamily="34" charset="0"/>
                          <a:sym typeface="Wingdings"/>
                        </a:rPr>
                        <a:t></a:t>
                      </a: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FF0000"/>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FF0000"/>
                        </a:solidFill>
                        <a:latin typeface="+mj-lt"/>
                      </a:endParaRPr>
                    </a:p>
                  </a:txBody>
                  <a:tcPr marL="36000" marR="36000" marT="36000" marB="36000" anchor="ctr">
                    <a:solidFill>
                      <a:schemeClr val="accent5">
                        <a:lumMod val="20000"/>
                        <a:lumOff val="80000"/>
                      </a:schemeClr>
                    </a:solidFill>
                  </a:tcPr>
                </a:tc>
                <a:extLst>
                  <a:ext uri="{0D108BD9-81ED-4DB2-BD59-A6C34878D82A}">
                    <a16:rowId xmlns:a16="http://schemas.microsoft.com/office/drawing/2014/main" val="10002"/>
                  </a:ext>
                </a:extLst>
              </a:tr>
              <a:tr h="218097">
                <a:tc vMerge="1">
                  <a:txBody>
                    <a:bodyPr/>
                    <a:lstStyle/>
                    <a:p>
                      <a:endParaRPr lang="pl-PL" sz="1400" b="1" dirty="0">
                        <a:solidFill>
                          <a:srgbClr val="003366"/>
                        </a:solidFill>
                      </a:endParaRPr>
                    </a:p>
                  </a:txBody>
                  <a:tcPr/>
                </a:tc>
                <a:tc>
                  <a:txBody>
                    <a:bodyPr/>
                    <a:lstStyle/>
                    <a:p>
                      <a:pPr algn="ctr" rtl="0"/>
                      <a:r>
                        <a:rPr sz="800" b="0" dirty="0">
                          <a:solidFill>
                            <a:srgbClr val="006089"/>
                          </a:solidFill>
                          <a:latin typeface="+mj-lt"/>
                        </a:rPr>
                        <a:t>Corporate</a:t>
                      </a:r>
                    </a:p>
                  </a:txBody>
                  <a:tcPr marL="36000" marR="36000" marT="36000" marB="36000" anchor="ctr">
                    <a:solidFill>
                      <a:schemeClr val="bg1">
                        <a:lumMod val="95000"/>
                      </a:schemeClr>
                    </a:solidFill>
                  </a:tcPr>
                </a:tc>
                <a:tc>
                  <a:txBody>
                    <a:bodyPr/>
                    <a:lstStyle/>
                    <a:p>
                      <a:pPr algn="ctr"/>
                      <a:r>
                        <a:rPr kumimoji="0" lang="en-GB" sz="800" b="1" i="0" u="none" strike="noStrike" cap="none" normalizeH="0" baseline="0" dirty="0">
                          <a:ln>
                            <a:noFill/>
                          </a:ln>
                          <a:effectLst/>
                          <a:latin typeface="Helvetica" pitchFamily="34" charset="0"/>
                          <a:sym typeface="Wingdings"/>
                        </a:rPr>
                        <a:t></a:t>
                      </a:r>
                      <a:endParaRPr lang="pl-PL" sz="800" b="0" dirty="0">
                        <a:solidFill>
                          <a:srgbClr val="18B126"/>
                        </a:solidFill>
                        <a:latin typeface="+mj-lt"/>
                      </a:endParaRPr>
                    </a:p>
                  </a:txBody>
                  <a:tcPr marL="36000" marR="36000" marT="36000" marB="36000" anchor="ctr">
                    <a:solidFill>
                      <a:schemeClr val="bg1">
                        <a:lumMod val="95000"/>
                      </a:schemeClr>
                    </a:solidFill>
                  </a:tcPr>
                </a:tc>
                <a:tc>
                  <a:txBody>
                    <a:bodyPr/>
                    <a:lstStyle/>
                    <a:p>
                      <a:pPr algn="ctr"/>
                      <a:r>
                        <a:rPr kumimoji="0" lang="en-GB" sz="800" b="1" i="0" u="none" strike="noStrike" cap="none" normalizeH="0" baseline="0" dirty="0">
                          <a:ln>
                            <a:noFill/>
                          </a:ln>
                          <a:effectLst/>
                          <a:latin typeface="Helvetica" pitchFamily="34" charset="0"/>
                          <a:sym typeface="Wingdings"/>
                        </a:rPr>
                        <a:t></a:t>
                      </a:r>
                      <a:endParaRPr lang="pl-PL" sz="800" b="0" dirty="0">
                        <a:solidFill>
                          <a:srgbClr val="18B12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FF0000"/>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FF0000"/>
                        </a:solidFill>
                        <a:latin typeface="+mj-lt"/>
                      </a:endParaRPr>
                    </a:p>
                  </a:txBody>
                  <a:tcPr marL="36000" marR="36000" marT="36000" marB="36000" anchor="ctr">
                    <a:solidFill>
                      <a:schemeClr val="bg1">
                        <a:lumMod val="95000"/>
                      </a:schemeClr>
                    </a:solidFill>
                  </a:tcPr>
                </a:tc>
                <a:extLst>
                  <a:ext uri="{0D108BD9-81ED-4DB2-BD59-A6C34878D82A}">
                    <a16:rowId xmlns:a16="http://schemas.microsoft.com/office/drawing/2014/main" val="10003"/>
                  </a:ext>
                </a:extLst>
              </a:tr>
              <a:tr h="297724">
                <a:tc gridSpan="2">
                  <a:txBody>
                    <a:bodyPr/>
                    <a:lstStyle/>
                    <a:p>
                      <a:pPr algn="ctr" rtl="0"/>
                      <a:r>
                        <a:rPr lang="pl-PL" sz="800" b="0" dirty="0" err="1">
                          <a:solidFill>
                            <a:srgbClr val="006089"/>
                          </a:solidFill>
                          <a:latin typeface="+mj-lt"/>
                        </a:rPr>
                        <a:t>Debt</a:t>
                      </a:r>
                      <a:r>
                        <a:rPr lang="pl-PL" sz="800" b="0" dirty="0">
                          <a:solidFill>
                            <a:srgbClr val="006089"/>
                          </a:solidFill>
                          <a:latin typeface="+mj-lt"/>
                        </a:rPr>
                        <a:t> </a:t>
                      </a:r>
                      <a:r>
                        <a:rPr lang="pl-PL" sz="800" b="0" dirty="0" err="1">
                          <a:solidFill>
                            <a:srgbClr val="006089"/>
                          </a:solidFill>
                          <a:latin typeface="+mj-lt"/>
                        </a:rPr>
                        <a:t>collection</a:t>
                      </a:r>
                      <a:r>
                        <a:rPr lang="pl-PL" sz="800" b="0" dirty="0">
                          <a:solidFill>
                            <a:srgbClr val="006089"/>
                          </a:solidFill>
                          <a:latin typeface="+mj-lt"/>
                        </a:rPr>
                        <a:t> outsourcing</a:t>
                      </a:r>
                      <a:endParaRPr sz="800" b="0" dirty="0">
                        <a:solidFill>
                          <a:srgbClr val="006089"/>
                        </a:solidFill>
                        <a:latin typeface="+mj-lt"/>
                      </a:endParaRPr>
                    </a:p>
                  </a:txBody>
                  <a:tcPr marL="36000" marR="36000" marT="36000" marB="36000" anchor="ctr">
                    <a:solidFill>
                      <a:schemeClr val="accent5">
                        <a:lumMod val="20000"/>
                        <a:lumOff val="80000"/>
                      </a:schemeClr>
                    </a:solidFill>
                  </a:tcPr>
                </a:tc>
                <a:tc hMerge="1">
                  <a:txBody>
                    <a:bodyPr/>
                    <a:lstStyle/>
                    <a:p>
                      <a:endParaRPr lang="pl-PL" sz="1400" b="1" dirty="0">
                        <a:solidFill>
                          <a:srgbClr val="003366"/>
                        </a:solidFill>
                      </a:endParaRPr>
                    </a:p>
                  </a:txBody>
                  <a:tcPr/>
                </a:tc>
                <a:tc>
                  <a:txBody>
                    <a:bodyPr/>
                    <a:lstStyle/>
                    <a:p>
                      <a:pPr algn="ctr"/>
                      <a:r>
                        <a:rPr kumimoji="0" lang="en-GB" sz="800" b="1" i="0" u="none" strike="noStrike" cap="none" normalizeH="0" baseline="0" dirty="0">
                          <a:ln>
                            <a:noFill/>
                          </a:ln>
                          <a:effectLst/>
                          <a:latin typeface="Helvetica" pitchFamily="34" charset="0"/>
                          <a:sym typeface="Wingdings"/>
                        </a:rPr>
                        <a:t></a:t>
                      </a:r>
                      <a:endParaRPr lang="pl-PL" sz="800" b="0" dirty="0">
                        <a:solidFill>
                          <a:srgbClr val="18B126"/>
                        </a:solidFill>
                        <a:latin typeface="+mj-lt"/>
                      </a:endParaRPr>
                    </a:p>
                  </a:txBody>
                  <a:tcPr marL="36000" marR="36000" marT="36000" marB="36000" anchor="ctr">
                    <a:solidFill>
                      <a:schemeClr val="accent5">
                        <a:lumMod val="20000"/>
                        <a:lumOff val="80000"/>
                      </a:schemeClr>
                    </a:solidFill>
                  </a:tcPr>
                </a:tc>
                <a:tc>
                  <a:txBody>
                    <a:bodyPr/>
                    <a:lstStyle/>
                    <a:p>
                      <a:pPr algn="ctr"/>
                      <a:r>
                        <a:rPr kumimoji="0" lang="en-GB" sz="800" b="1" i="0" u="none" strike="noStrike" cap="none" normalizeH="0" baseline="0" dirty="0">
                          <a:ln>
                            <a:noFill/>
                          </a:ln>
                          <a:effectLst/>
                          <a:latin typeface="Helvetica" pitchFamily="34" charset="0"/>
                          <a:sym typeface="Wingdings"/>
                        </a:rPr>
                        <a:t></a:t>
                      </a:r>
                      <a:endParaRPr lang="pl-PL" sz="800" b="0" dirty="0">
                        <a:solidFill>
                          <a:srgbClr val="18B12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effectLst/>
                          <a:latin typeface="Helvetica" pitchFamily="34" charset="0"/>
                          <a:sym typeface="Wingdings"/>
                        </a:rPr>
                        <a:t></a:t>
                      </a:r>
                      <a:endParaRPr lang="pl-PL" sz="800" b="0" kern="1200" dirty="0">
                        <a:solidFill>
                          <a:srgbClr val="18B126"/>
                        </a:solidFill>
                        <a:latin typeface="+mj-lt"/>
                        <a:ea typeface="+mn-ea"/>
                        <a:cs typeface="+mn-cs"/>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effectLst/>
                          <a:latin typeface="Helvetica" pitchFamily="34" charset="0"/>
                          <a:sym typeface="Wingdings"/>
                        </a:rPr>
                        <a:t></a:t>
                      </a: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extLst>
                  <a:ext uri="{0D108BD9-81ED-4DB2-BD59-A6C34878D82A}">
                    <a16:rowId xmlns:a16="http://schemas.microsoft.com/office/drawing/2014/main" val="10004"/>
                  </a:ext>
                </a:extLst>
              </a:tr>
              <a:tr h="218097">
                <a:tc gridSpan="2">
                  <a:txBody>
                    <a:bodyPr/>
                    <a:lstStyle/>
                    <a:p>
                      <a:pPr algn="ctr" rtl="0"/>
                      <a:r>
                        <a:rPr sz="800" b="0" dirty="0">
                          <a:solidFill>
                            <a:srgbClr val="006089"/>
                          </a:solidFill>
                          <a:latin typeface="+mj-lt"/>
                        </a:rPr>
                        <a:t>Consumer</a:t>
                      </a:r>
                      <a:r>
                        <a:rPr sz="800" b="0" baseline="0" dirty="0">
                          <a:solidFill>
                            <a:srgbClr val="006089"/>
                          </a:solidFill>
                          <a:latin typeface="+mj-lt"/>
                        </a:rPr>
                        <a:t> loans</a:t>
                      </a:r>
                    </a:p>
                  </a:txBody>
                  <a:tcPr marL="36000" marR="36000" marT="36000" marB="36000" anchor="ctr">
                    <a:solidFill>
                      <a:schemeClr val="bg1">
                        <a:lumMod val="95000"/>
                      </a:schemeClr>
                    </a:solidFill>
                  </a:tcPr>
                </a:tc>
                <a:tc hMerge="1">
                  <a:txBody>
                    <a:bodyPr/>
                    <a:lstStyle/>
                    <a:p>
                      <a:endParaRPr lang="pl-PL" sz="1400" b="1" dirty="0">
                        <a:solidFill>
                          <a:srgbClr val="0033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effectLst/>
                          <a:latin typeface="Helvetica" pitchFamily="34" charset="0"/>
                          <a:sym typeface="Wingdings"/>
                        </a:rPr>
                        <a:t></a:t>
                      </a:r>
                      <a:endParaRPr lang="pl-PL" sz="800" b="0" dirty="0">
                        <a:solidFill>
                          <a:srgbClr val="18B12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bg1">
                        <a:lumMod val="95000"/>
                      </a:schemeClr>
                    </a:solidFill>
                  </a:tcPr>
                </a:tc>
                <a:extLst>
                  <a:ext uri="{0D108BD9-81ED-4DB2-BD59-A6C34878D82A}">
                    <a16:rowId xmlns:a16="http://schemas.microsoft.com/office/drawing/2014/main" val="10005"/>
                  </a:ext>
                </a:extLst>
              </a:tr>
              <a:tr h="218097">
                <a:tc gridSpan="2">
                  <a:txBody>
                    <a:bodyPr/>
                    <a:lstStyle/>
                    <a:p>
                      <a:pPr algn="ctr" rtl="0"/>
                      <a:r>
                        <a:rPr sz="800" b="0" dirty="0">
                          <a:solidFill>
                            <a:srgbClr val="006089"/>
                          </a:solidFill>
                          <a:latin typeface="+mj-lt"/>
                        </a:rPr>
                        <a:t>Credit information</a:t>
                      </a:r>
                    </a:p>
                  </a:txBody>
                  <a:tcPr marL="36000" marR="36000" marT="36000" marB="36000" anchor="ctr">
                    <a:solidFill>
                      <a:schemeClr val="accent5">
                        <a:lumMod val="20000"/>
                        <a:lumOff val="80000"/>
                      </a:schemeClr>
                    </a:solidFill>
                  </a:tcPr>
                </a:tc>
                <a:tc hMerge="1">
                  <a:txBody>
                    <a:bodyPr/>
                    <a:lstStyle/>
                    <a:p>
                      <a:endParaRPr lang="pl-PL" sz="1400" b="1" dirty="0">
                        <a:solidFill>
                          <a:srgbClr val="0033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dirty="0">
                          <a:ln>
                            <a:noFill/>
                          </a:ln>
                          <a:effectLst/>
                          <a:latin typeface="Helvetica" pitchFamily="34" charset="0"/>
                          <a:sym typeface="Wingdings"/>
                        </a:rPr>
                        <a:t></a:t>
                      </a:r>
                      <a:endParaRPr lang="pl-PL" sz="800" b="0" dirty="0">
                        <a:solidFill>
                          <a:srgbClr val="18B12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800" b="0" dirty="0">
                        <a:solidFill>
                          <a:srgbClr val="003366"/>
                        </a:solidFill>
                        <a:latin typeface="+mj-lt"/>
                      </a:endParaRPr>
                    </a:p>
                  </a:txBody>
                  <a:tcPr marL="36000" marR="36000" marT="36000" marB="36000" anchor="ctr">
                    <a:solidFill>
                      <a:schemeClr val="accent5">
                        <a:lumMod val="20000"/>
                        <a:lumOff val="80000"/>
                      </a:schemeClr>
                    </a:solidFill>
                  </a:tcPr>
                </a:tc>
                <a:extLst>
                  <a:ext uri="{0D108BD9-81ED-4DB2-BD59-A6C34878D82A}">
                    <a16:rowId xmlns:a16="http://schemas.microsoft.com/office/drawing/2014/main" val="10006"/>
                  </a:ext>
                </a:extLst>
              </a:tr>
            </a:tbl>
          </a:graphicData>
        </a:graphic>
      </p:graphicFrame>
      <p:pic>
        <p:nvPicPr>
          <p:cNvPr id="292" name="Picture 31" descr="© INSCALE GmbH, 14.06.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72" y="4302621"/>
            <a:ext cx="269804" cy="2292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3" name="Picture 29" descr="© INSCALE GmbH, 14.06.20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4302621"/>
            <a:ext cx="269804" cy="2292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4" name="Picture 27" descr="© INSCALE GmbH, 14.06.20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1876" y="4302621"/>
            <a:ext cx="269804" cy="2292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5" name="Picture 31" descr="© INSCALE GmbH, 14.06.20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4302621"/>
            <a:ext cx="269804" cy="2292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6" name="Picture 13" descr="© INSCALE GmbH, 14.06.20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4302621"/>
            <a:ext cx="269804" cy="2292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7" name="Picture 15" descr="© INSCALE GmbH, 14.06.20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1840" y="4302621"/>
            <a:ext cx="269804" cy="2292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1" name="Rectangle 153"/>
          <p:cNvSpPr/>
          <p:nvPr/>
        </p:nvSpPr>
        <p:spPr>
          <a:xfrm>
            <a:off x="6012160" y="5187274"/>
            <a:ext cx="223512" cy="185942"/>
          </a:xfrm>
          <a:prstGeom prst="rect">
            <a:avLst/>
          </a:prstGeom>
          <a:noFill/>
        </p:spPr>
        <p:txBody>
          <a:bodyPr wrap="none" anchor="ctr">
            <a:noAutofit/>
          </a:bodyPr>
          <a:lstStyle/>
          <a:p>
            <a:pPr algn="ctr">
              <a:spcBef>
                <a:spcPct val="20000"/>
              </a:spcBef>
              <a:buClr>
                <a:srgbClr val="FF6600"/>
              </a:buClr>
            </a:pPr>
            <a:r>
              <a:rPr lang="pl-PL" sz="800" b="1" dirty="0">
                <a:solidFill>
                  <a:schemeClr val="bg1"/>
                </a:solidFill>
              </a:rPr>
              <a:t>2016</a:t>
            </a:r>
            <a:endParaRPr lang="en-GB" sz="800" b="1" dirty="0">
              <a:solidFill>
                <a:schemeClr val="bg1"/>
              </a:solidFill>
            </a:endParaRPr>
          </a:p>
        </p:txBody>
      </p:sp>
      <p:pic>
        <p:nvPicPr>
          <p:cNvPr id="2" name="Obraz 1"/>
          <p:cNvPicPr>
            <a:picLocks noChangeAspect="1"/>
          </p:cNvPicPr>
          <p:nvPr/>
        </p:nvPicPr>
        <p:blipFill>
          <a:blip r:embed="rId9"/>
          <a:stretch>
            <a:fillRect/>
          </a:stretch>
        </p:blipFill>
        <p:spPr>
          <a:xfrm>
            <a:off x="3946649" y="4333207"/>
            <a:ext cx="265311" cy="175913"/>
          </a:xfrm>
          <a:prstGeom prst="rect">
            <a:avLst/>
          </a:prstGeom>
        </p:spPr>
      </p:pic>
    </p:spTree>
    <p:extLst>
      <p:ext uri="{BB962C8B-B14F-4D97-AF65-F5344CB8AC3E}">
        <p14:creationId xmlns:p14="http://schemas.microsoft.com/office/powerpoint/2010/main" val="199276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 y="3284982"/>
            <a:ext cx="9144000" cy="2880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p:cNvSpPr/>
          <p:nvPr/>
        </p:nvSpPr>
        <p:spPr>
          <a:xfrm>
            <a:off x="0" y="1190"/>
            <a:ext cx="9144000" cy="3283793"/>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49" y="1168177"/>
            <a:ext cx="1287297" cy="936104"/>
          </a:xfrm>
          <a:prstGeom prst="rect">
            <a:avLst/>
          </a:prstGeom>
        </p:spPr>
      </p:pic>
      <p:sp>
        <p:nvSpPr>
          <p:cNvPr id="2" name="Tytuł 1"/>
          <p:cNvSpPr>
            <a:spLocks noGrp="1"/>
          </p:cNvSpPr>
          <p:nvPr>
            <p:ph type="ctrTitle"/>
          </p:nvPr>
        </p:nvSpPr>
        <p:spPr>
          <a:xfrm>
            <a:off x="685800" y="3648837"/>
            <a:ext cx="7772400" cy="1999488"/>
          </a:xfrm>
        </p:spPr>
        <p:txBody>
          <a:bodyPr/>
          <a:lstStyle/>
          <a:p>
            <a:pPr rtl="0"/>
            <a:r>
              <a:rPr lang="en-GB" dirty="0">
                <a:solidFill>
                  <a:schemeClr val="accent2">
                    <a:lumMod val="75000"/>
                  </a:schemeClr>
                </a:solidFill>
              </a:rPr>
              <a:t>KRUK S.A.</a:t>
            </a:r>
            <a:br>
              <a:rPr lang="en-GB" dirty="0">
                <a:solidFill>
                  <a:schemeClr val="accent2">
                    <a:lumMod val="75000"/>
                  </a:schemeClr>
                </a:solidFill>
              </a:rPr>
            </a:br>
            <a:r>
              <a:rPr lang="en-GB" sz="2400" dirty="0" err="1">
                <a:solidFill>
                  <a:schemeClr val="bg1">
                    <a:lumMod val="50000"/>
                  </a:schemeClr>
                </a:solidFill>
              </a:rPr>
              <a:t>ul</a:t>
            </a:r>
            <a:r>
              <a:rPr lang="en-GB" sz="2400" dirty="0">
                <a:solidFill>
                  <a:schemeClr val="bg1">
                    <a:lumMod val="50000"/>
                  </a:schemeClr>
                </a:solidFill>
              </a:rPr>
              <a:t>. </a:t>
            </a:r>
            <a:r>
              <a:rPr lang="en-GB" sz="2400" dirty="0" err="1">
                <a:solidFill>
                  <a:schemeClr val="bg1">
                    <a:lumMod val="50000"/>
                  </a:schemeClr>
                </a:solidFill>
              </a:rPr>
              <a:t>Wołowska</a:t>
            </a:r>
            <a:r>
              <a:rPr lang="en-GB" sz="2400" dirty="0">
                <a:solidFill>
                  <a:schemeClr val="bg1">
                    <a:lumMod val="50000"/>
                  </a:schemeClr>
                </a:solidFill>
              </a:rPr>
              <a:t> 8</a:t>
            </a:r>
            <a:br>
              <a:rPr lang="en-GB" sz="2400" dirty="0">
                <a:solidFill>
                  <a:schemeClr val="bg1">
                    <a:lumMod val="50000"/>
                  </a:schemeClr>
                </a:solidFill>
              </a:rPr>
            </a:br>
            <a:r>
              <a:rPr lang="en-GB" sz="2400">
                <a:solidFill>
                  <a:schemeClr val="bg1">
                    <a:lumMod val="50000"/>
                  </a:schemeClr>
                </a:solidFill>
              </a:rPr>
              <a:t>51-116 Wrocław, </a:t>
            </a:r>
            <a:r>
              <a:rPr lang="en-GB" sz="2400" dirty="0">
                <a:solidFill>
                  <a:schemeClr val="bg1">
                    <a:lumMod val="50000"/>
                  </a:schemeClr>
                </a:solidFill>
              </a:rPr>
              <a:t>Poland</a:t>
            </a:r>
            <a:br>
              <a:rPr lang="en-GB" sz="2400" dirty="0">
                <a:solidFill>
                  <a:schemeClr val="bg1">
                    <a:lumMod val="50000"/>
                  </a:schemeClr>
                </a:solidFill>
              </a:rPr>
            </a:br>
            <a:r>
              <a:rPr lang="en-GB" sz="2400" dirty="0">
                <a:solidFill>
                  <a:schemeClr val="bg1">
                    <a:lumMod val="50000"/>
                  </a:schemeClr>
                </a:solidFill>
                <a:hlinkClick r:id="rId3"/>
              </a:rPr>
              <a:t>www.kruksa.pl</a:t>
            </a:r>
            <a:br>
              <a:rPr lang="en-GB" sz="2400" dirty="0">
                <a:solidFill>
                  <a:schemeClr val="bg1">
                    <a:lumMod val="50000"/>
                  </a:schemeClr>
                </a:solidFill>
              </a:rPr>
            </a:br>
            <a:br>
              <a:rPr lang="en-GB" sz="2400" dirty="0">
                <a:solidFill>
                  <a:schemeClr val="bg1">
                    <a:lumMod val="50000"/>
                  </a:schemeClr>
                </a:solidFill>
              </a:rPr>
            </a:br>
            <a:r>
              <a:rPr lang="en-GB" sz="1400" dirty="0">
                <a:solidFill>
                  <a:schemeClr val="bg1">
                    <a:lumMod val="50000"/>
                  </a:schemeClr>
                </a:solidFill>
              </a:rPr>
              <a:t>Investor Relations: </a:t>
            </a:r>
            <a:r>
              <a:rPr lang="en-GB" sz="1400" dirty="0">
                <a:solidFill>
                  <a:schemeClr val="bg1">
                    <a:lumMod val="50000"/>
                  </a:schemeClr>
                </a:solidFill>
                <a:hlinkClick r:id="rId4"/>
              </a:rPr>
              <a:t>ir@kruksa.pl</a:t>
            </a:r>
            <a:br>
              <a:rPr lang="en-GB" sz="1400" dirty="0">
                <a:solidFill>
                  <a:schemeClr val="bg1">
                    <a:lumMod val="50000"/>
                  </a:schemeClr>
                </a:solidFill>
              </a:rPr>
            </a:br>
            <a:r>
              <a:rPr lang="en-GB" sz="1400" dirty="0">
                <a:solidFill>
                  <a:schemeClr val="bg1">
                    <a:lumMod val="50000"/>
                  </a:schemeClr>
                </a:solidFill>
              </a:rPr>
              <a:t>For investors: </a:t>
            </a:r>
            <a:r>
              <a:rPr lang="en-GB" sz="1400" dirty="0">
                <a:solidFill>
                  <a:schemeClr val="bg1">
                    <a:lumMod val="50000"/>
                  </a:schemeClr>
                </a:solidFill>
                <a:hlinkClick r:id="rId5"/>
              </a:rPr>
              <a:t>www.kruksa.pl/dla-inwestora</a:t>
            </a:r>
            <a:r>
              <a:rPr lang="en-GB" sz="1400" dirty="0">
                <a:solidFill>
                  <a:schemeClr val="bg1">
                    <a:lumMod val="50000"/>
                  </a:schemeClr>
                </a:solidFill>
              </a:rPr>
              <a:t> </a:t>
            </a:r>
          </a:p>
        </p:txBody>
      </p:sp>
    </p:spTree>
    <p:extLst>
      <p:ext uri="{BB962C8B-B14F-4D97-AF65-F5344CB8AC3E}">
        <p14:creationId xmlns:p14="http://schemas.microsoft.com/office/powerpoint/2010/main" val="401656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4</a:t>
            </a:fld>
            <a:endParaRPr lang="en-GB" dirty="0"/>
          </a:p>
        </p:txBody>
      </p:sp>
      <p:sp>
        <p:nvSpPr>
          <p:cNvPr id="6" name="Symbol zastępczy tekstu 5"/>
          <p:cNvSpPr>
            <a:spLocks noGrp="1"/>
          </p:cNvSpPr>
          <p:nvPr>
            <p:ph type="body" idx="1"/>
          </p:nvPr>
        </p:nvSpPr>
        <p:spPr>
          <a:xfrm>
            <a:off x="610632" y="404664"/>
            <a:ext cx="8137831" cy="430887"/>
          </a:xfrm>
        </p:spPr>
        <p:txBody>
          <a:bodyPr/>
          <a:lstStyle/>
          <a:p>
            <a:pPr rtl="0"/>
            <a:r>
              <a:rPr lang="en-GB" dirty="0">
                <a:solidFill>
                  <a:schemeClr val="accent2">
                    <a:lumMod val="75000"/>
                  </a:schemeClr>
                </a:solidFill>
              </a:rPr>
              <a:t>KRUK Group – Leader of the attractive debt </a:t>
            </a:r>
            <a:r>
              <a:rPr lang="pl-PL">
                <a:solidFill>
                  <a:schemeClr val="accent2">
                    <a:lumMod val="75000"/>
                  </a:schemeClr>
                </a:solidFill>
              </a:rPr>
              <a:t>collection</a:t>
            </a:r>
            <a:r>
              <a:rPr lang="en-GB">
                <a:solidFill>
                  <a:schemeClr val="accent2">
                    <a:lumMod val="75000"/>
                  </a:schemeClr>
                </a:solidFill>
              </a:rPr>
              <a:t> </a:t>
            </a:r>
            <a:r>
              <a:rPr lang="en-GB" dirty="0">
                <a:solidFill>
                  <a:schemeClr val="accent2">
                    <a:lumMod val="75000"/>
                  </a:schemeClr>
                </a:solidFill>
              </a:rPr>
              <a:t>market</a:t>
            </a:r>
          </a:p>
        </p:txBody>
      </p:sp>
      <p:sp>
        <p:nvSpPr>
          <p:cNvPr id="21" name="Prostokąt 20"/>
          <p:cNvSpPr/>
          <p:nvPr/>
        </p:nvSpPr>
        <p:spPr>
          <a:xfrm>
            <a:off x="395536" y="1286033"/>
            <a:ext cx="2304320" cy="101069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Market leader in Central Europe</a:t>
            </a:r>
            <a:r>
              <a:rPr lang="pl-PL" sz="1400" b="1" dirty="0">
                <a:solidFill>
                  <a:schemeClr val="bg1"/>
                </a:solidFill>
              </a:rPr>
              <a:t> with the </a:t>
            </a:r>
            <a:r>
              <a:rPr lang="pl-PL" sz="1400" b="1" dirty="0" err="1">
                <a:solidFill>
                  <a:schemeClr val="bg1"/>
                </a:solidFill>
              </a:rPr>
              <a:t>ambition</a:t>
            </a:r>
            <a:r>
              <a:rPr lang="pl-PL" sz="1400" b="1" dirty="0">
                <a:solidFill>
                  <a:schemeClr val="bg1"/>
                </a:solidFill>
              </a:rPr>
              <a:t> to be a </a:t>
            </a:r>
            <a:r>
              <a:rPr lang="pl-PL" sz="1400" b="1" dirty="0" err="1">
                <a:solidFill>
                  <a:schemeClr val="bg1"/>
                </a:solidFill>
              </a:rPr>
              <a:t>key</a:t>
            </a:r>
            <a:r>
              <a:rPr lang="pl-PL" sz="1400" b="1" dirty="0">
                <a:solidFill>
                  <a:schemeClr val="bg1"/>
                </a:solidFill>
              </a:rPr>
              <a:t> </a:t>
            </a:r>
            <a:r>
              <a:rPr lang="pl-PL" sz="1400" b="1" dirty="0" err="1">
                <a:solidFill>
                  <a:schemeClr val="bg1"/>
                </a:solidFill>
              </a:rPr>
              <a:t>player</a:t>
            </a:r>
            <a:r>
              <a:rPr lang="pl-PL" sz="1400" b="1" dirty="0">
                <a:solidFill>
                  <a:schemeClr val="bg1"/>
                </a:solidFill>
              </a:rPr>
              <a:t> in Europe</a:t>
            </a:r>
            <a:endParaRPr lang="en-GB" sz="1400" b="1" dirty="0">
              <a:solidFill>
                <a:schemeClr val="bg1"/>
              </a:solidFill>
            </a:endParaRPr>
          </a:p>
        </p:txBody>
      </p:sp>
      <p:sp>
        <p:nvSpPr>
          <p:cNvPr id="22" name="Prostokąt 21"/>
          <p:cNvSpPr/>
          <p:nvPr/>
        </p:nvSpPr>
        <p:spPr>
          <a:xfrm>
            <a:off x="2771674" y="1286033"/>
            <a:ext cx="6048798" cy="10106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en-GB" sz="1100" dirty="0">
                <a:solidFill>
                  <a:srgbClr val="006089"/>
                </a:solidFill>
              </a:rPr>
              <a:t>Poland − market leader with over 1</a:t>
            </a:r>
            <a:r>
              <a:rPr lang="pl-PL" sz="1100" dirty="0">
                <a:solidFill>
                  <a:srgbClr val="006089"/>
                </a:solidFill>
              </a:rPr>
              <a:t>8</a:t>
            </a:r>
            <a:r>
              <a:rPr lang="en-GB" sz="1100" dirty="0">
                <a:solidFill>
                  <a:srgbClr val="006089"/>
                </a:solidFill>
              </a:rPr>
              <a:t> years of operating history</a:t>
            </a:r>
          </a:p>
          <a:p>
            <a:pPr marL="171450" indent="-171450" rtl="0">
              <a:buFont typeface="Wingdings" panose="05000000000000000000" pitchFamily="2" charset="2"/>
              <a:buChar char="§"/>
            </a:pPr>
            <a:r>
              <a:rPr lang="en-GB" sz="1100" dirty="0">
                <a:solidFill>
                  <a:srgbClr val="006089"/>
                </a:solidFill>
              </a:rPr>
              <a:t>Romania − debt purchase market leader with </a:t>
            </a:r>
            <a:r>
              <a:rPr lang="pl-PL" sz="1100" dirty="0">
                <a:solidFill>
                  <a:srgbClr val="006089"/>
                </a:solidFill>
              </a:rPr>
              <a:t>9</a:t>
            </a:r>
            <a:r>
              <a:rPr lang="en-GB" sz="1100" dirty="0">
                <a:solidFill>
                  <a:srgbClr val="006089"/>
                </a:solidFill>
              </a:rPr>
              <a:t> years of operating history</a:t>
            </a:r>
          </a:p>
          <a:p>
            <a:pPr marL="171450" indent="-171450" rtl="0">
              <a:buFont typeface="Wingdings" panose="05000000000000000000" pitchFamily="2" charset="2"/>
              <a:buChar char="§"/>
            </a:pPr>
            <a:r>
              <a:rPr lang="en-GB" sz="1100" dirty="0">
                <a:solidFill>
                  <a:srgbClr val="006089"/>
                </a:solidFill>
              </a:rPr>
              <a:t>Czech Republic and Slovakia − successful market entry in 2011</a:t>
            </a:r>
          </a:p>
          <a:p>
            <a:pPr marL="171450" indent="-171450" rtl="0">
              <a:buFont typeface="Wingdings" panose="05000000000000000000" pitchFamily="2" charset="2"/>
              <a:buChar char="§"/>
            </a:pPr>
            <a:r>
              <a:rPr lang="en-GB" sz="1100" dirty="0">
                <a:solidFill>
                  <a:srgbClr val="006089"/>
                </a:solidFill>
              </a:rPr>
              <a:t>Germany − market entry in 2014</a:t>
            </a:r>
            <a:r>
              <a:rPr lang="pl-PL" sz="1100" dirty="0">
                <a:solidFill>
                  <a:srgbClr val="006089"/>
                </a:solidFill>
              </a:rPr>
              <a:t>, </a:t>
            </a:r>
            <a:r>
              <a:rPr lang="pl-PL" sz="1100" dirty="0" err="1">
                <a:solidFill>
                  <a:srgbClr val="006089"/>
                </a:solidFill>
              </a:rPr>
              <a:t>first</a:t>
            </a:r>
            <a:r>
              <a:rPr lang="pl-PL" sz="1100" dirty="0">
                <a:solidFill>
                  <a:srgbClr val="006089"/>
                </a:solidFill>
              </a:rPr>
              <a:t> </a:t>
            </a:r>
            <a:r>
              <a:rPr lang="pl-PL" sz="1100" dirty="0" err="1">
                <a:solidFill>
                  <a:srgbClr val="006089"/>
                </a:solidFill>
              </a:rPr>
              <a:t>portfolios</a:t>
            </a:r>
            <a:r>
              <a:rPr lang="pl-PL" sz="1100" dirty="0">
                <a:solidFill>
                  <a:srgbClr val="006089"/>
                </a:solidFill>
              </a:rPr>
              <a:t> </a:t>
            </a:r>
            <a:r>
              <a:rPr lang="pl-PL" sz="1100" dirty="0" err="1">
                <a:solidFill>
                  <a:srgbClr val="006089"/>
                </a:solidFill>
              </a:rPr>
              <a:t>purchased</a:t>
            </a:r>
            <a:r>
              <a:rPr lang="pl-PL" sz="1100" dirty="0">
                <a:solidFill>
                  <a:srgbClr val="006089"/>
                </a:solidFill>
              </a:rPr>
              <a:t> in 2015</a:t>
            </a:r>
          </a:p>
          <a:p>
            <a:pPr marL="171450" indent="-171450" rtl="0">
              <a:buFont typeface="Wingdings" panose="05000000000000000000" pitchFamily="2" charset="2"/>
              <a:buChar char="§"/>
            </a:pPr>
            <a:r>
              <a:rPr lang="pl-PL" sz="1100" dirty="0" err="1">
                <a:solidFill>
                  <a:srgbClr val="006089"/>
                </a:solidFill>
              </a:rPr>
              <a:t>Italy</a:t>
            </a:r>
            <a:r>
              <a:rPr lang="pl-PL" sz="1100" dirty="0">
                <a:solidFill>
                  <a:srgbClr val="006089"/>
                </a:solidFill>
              </a:rPr>
              <a:t>, </a:t>
            </a:r>
            <a:r>
              <a:rPr lang="pl-PL" sz="1100" dirty="0" err="1">
                <a:solidFill>
                  <a:srgbClr val="006089"/>
                </a:solidFill>
              </a:rPr>
              <a:t>Spain</a:t>
            </a:r>
            <a:r>
              <a:rPr lang="pl-PL" sz="1100" dirty="0">
                <a:solidFill>
                  <a:srgbClr val="006089"/>
                </a:solidFill>
              </a:rPr>
              <a:t> – market </a:t>
            </a:r>
            <a:r>
              <a:rPr lang="pl-PL" sz="1100" dirty="0" err="1">
                <a:solidFill>
                  <a:srgbClr val="006089"/>
                </a:solidFill>
              </a:rPr>
              <a:t>entry</a:t>
            </a:r>
            <a:r>
              <a:rPr lang="pl-PL" sz="1100" dirty="0">
                <a:solidFill>
                  <a:srgbClr val="006089"/>
                </a:solidFill>
              </a:rPr>
              <a:t> in 2015, </a:t>
            </a:r>
            <a:r>
              <a:rPr lang="pl-PL" sz="1100" dirty="0" err="1">
                <a:solidFill>
                  <a:srgbClr val="006089"/>
                </a:solidFill>
              </a:rPr>
              <a:t>first</a:t>
            </a:r>
            <a:r>
              <a:rPr lang="pl-PL" sz="1100" dirty="0">
                <a:solidFill>
                  <a:srgbClr val="006089"/>
                </a:solidFill>
              </a:rPr>
              <a:t> portfolio </a:t>
            </a:r>
            <a:r>
              <a:rPr lang="pl-PL" sz="1100" dirty="0" err="1">
                <a:solidFill>
                  <a:srgbClr val="006089"/>
                </a:solidFill>
              </a:rPr>
              <a:t>purchased</a:t>
            </a:r>
            <a:r>
              <a:rPr lang="pl-PL" sz="1100" dirty="0">
                <a:solidFill>
                  <a:srgbClr val="006089"/>
                </a:solidFill>
              </a:rPr>
              <a:t> in </a:t>
            </a:r>
            <a:r>
              <a:rPr lang="pl-PL" sz="1100" dirty="0" err="1">
                <a:solidFill>
                  <a:srgbClr val="006089"/>
                </a:solidFill>
              </a:rPr>
              <a:t>Italy</a:t>
            </a:r>
            <a:r>
              <a:rPr lang="pl-PL" sz="1100" dirty="0">
                <a:solidFill>
                  <a:srgbClr val="006089"/>
                </a:solidFill>
              </a:rPr>
              <a:t> (2016 in </a:t>
            </a:r>
            <a:r>
              <a:rPr lang="pl-PL" sz="1100" dirty="0" err="1">
                <a:solidFill>
                  <a:srgbClr val="006089"/>
                </a:solidFill>
              </a:rPr>
              <a:t>Spain</a:t>
            </a:r>
            <a:r>
              <a:rPr lang="pl-PL" sz="1100" dirty="0">
                <a:solidFill>
                  <a:srgbClr val="006089"/>
                </a:solidFill>
              </a:rPr>
              <a:t>)</a:t>
            </a:r>
            <a:endParaRPr lang="en-GB" sz="1100" dirty="0">
              <a:solidFill>
                <a:srgbClr val="006089"/>
              </a:solidFill>
            </a:endParaRPr>
          </a:p>
        </p:txBody>
      </p:sp>
      <p:sp>
        <p:nvSpPr>
          <p:cNvPr id="23" name="Prostokąt 22"/>
          <p:cNvSpPr/>
          <p:nvPr/>
        </p:nvSpPr>
        <p:spPr>
          <a:xfrm>
            <a:off x="395536" y="2383545"/>
            <a:ext cx="2304320" cy="86412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Young and attractive market</a:t>
            </a:r>
          </a:p>
        </p:txBody>
      </p:sp>
      <p:sp>
        <p:nvSpPr>
          <p:cNvPr id="24" name="Prostokąt 23"/>
          <p:cNvSpPr/>
          <p:nvPr/>
        </p:nvSpPr>
        <p:spPr>
          <a:xfrm>
            <a:off x="2771674" y="2383545"/>
            <a:ext cx="6048798" cy="864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en-GB" sz="1100" dirty="0">
                <a:solidFill>
                  <a:srgbClr val="006089"/>
                </a:solidFill>
              </a:rPr>
              <a:t>The young European debt purchase market has been growing at a brisk pace for the past few years.</a:t>
            </a:r>
          </a:p>
          <a:p>
            <a:pPr marL="171450" indent="-171450" rtl="0">
              <a:buFont typeface="Wingdings" panose="05000000000000000000" pitchFamily="2" charset="2"/>
              <a:buChar char="§"/>
            </a:pPr>
            <a:r>
              <a:rPr lang="en-GB" sz="1100" dirty="0">
                <a:solidFill>
                  <a:srgbClr val="006089"/>
                </a:solidFill>
              </a:rPr>
              <a:t>The KRUK Group has purchased debt portfolios for over a decade now, and is among the most experienced market players.</a:t>
            </a:r>
          </a:p>
          <a:p>
            <a:pPr marL="171450" indent="-171450" rtl="0">
              <a:buFont typeface="Wingdings" panose="05000000000000000000" pitchFamily="2" charset="2"/>
              <a:buChar char="§"/>
            </a:pPr>
            <a:r>
              <a:rPr lang="en-GB" sz="1100" dirty="0">
                <a:solidFill>
                  <a:srgbClr val="006089"/>
                </a:solidFill>
              </a:rPr>
              <a:t>Banks are increasingly looking to sell their non-performing consumer loans, and the market is expanding into new mortgage and corporate debt sale segments.</a:t>
            </a:r>
          </a:p>
        </p:txBody>
      </p:sp>
      <p:sp>
        <p:nvSpPr>
          <p:cNvPr id="25" name="Prostokąt 24"/>
          <p:cNvSpPr/>
          <p:nvPr/>
        </p:nvSpPr>
        <p:spPr>
          <a:xfrm>
            <a:off x="395536" y="3334483"/>
            <a:ext cx="2304320" cy="742589"/>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Competitive advantage</a:t>
            </a:r>
          </a:p>
        </p:txBody>
      </p:sp>
      <p:sp>
        <p:nvSpPr>
          <p:cNvPr id="26" name="Prostokąt 25"/>
          <p:cNvSpPr/>
          <p:nvPr/>
        </p:nvSpPr>
        <p:spPr>
          <a:xfrm>
            <a:off x="2771674" y="3334483"/>
            <a:ext cx="6048798" cy="742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en-GB" sz="1100" dirty="0">
                <a:solidFill>
                  <a:srgbClr val="006089"/>
                </a:solidFill>
              </a:rPr>
              <a:t>KRUK enjoys a competitive advantage thanks to: </a:t>
            </a:r>
          </a:p>
          <a:p>
            <a:pPr marL="628650" lvl="1" indent="-171450" rtl="0">
              <a:buFont typeface="Wingdings" panose="05000000000000000000" pitchFamily="2" charset="2"/>
              <a:buChar char="§"/>
            </a:pPr>
            <a:r>
              <a:rPr lang="en-GB" sz="1100" dirty="0">
                <a:solidFill>
                  <a:srgbClr val="006089"/>
                </a:solidFill>
              </a:rPr>
              <a:t>its innovative amicable settlement approach supported by media campaigns</a:t>
            </a:r>
          </a:p>
          <a:p>
            <a:pPr marL="628650" lvl="1" indent="-171450" rtl="0">
              <a:buFont typeface="Wingdings" panose="05000000000000000000" pitchFamily="2" charset="2"/>
              <a:buChar char="§"/>
            </a:pPr>
            <a:r>
              <a:rPr lang="en-GB" sz="1100" dirty="0">
                <a:solidFill>
                  <a:srgbClr val="006089"/>
                </a:solidFill>
              </a:rPr>
              <a:t>combination of </a:t>
            </a:r>
            <a:r>
              <a:rPr lang="pl-PL" sz="1100" dirty="0" err="1">
                <a:solidFill>
                  <a:srgbClr val="006089"/>
                </a:solidFill>
              </a:rPr>
              <a:t>debt</a:t>
            </a:r>
            <a:r>
              <a:rPr lang="pl-PL" sz="1100" dirty="0">
                <a:solidFill>
                  <a:srgbClr val="006089"/>
                </a:solidFill>
              </a:rPr>
              <a:t> </a:t>
            </a:r>
            <a:r>
              <a:rPr lang="pl-PL" sz="1100" dirty="0" err="1">
                <a:solidFill>
                  <a:srgbClr val="006089"/>
                </a:solidFill>
              </a:rPr>
              <a:t>collection</a:t>
            </a:r>
            <a:r>
              <a:rPr lang="pl-PL" sz="1100" dirty="0">
                <a:solidFill>
                  <a:srgbClr val="006089"/>
                </a:solidFill>
              </a:rPr>
              <a:t> outsourcing</a:t>
            </a:r>
            <a:r>
              <a:rPr lang="en-GB" sz="1100" dirty="0">
                <a:solidFill>
                  <a:srgbClr val="006089"/>
                </a:solidFill>
              </a:rPr>
              <a:t> with debt purchase business</a:t>
            </a:r>
          </a:p>
          <a:p>
            <a:pPr marL="628650" lvl="1" indent="-171450" rtl="0">
              <a:buFont typeface="Wingdings" panose="05000000000000000000" pitchFamily="2" charset="2"/>
              <a:buChar char="§"/>
            </a:pPr>
            <a:r>
              <a:rPr lang="en-GB" sz="1100" dirty="0">
                <a:solidFill>
                  <a:srgbClr val="006089"/>
                </a:solidFill>
              </a:rPr>
              <a:t>long-standing experience in debt portfolio valuation, purchase and management</a:t>
            </a:r>
          </a:p>
        </p:txBody>
      </p:sp>
      <p:sp>
        <p:nvSpPr>
          <p:cNvPr id="27" name="Prostokąt 26"/>
          <p:cNvSpPr/>
          <p:nvPr/>
        </p:nvSpPr>
        <p:spPr>
          <a:xfrm>
            <a:off x="395536" y="4151434"/>
            <a:ext cx="2304320" cy="1077765"/>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Strong performance </a:t>
            </a:r>
          </a:p>
        </p:txBody>
      </p:sp>
      <p:sp>
        <p:nvSpPr>
          <p:cNvPr id="28" name="Prostokąt 27"/>
          <p:cNvSpPr/>
          <p:nvPr/>
        </p:nvSpPr>
        <p:spPr>
          <a:xfrm>
            <a:off x="2771674" y="4151434"/>
            <a:ext cx="6048798" cy="1077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en-GB" sz="1100" dirty="0">
                <a:solidFill>
                  <a:srgbClr val="006089"/>
                </a:solidFill>
              </a:rPr>
              <a:t>KRUK grows much faster than the market − net profit CAGR of </a:t>
            </a:r>
            <a:r>
              <a:rPr lang="pl-PL" sz="1100" dirty="0">
                <a:solidFill>
                  <a:srgbClr val="006089"/>
                </a:solidFill>
              </a:rPr>
              <a:t>48</a:t>
            </a:r>
            <a:r>
              <a:rPr lang="en-GB" sz="1100" dirty="0">
                <a:solidFill>
                  <a:srgbClr val="006089"/>
                </a:solidFill>
              </a:rPr>
              <a:t>% in 2007−201</a:t>
            </a:r>
            <a:r>
              <a:rPr lang="pl-PL" sz="1100" dirty="0">
                <a:solidFill>
                  <a:srgbClr val="006089"/>
                </a:solidFill>
              </a:rPr>
              <a:t>5</a:t>
            </a:r>
            <a:endParaRPr lang="en-GB" sz="1100" dirty="0">
              <a:solidFill>
                <a:srgbClr val="006089"/>
              </a:solidFill>
            </a:endParaRPr>
          </a:p>
          <a:p>
            <a:pPr marL="171450" indent="-171450" rtl="0">
              <a:buFont typeface="Wingdings" panose="05000000000000000000" pitchFamily="2" charset="2"/>
              <a:buChar char="§"/>
            </a:pPr>
            <a:r>
              <a:rPr lang="en-GB" sz="1100" dirty="0">
                <a:solidFill>
                  <a:srgbClr val="006089"/>
                </a:solidFill>
              </a:rPr>
              <a:t>ROE at 2</a:t>
            </a:r>
            <a:r>
              <a:rPr lang="pl-PL" sz="1100" dirty="0">
                <a:solidFill>
                  <a:srgbClr val="006089"/>
                </a:solidFill>
              </a:rPr>
              <a:t>6</a:t>
            </a:r>
            <a:r>
              <a:rPr lang="en-GB" sz="1100" dirty="0">
                <a:solidFill>
                  <a:srgbClr val="006089"/>
                </a:solidFill>
              </a:rPr>
              <a:t>% in 201</a:t>
            </a:r>
            <a:r>
              <a:rPr lang="pl-PL" sz="1100" dirty="0">
                <a:solidFill>
                  <a:srgbClr val="006089"/>
                </a:solidFill>
              </a:rPr>
              <a:t>5</a:t>
            </a:r>
            <a:r>
              <a:rPr lang="en-GB" sz="1100" dirty="0">
                <a:solidFill>
                  <a:srgbClr val="006089"/>
                </a:solidFill>
              </a:rPr>
              <a:t> </a:t>
            </a:r>
          </a:p>
          <a:p>
            <a:pPr marL="171450" indent="-171450">
              <a:buFont typeface="Wingdings" panose="05000000000000000000" pitchFamily="2" charset="2"/>
              <a:buChar char="§"/>
            </a:pPr>
            <a:r>
              <a:rPr lang="en-GB" sz="1100" dirty="0">
                <a:solidFill>
                  <a:srgbClr val="006089"/>
                </a:solidFill>
              </a:rPr>
              <a:t>KRUK's business generates stable cash flows − cash EBITDA* of </a:t>
            </a:r>
            <a:r>
              <a:rPr lang="pl-PL" sz="1100" dirty="0">
                <a:solidFill>
                  <a:srgbClr val="006089"/>
                </a:solidFill>
              </a:rPr>
              <a:t>EUR</a:t>
            </a:r>
            <a:r>
              <a:rPr lang="en-GB" sz="1100" dirty="0">
                <a:solidFill>
                  <a:srgbClr val="006089"/>
                </a:solidFill>
              </a:rPr>
              <a:t> </a:t>
            </a:r>
            <a:r>
              <a:rPr lang="pl-PL" sz="1100" dirty="0">
                <a:solidFill>
                  <a:srgbClr val="006089"/>
                </a:solidFill>
              </a:rPr>
              <a:t>119</a:t>
            </a:r>
            <a:r>
              <a:rPr lang="en-GB" sz="1100" dirty="0">
                <a:solidFill>
                  <a:srgbClr val="006089"/>
                </a:solidFill>
              </a:rPr>
              <a:t>m in 201</a:t>
            </a:r>
            <a:r>
              <a:rPr lang="pl-PL" sz="1100" dirty="0">
                <a:solidFill>
                  <a:srgbClr val="006089"/>
                </a:solidFill>
              </a:rPr>
              <a:t>5, 7% </a:t>
            </a:r>
            <a:r>
              <a:rPr lang="pl-PL" sz="1100" dirty="0" err="1">
                <a:solidFill>
                  <a:srgbClr val="006089"/>
                </a:solidFill>
              </a:rPr>
              <a:t>higher</a:t>
            </a:r>
            <a:r>
              <a:rPr lang="pl-PL" sz="1100" dirty="0">
                <a:solidFill>
                  <a:srgbClr val="006089"/>
                </a:solidFill>
              </a:rPr>
              <a:t> </a:t>
            </a:r>
            <a:r>
              <a:rPr lang="pl-PL" sz="1100" dirty="0" err="1">
                <a:solidFill>
                  <a:srgbClr val="006089"/>
                </a:solidFill>
              </a:rPr>
              <a:t>yoy</a:t>
            </a:r>
            <a:r>
              <a:rPr lang="pl-PL" sz="1100" dirty="0">
                <a:solidFill>
                  <a:srgbClr val="006089"/>
                </a:solidFill>
              </a:rPr>
              <a:t>. </a:t>
            </a:r>
          </a:p>
        </p:txBody>
      </p:sp>
      <p:sp>
        <p:nvSpPr>
          <p:cNvPr id="29" name="Prostokąt 28"/>
          <p:cNvSpPr/>
          <p:nvPr/>
        </p:nvSpPr>
        <p:spPr>
          <a:xfrm>
            <a:off x="400869" y="5301208"/>
            <a:ext cx="2304320" cy="841623"/>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rtl="0"/>
            <a:r>
              <a:rPr lang="en-GB" sz="1400" b="1" dirty="0">
                <a:solidFill>
                  <a:schemeClr val="bg1"/>
                </a:solidFill>
              </a:rPr>
              <a:t>Stable team of performance-driven staff</a:t>
            </a:r>
          </a:p>
        </p:txBody>
      </p:sp>
      <p:sp>
        <p:nvSpPr>
          <p:cNvPr id="30" name="Prostokąt 29"/>
          <p:cNvSpPr/>
          <p:nvPr/>
        </p:nvSpPr>
        <p:spPr>
          <a:xfrm>
            <a:off x="2777007" y="5301208"/>
            <a:ext cx="6048798" cy="8416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indent="-171450" rtl="0">
              <a:buFont typeface="Wingdings" panose="05000000000000000000" pitchFamily="2" charset="2"/>
              <a:buChar char="§"/>
            </a:pPr>
            <a:r>
              <a:rPr lang="en-GB" sz="1100" dirty="0">
                <a:solidFill>
                  <a:srgbClr val="006089"/>
                </a:solidFill>
              </a:rPr>
              <a:t>The founding shareholder and President of the Management Board of KRUK S.A., together with a supporting team of managers, have been at the Group's helm for over a dozen years.</a:t>
            </a:r>
          </a:p>
          <a:p>
            <a:pPr marL="171450" indent="-171450" rtl="0">
              <a:buFont typeface="Wingdings" panose="05000000000000000000" pitchFamily="2" charset="2"/>
              <a:buChar char="§"/>
            </a:pPr>
            <a:r>
              <a:rPr lang="en-GB" sz="1100" dirty="0">
                <a:solidFill>
                  <a:srgbClr val="006089"/>
                </a:solidFill>
              </a:rPr>
              <a:t>The President and members of the Management Board of KRUK S.A. jointly hold 13% of its shares.</a:t>
            </a:r>
          </a:p>
        </p:txBody>
      </p:sp>
      <p:sp>
        <p:nvSpPr>
          <p:cNvPr id="15" name="pole tekstowe 14"/>
          <p:cNvSpPr txBox="1"/>
          <p:nvPr/>
        </p:nvSpPr>
        <p:spPr>
          <a:xfrm>
            <a:off x="755576" y="6361209"/>
            <a:ext cx="7775238" cy="307777"/>
          </a:xfrm>
          <a:prstGeom prst="rect">
            <a:avLst/>
          </a:prstGeom>
          <a:noFill/>
        </p:spPr>
        <p:txBody>
          <a:bodyPr wrap="square" rtlCol="0">
            <a:spAutoFit/>
          </a:bodyPr>
          <a:lstStyle/>
          <a:p>
            <a:pPr rtl="0"/>
            <a:r>
              <a:rPr lang="en-GB" sz="700" dirty="0"/>
              <a:t>*Cash EBITDA = EBITDA + recoveries from purchased debt portfolios – revenue from collection of purchased debt</a:t>
            </a:r>
            <a:endParaRPr lang="pl-PL" sz="700" dirty="0"/>
          </a:p>
          <a:p>
            <a:pPr rtl="0"/>
            <a:r>
              <a:rPr lang="pl-PL" sz="700" dirty="0" err="1"/>
              <a:t>All</a:t>
            </a:r>
            <a:r>
              <a:rPr lang="pl-PL" sz="700" dirty="0"/>
              <a:t> data </a:t>
            </a:r>
            <a:r>
              <a:rPr lang="pl-PL" sz="700" dirty="0" err="1"/>
              <a:t>converted</a:t>
            </a:r>
            <a:r>
              <a:rPr lang="pl-PL" sz="700" dirty="0"/>
              <a:t> to EUR </a:t>
            </a:r>
            <a:r>
              <a:rPr lang="pl-PL" sz="700" dirty="0" err="1"/>
              <a:t>using</a:t>
            </a:r>
            <a:r>
              <a:rPr lang="pl-PL" sz="700" dirty="0"/>
              <a:t> EUR/PLN=4.4</a:t>
            </a:r>
            <a:endParaRPr lang="en-GB" sz="700" dirty="0"/>
          </a:p>
        </p:txBody>
      </p:sp>
      <p:sp>
        <p:nvSpPr>
          <p:cNvPr id="16" name="Prostokąt 15"/>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8912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Wykres 5"/>
          <p:cNvGraphicFramePr/>
          <p:nvPr>
            <p:extLst>
              <p:ext uri="{D42A27DB-BD31-4B8C-83A1-F6EECF244321}">
                <p14:modId xmlns:p14="http://schemas.microsoft.com/office/powerpoint/2010/main" val="1195878043"/>
              </p:ext>
            </p:extLst>
          </p:nvPr>
        </p:nvGraphicFramePr>
        <p:xfrm>
          <a:off x="611560" y="1399059"/>
          <a:ext cx="792088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5</a:t>
            </a:fld>
            <a:endParaRPr lang="en-GB" dirty="0"/>
          </a:p>
        </p:txBody>
      </p:sp>
      <p:sp>
        <p:nvSpPr>
          <p:cNvPr id="3" name="Symbol zastępczy tekstu 2"/>
          <p:cNvSpPr>
            <a:spLocks noGrp="1"/>
          </p:cNvSpPr>
          <p:nvPr>
            <p:ph type="body" idx="1"/>
          </p:nvPr>
        </p:nvSpPr>
        <p:spPr>
          <a:xfrm>
            <a:off x="610633" y="404664"/>
            <a:ext cx="7922180" cy="430887"/>
          </a:xfrm>
        </p:spPr>
        <p:txBody>
          <a:bodyPr/>
          <a:lstStyle/>
          <a:p>
            <a:pPr rtl="0"/>
            <a:r>
              <a:rPr lang="en-GB" dirty="0">
                <a:solidFill>
                  <a:schemeClr val="accent2">
                    <a:lumMod val="75000"/>
                  </a:schemeClr>
                </a:solidFill>
              </a:rPr>
              <a:t>We help our clients pay their debts</a:t>
            </a:r>
          </a:p>
        </p:txBody>
      </p:sp>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480" y="3127251"/>
            <a:ext cx="1663946" cy="1224136"/>
          </a:xfrm>
          <a:prstGeom prst="rect">
            <a:avLst/>
          </a:prstGeom>
        </p:spPr>
      </p:pic>
      <p:sp>
        <p:nvSpPr>
          <p:cNvPr id="7" name="Prostokąt 6"/>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77205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lang="en-GB" smtClean="0">
                <a:solidFill>
                  <a:prstClr val="white">
                    <a:lumMod val="50000"/>
                  </a:prstClr>
                </a:solidFill>
              </a:rPr>
              <a:pPr rtl="0"/>
              <a:t>6</a:t>
            </a:fld>
            <a:endParaRPr lang="en-GB" dirty="0">
              <a:solidFill>
                <a:prstClr val="white">
                  <a:lumMod val="50000"/>
                </a:prstClr>
              </a:solidFill>
            </a:endParaRPr>
          </a:p>
        </p:txBody>
      </p:sp>
      <p:sp>
        <p:nvSpPr>
          <p:cNvPr id="6" name="Prostokąt 5"/>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Prostokąt 6"/>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Symbol zastępczy zawartości 3"/>
          <p:cNvGraphicFramePr>
            <a:graphicFrameLocks/>
          </p:cNvGraphicFramePr>
          <p:nvPr>
            <p:extLst>
              <p:ext uri="{D42A27DB-BD31-4B8C-83A1-F6EECF244321}">
                <p14:modId xmlns:p14="http://schemas.microsoft.com/office/powerpoint/2010/main" val="2853070766"/>
              </p:ext>
            </p:extLst>
          </p:nvPr>
        </p:nvGraphicFramePr>
        <p:xfrm>
          <a:off x="611188" y="1332400"/>
          <a:ext cx="7921623" cy="1620000"/>
        </p:xfrm>
        <a:graphic>
          <a:graphicData uri="http://schemas.openxmlformats.org/drawingml/2006/table">
            <a:tbl>
              <a:tblPr firstRow="1" firstCol="1" bandRow="1">
                <a:tableStyleId>{AF606853-7671-496A-8E4F-DF71F8EC918B}</a:tableStyleId>
              </a:tblPr>
              <a:tblGrid>
                <a:gridCol w="1311307">
                  <a:extLst>
                    <a:ext uri="{9D8B030D-6E8A-4147-A177-3AD203B41FA5}">
                      <a16:colId xmlns:a16="http://schemas.microsoft.com/office/drawing/2014/main" val="20000"/>
                    </a:ext>
                  </a:extLst>
                </a:gridCol>
                <a:gridCol w="944331">
                  <a:extLst>
                    <a:ext uri="{9D8B030D-6E8A-4147-A177-3AD203B41FA5}">
                      <a16:colId xmlns:a16="http://schemas.microsoft.com/office/drawing/2014/main" val="20001"/>
                    </a:ext>
                  </a:extLst>
                </a:gridCol>
                <a:gridCol w="944331">
                  <a:extLst>
                    <a:ext uri="{9D8B030D-6E8A-4147-A177-3AD203B41FA5}">
                      <a16:colId xmlns:a16="http://schemas.microsoft.com/office/drawing/2014/main" val="20002"/>
                    </a:ext>
                  </a:extLst>
                </a:gridCol>
                <a:gridCol w="877335">
                  <a:extLst>
                    <a:ext uri="{9D8B030D-6E8A-4147-A177-3AD203B41FA5}">
                      <a16:colId xmlns:a16="http://schemas.microsoft.com/office/drawing/2014/main" val="20003"/>
                    </a:ext>
                  </a:extLst>
                </a:gridCol>
                <a:gridCol w="1011326">
                  <a:extLst>
                    <a:ext uri="{9D8B030D-6E8A-4147-A177-3AD203B41FA5}">
                      <a16:colId xmlns:a16="http://schemas.microsoft.com/office/drawing/2014/main" val="20004"/>
                    </a:ext>
                  </a:extLst>
                </a:gridCol>
                <a:gridCol w="944331">
                  <a:extLst>
                    <a:ext uri="{9D8B030D-6E8A-4147-A177-3AD203B41FA5}">
                      <a16:colId xmlns:a16="http://schemas.microsoft.com/office/drawing/2014/main" val="20005"/>
                    </a:ext>
                  </a:extLst>
                </a:gridCol>
                <a:gridCol w="944331">
                  <a:extLst>
                    <a:ext uri="{9D8B030D-6E8A-4147-A177-3AD203B41FA5}">
                      <a16:colId xmlns:a16="http://schemas.microsoft.com/office/drawing/2014/main" val="20006"/>
                    </a:ext>
                  </a:extLst>
                </a:gridCol>
                <a:gridCol w="944331">
                  <a:extLst>
                    <a:ext uri="{9D8B030D-6E8A-4147-A177-3AD203B41FA5}">
                      <a16:colId xmlns:a16="http://schemas.microsoft.com/office/drawing/2014/main" val="20007"/>
                    </a:ext>
                  </a:extLst>
                </a:gridCol>
              </a:tblGrid>
              <a:tr h="324000">
                <a:tc>
                  <a:txBody>
                    <a:bodyPr/>
                    <a:lstStyle/>
                    <a:p>
                      <a:endParaRPr lang="pl-PL" sz="1000" dirty="0">
                        <a:solidFill>
                          <a:schemeClr val="bg1"/>
                        </a:solidFill>
                      </a:endParaRPr>
                    </a:p>
                  </a:txBody>
                  <a:tcPr>
                    <a:lnB w="25400" cmpd="sng">
                      <a:noFill/>
                    </a:lnB>
                    <a:noFill/>
                  </a:tcPr>
                </a:tc>
                <a:tc>
                  <a:txBody>
                    <a:bodyPr/>
                    <a:lstStyle/>
                    <a:p>
                      <a:pPr algn="ctr" rtl="0"/>
                      <a:r>
                        <a:rPr sz="1000">
                          <a:solidFill>
                            <a:schemeClr val="bg1"/>
                          </a:solidFill>
                        </a:rPr>
                        <a:t>2011</a:t>
                      </a:r>
                    </a:p>
                  </a:txBody>
                  <a:tcPr anchor="ctr">
                    <a:lnB w="25400" cmpd="sng">
                      <a:noFill/>
                    </a:lnB>
                    <a:solidFill>
                      <a:schemeClr val="accent2"/>
                    </a:solidFill>
                  </a:tcPr>
                </a:tc>
                <a:tc>
                  <a:txBody>
                    <a:bodyPr/>
                    <a:lstStyle/>
                    <a:p>
                      <a:pPr algn="ctr" rtl="0"/>
                      <a:r>
                        <a:rPr sz="1000">
                          <a:solidFill>
                            <a:schemeClr val="bg1"/>
                          </a:solidFill>
                        </a:rPr>
                        <a:t>2012</a:t>
                      </a:r>
                    </a:p>
                  </a:txBody>
                  <a:tcPr anchor="ctr">
                    <a:lnB w="25400" cmpd="sng">
                      <a:noFill/>
                    </a:lnB>
                    <a:solidFill>
                      <a:schemeClr val="accent2"/>
                    </a:solidFill>
                  </a:tcPr>
                </a:tc>
                <a:tc>
                  <a:txBody>
                    <a:bodyPr/>
                    <a:lstStyle/>
                    <a:p>
                      <a:pPr algn="ctr" rtl="0"/>
                      <a:r>
                        <a:rPr sz="1000">
                          <a:solidFill>
                            <a:schemeClr val="bg1"/>
                          </a:solidFill>
                        </a:rPr>
                        <a:t>2013</a:t>
                      </a:r>
                    </a:p>
                  </a:txBody>
                  <a:tcPr anchor="ctr">
                    <a:lnB w="25400" cmpd="sng">
                      <a:noFill/>
                    </a:lnB>
                    <a:solidFill>
                      <a:schemeClr val="accent2"/>
                    </a:solidFill>
                  </a:tcPr>
                </a:tc>
                <a:tc>
                  <a:txBody>
                    <a:bodyPr/>
                    <a:lstStyle/>
                    <a:p>
                      <a:pPr algn="ctr" rtl="0"/>
                      <a:r>
                        <a:rPr sz="1000">
                          <a:solidFill>
                            <a:schemeClr val="bg1"/>
                          </a:solidFill>
                        </a:rPr>
                        <a:t>2014</a:t>
                      </a:r>
                    </a:p>
                  </a:txBody>
                  <a:tcPr anchor="ctr">
                    <a:lnB w="25400" cmpd="sng">
                      <a:noFill/>
                    </a:lnB>
                    <a:solidFill>
                      <a:schemeClr val="accent2"/>
                    </a:solidFill>
                  </a:tcPr>
                </a:tc>
                <a:tc>
                  <a:txBody>
                    <a:bodyPr/>
                    <a:lstStyle/>
                    <a:p>
                      <a:pPr algn="ctr" rtl="0"/>
                      <a:r>
                        <a:rPr sz="1000" dirty="0">
                          <a:solidFill>
                            <a:schemeClr val="bg1"/>
                          </a:solidFill>
                        </a:rPr>
                        <a:t>2015</a:t>
                      </a:r>
                    </a:p>
                  </a:txBody>
                  <a:tcPr anchor="ctr">
                    <a:lnB w="25400" cmpd="sng">
                      <a:noFill/>
                    </a:lnB>
                    <a:solidFill>
                      <a:schemeClr val="accent2"/>
                    </a:solidFill>
                  </a:tcPr>
                </a:tc>
                <a:tc>
                  <a:txBody>
                    <a:bodyPr/>
                    <a:lstStyle/>
                    <a:p>
                      <a:pPr algn="ctr" rtl="0"/>
                      <a:r>
                        <a:rPr sz="1000" dirty="0" err="1">
                          <a:solidFill>
                            <a:schemeClr val="bg1"/>
                          </a:solidFill>
                        </a:rPr>
                        <a:t>CAGR</a:t>
                      </a:r>
                      <a:endParaRPr lang="pl-PL" sz="1000" dirty="0">
                        <a:solidFill>
                          <a:schemeClr val="bg1"/>
                        </a:solidFill>
                      </a:endParaRPr>
                    </a:p>
                  </a:txBody>
                  <a:tcPr marL="0" marR="0" marT="0" marB="0" anchor="ctr">
                    <a:lnB w="25400" cmpd="sng">
                      <a:noFill/>
                    </a:lnB>
                    <a:solidFill>
                      <a:schemeClr val="accent2"/>
                    </a:solidFill>
                  </a:tcPr>
                </a:tc>
                <a:tc>
                  <a:txBody>
                    <a:bodyPr/>
                    <a:lstStyle/>
                    <a:p>
                      <a:pPr algn="ctr" rtl="0"/>
                      <a:r>
                        <a:rPr sz="1000">
                          <a:solidFill>
                            <a:schemeClr val="bg1"/>
                          </a:solidFill>
                        </a:rPr>
                        <a:t>2015</a:t>
                      </a:r>
                      <a:r>
                        <a:rPr sz="1000" baseline="0">
                          <a:solidFill>
                            <a:schemeClr val="bg1"/>
                          </a:solidFill>
                        </a:rPr>
                        <a:t> / 2011</a:t>
                      </a:r>
                    </a:p>
                  </a:txBody>
                  <a:tcPr anchor="ctr">
                    <a:lnB w="25400" cmpd="sng">
                      <a:noFill/>
                    </a:lnB>
                    <a:solidFill>
                      <a:schemeClr val="accent2"/>
                    </a:solidFill>
                  </a:tcPr>
                </a:tc>
                <a:extLst>
                  <a:ext uri="{0D108BD9-81ED-4DB2-BD59-A6C34878D82A}">
                    <a16:rowId xmlns:a16="http://schemas.microsoft.com/office/drawing/2014/main" val="10000"/>
                  </a:ext>
                </a:extLst>
              </a:tr>
              <a:tr h="324000">
                <a:tc>
                  <a:txBody>
                    <a:bodyPr/>
                    <a:lstStyle/>
                    <a:p>
                      <a:pPr algn="ctr" rtl="0"/>
                      <a:r>
                        <a:rPr sz="1000" dirty="0">
                          <a:solidFill>
                            <a:schemeClr val="accent2">
                              <a:lumMod val="75000"/>
                            </a:schemeClr>
                          </a:solidFill>
                        </a:rPr>
                        <a:t>EPS (</a:t>
                      </a:r>
                      <a:r>
                        <a:rPr lang="pl-PL" sz="1000" dirty="0">
                          <a:solidFill>
                            <a:schemeClr val="accent2">
                              <a:lumMod val="75000"/>
                            </a:schemeClr>
                          </a:solidFill>
                        </a:rPr>
                        <a:t>EUR</a:t>
                      </a:r>
                      <a:r>
                        <a:rPr sz="1000" dirty="0">
                          <a:solidFill>
                            <a:schemeClr val="accent2">
                              <a:lumMod val="75000"/>
                            </a:schemeClr>
                          </a:solidFill>
                        </a:rPr>
                        <a:t>)</a:t>
                      </a:r>
                    </a:p>
                  </a:txBody>
                  <a:tcPr anchor="ctr">
                    <a:lnT w="25400" cmpd="sng">
                      <a:noFill/>
                    </a:lnT>
                    <a:lnB w="12700" cap="flat" cmpd="sng" algn="ctr">
                      <a:noFill/>
                      <a:prstDash val="solid"/>
                      <a:round/>
                      <a:headEnd type="none" w="med" len="med"/>
                      <a:tailEnd type="none" w="med" len="med"/>
                    </a:lnB>
                    <a:noFill/>
                  </a:tcPr>
                </a:tc>
                <a:tc>
                  <a:txBody>
                    <a:bodyPr/>
                    <a:lstStyle/>
                    <a:p>
                      <a:pPr algn="r" fontAlgn="b"/>
                      <a:r>
                        <a:rPr lang="pl-PL" sz="1000" kern="1200" dirty="0">
                          <a:solidFill>
                            <a:schemeClr val="accent2">
                              <a:lumMod val="75000"/>
                            </a:schemeClr>
                          </a:solidFill>
                          <a:latin typeface="+mn-lt"/>
                          <a:ea typeface="+mn-ea"/>
                          <a:cs typeface="+mn-cs"/>
                        </a:rPr>
                        <a:t>0.9</a:t>
                      </a:r>
                    </a:p>
                  </a:txBody>
                  <a:tcPr marL="9525" marR="9525" marT="9525" marB="0" anchor="ctr">
                    <a:lnT w="25400" cmpd="sng">
                      <a:noFill/>
                    </a:lnT>
                    <a:lnB w="12700" cap="flat" cmpd="sng" algn="ctr">
                      <a:noFill/>
                      <a:prstDash val="solid"/>
                      <a:round/>
                      <a:headEnd type="none" w="med" len="med"/>
                      <a:tailEnd type="none" w="med" len="med"/>
                    </a:lnB>
                    <a:noFill/>
                  </a:tcPr>
                </a:tc>
                <a:tc>
                  <a:txBody>
                    <a:bodyPr/>
                    <a:lstStyle/>
                    <a:p>
                      <a:pPr algn="r" fontAlgn="b"/>
                      <a:r>
                        <a:rPr lang="pl-PL" sz="1000" kern="1200" dirty="0">
                          <a:solidFill>
                            <a:schemeClr val="accent2">
                              <a:lumMod val="75000"/>
                            </a:schemeClr>
                          </a:solidFill>
                          <a:latin typeface="+mn-lt"/>
                          <a:ea typeface="+mn-ea"/>
                          <a:cs typeface="+mn-cs"/>
                        </a:rPr>
                        <a:t>1.1</a:t>
                      </a:r>
                    </a:p>
                  </a:txBody>
                  <a:tcPr marL="9525" marR="9525" marT="9525" marB="0" anchor="ctr">
                    <a:lnT w="25400" cmpd="sng">
                      <a:noFill/>
                    </a:lnT>
                    <a:lnB w="12700" cap="flat" cmpd="sng" algn="ctr">
                      <a:noFill/>
                      <a:prstDash val="solid"/>
                      <a:round/>
                      <a:headEnd type="none" w="med" len="med"/>
                      <a:tailEnd type="none" w="med" len="med"/>
                    </a:lnB>
                    <a:noFill/>
                  </a:tcPr>
                </a:tc>
                <a:tc>
                  <a:txBody>
                    <a:bodyPr/>
                    <a:lstStyle/>
                    <a:p>
                      <a:pPr algn="r" fontAlgn="b"/>
                      <a:r>
                        <a:rPr lang="pl-PL" sz="1000" kern="1200" dirty="0">
                          <a:solidFill>
                            <a:schemeClr val="accent2">
                              <a:lumMod val="75000"/>
                            </a:schemeClr>
                          </a:solidFill>
                          <a:latin typeface="+mn-lt"/>
                          <a:ea typeface="+mn-ea"/>
                          <a:cs typeface="+mn-cs"/>
                        </a:rPr>
                        <a:t>1.3</a:t>
                      </a:r>
                    </a:p>
                  </a:txBody>
                  <a:tcPr marL="9525" marR="9525" marT="9525" marB="0" anchor="ctr">
                    <a:lnT w="25400" cmpd="sng">
                      <a:noFill/>
                    </a:lnT>
                    <a:lnB w="12700" cap="flat" cmpd="sng" algn="ctr">
                      <a:noFill/>
                      <a:prstDash val="solid"/>
                      <a:round/>
                      <a:headEnd type="none" w="med" len="med"/>
                      <a:tailEnd type="none" w="med" len="med"/>
                    </a:lnB>
                    <a:noFill/>
                  </a:tcPr>
                </a:tc>
                <a:tc>
                  <a:txBody>
                    <a:bodyPr/>
                    <a:lstStyle/>
                    <a:p>
                      <a:pPr algn="r" fontAlgn="b"/>
                      <a:r>
                        <a:rPr lang="pl-PL" sz="1000" kern="1200" dirty="0">
                          <a:solidFill>
                            <a:schemeClr val="accent2">
                              <a:lumMod val="75000"/>
                            </a:schemeClr>
                          </a:solidFill>
                          <a:latin typeface="+mn-lt"/>
                          <a:ea typeface="+mn-ea"/>
                          <a:cs typeface="+mn-cs"/>
                        </a:rPr>
                        <a:t>2.0</a:t>
                      </a:r>
                    </a:p>
                  </a:txBody>
                  <a:tcPr marL="9525" marR="9525" marT="9525" marB="0" anchor="ctr">
                    <a:lnT w="25400" cmpd="sng">
                      <a:noFill/>
                    </a:lnT>
                    <a:lnB w="12700" cap="flat" cmpd="sng" algn="ctr">
                      <a:noFill/>
                      <a:prstDash val="solid"/>
                      <a:round/>
                      <a:headEnd type="none" w="med" len="med"/>
                      <a:tailEnd type="none" w="med" len="med"/>
                    </a:lnB>
                    <a:noFill/>
                  </a:tcPr>
                </a:tc>
                <a:tc>
                  <a:txBody>
                    <a:bodyPr/>
                    <a:lstStyle/>
                    <a:p>
                      <a:pPr algn="r" rtl="0"/>
                      <a:r>
                        <a:rPr lang="pl-PL" sz="1000" b="1" dirty="0">
                          <a:solidFill>
                            <a:schemeClr val="tx2">
                              <a:lumMod val="75000"/>
                            </a:schemeClr>
                          </a:solidFill>
                        </a:rPr>
                        <a:t>2.7</a:t>
                      </a:r>
                      <a:endParaRPr sz="1000" b="1" dirty="0">
                        <a:solidFill>
                          <a:schemeClr val="tx2">
                            <a:lumMod val="75000"/>
                          </a:schemeClr>
                        </a:solidFill>
                      </a:endParaRPr>
                    </a:p>
                  </a:txBody>
                  <a:tcPr anchor="ctr">
                    <a:lnT w="25400" cmpd="sng">
                      <a:noFill/>
                    </a:lnT>
                    <a:lnB w="12700" cap="flat" cmpd="sng" algn="ctr">
                      <a:noFill/>
                      <a:prstDash val="solid"/>
                      <a:round/>
                      <a:headEnd type="none" w="med" len="med"/>
                      <a:tailEnd type="none" w="med" len="med"/>
                    </a:lnB>
                    <a:noFill/>
                  </a:tcPr>
                </a:tc>
                <a:tc>
                  <a:txBody>
                    <a:bodyPr/>
                    <a:lstStyle/>
                    <a:p>
                      <a:pPr algn="r" rtl="0"/>
                      <a:r>
                        <a:rPr sz="1000" b="1" dirty="0">
                          <a:solidFill>
                            <a:schemeClr val="tx2">
                              <a:lumMod val="75000"/>
                            </a:schemeClr>
                          </a:solidFill>
                        </a:rPr>
                        <a:t>30</a:t>
                      </a:r>
                      <a:r>
                        <a:rPr lang="pl-PL" sz="1000" b="1" dirty="0">
                          <a:solidFill>
                            <a:schemeClr val="tx2">
                              <a:lumMod val="75000"/>
                            </a:schemeClr>
                          </a:solidFill>
                        </a:rPr>
                        <a:t>.</a:t>
                      </a:r>
                      <a:r>
                        <a:rPr sz="1000" b="1" dirty="0">
                          <a:solidFill>
                            <a:schemeClr val="tx2">
                              <a:lumMod val="75000"/>
                            </a:schemeClr>
                          </a:solidFill>
                        </a:rPr>
                        <a:t>9%</a:t>
                      </a:r>
                    </a:p>
                  </a:txBody>
                  <a:tcPr anchor="ctr">
                    <a:lnT w="25400" cmpd="sng">
                      <a:noFill/>
                    </a:lnT>
                    <a:lnB w="12700" cap="flat" cmpd="sng" algn="ctr">
                      <a:noFill/>
                      <a:prstDash val="solid"/>
                      <a:round/>
                      <a:headEnd type="none" w="med" len="med"/>
                      <a:tailEnd type="none" w="med" len="med"/>
                    </a:lnB>
                    <a:noFill/>
                  </a:tcPr>
                </a:tc>
                <a:tc>
                  <a:txBody>
                    <a:bodyPr/>
                    <a:lstStyle/>
                    <a:p>
                      <a:pPr algn="r" rtl="0"/>
                      <a:r>
                        <a:rPr sz="1000" b="1" dirty="0">
                          <a:solidFill>
                            <a:schemeClr val="tx2">
                              <a:lumMod val="75000"/>
                            </a:schemeClr>
                          </a:solidFill>
                        </a:rPr>
                        <a:t>2</a:t>
                      </a:r>
                      <a:r>
                        <a:rPr lang="pl-PL" sz="1000" b="1" dirty="0">
                          <a:solidFill>
                            <a:schemeClr val="tx2">
                              <a:lumMod val="75000"/>
                            </a:schemeClr>
                          </a:solidFill>
                        </a:rPr>
                        <a:t>.</a:t>
                      </a:r>
                      <a:r>
                        <a:rPr sz="1000" b="1" dirty="0">
                          <a:solidFill>
                            <a:schemeClr val="tx2">
                              <a:lumMod val="75000"/>
                            </a:schemeClr>
                          </a:solidFill>
                        </a:rPr>
                        <a:t>9x</a:t>
                      </a:r>
                    </a:p>
                  </a:txBody>
                  <a:tcPr anchor="ctr">
                    <a:lnT w="25400" cmpd="sng">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pPr algn="ctr" rtl="0"/>
                      <a:r>
                        <a:rPr sz="1000">
                          <a:solidFill>
                            <a:schemeClr val="accent2">
                              <a:lumMod val="75000"/>
                            </a:schemeClr>
                          </a:solidFill>
                        </a:rPr>
                        <a:t>EPS growth rate</a:t>
                      </a:r>
                    </a:p>
                  </a:txBody>
                  <a:tcPr anchor="ctr">
                    <a:lnT w="25400" cmpd="sng">
                      <a:noFill/>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rtl="0"/>
                      <a:r>
                        <a:rPr sz="1000" b="0" dirty="0">
                          <a:solidFill>
                            <a:schemeClr val="accent2">
                              <a:lumMod val="75000"/>
                            </a:schemeClr>
                          </a:solidFill>
                        </a:rPr>
                        <a:t>72</a:t>
                      </a:r>
                      <a:r>
                        <a:rPr lang="pl-PL" sz="1000" b="0" dirty="0">
                          <a:solidFill>
                            <a:schemeClr val="accent2">
                              <a:lumMod val="75000"/>
                            </a:schemeClr>
                          </a:solidFill>
                        </a:rPr>
                        <a:t>.</a:t>
                      </a:r>
                      <a:r>
                        <a:rPr sz="1000" b="0" dirty="0">
                          <a:solidFill>
                            <a:schemeClr val="accent2">
                              <a:lumMod val="75000"/>
                            </a:schemeClr>
                          </a:solidFill>
                        </a:rPr>
                        <a:t>2%</a:t>
                      </a:r>
                    </a:p>
                  </a:txBody>
                  <a:tcPr anchor="ctr">
                    <a:lnT w="25400" cmpd="sng">
                      <a:noFill/>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rtl="0"/>
                      <a:r>
                        <a:rPr sz="1000" b="0" dirty="0">
                          <a:solidFill>
                            <a:schemeClr val="accent2">
                              <a:lumMod val="75000"/>
                            </a:schemeClr>
                          </a:solidFill>
                        </a:rPr>
                        <a:t>19</a:t>
                      </a:r>
                      <a:r>
                        <a:rPr lang="pl-PL" sz="1000" b="0" dirty="0">
                          <a:solidFill>
                            <a:schemeClr val="accent2">
                              <a:lumMod val="75000"/>
                            </a:schemeClr>
                          </a:solidFill>
                        </a:rPr>
                        <a:t>.</a:t>
                      </a:r>
                      <a:r>
                        <a:rPr sz="1000" b="0" dirty="0">
                          <a:solidFill>
                            <a:schemeClr val="accent2">
                              <a:lumMod val="75000"/>
                            </a:schemeClr>
                          </a:solidFill>
                        </a:rPr>
                        <a:t>1%</a:t>
                      </a:r>
                    </a:p>
                  </a:txBody>
                  <a:tcPr anchor="ctr">
                    <a:lnT w="25400" cmpd="sng">
                      <a:noFill/>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rtl="0"/>
                      <a:r>
                        <a:rPr sz="1000" b="0" dirty="0">
                          <a:solidFill>
                            <a:schemeClr val="accent2">
                              <a:lumMod val="75000"/>
                            </a:schemeClr>
                          </a:solidFill>
                        </a:rPr>
                        <a:t>20</a:t>
                      </a:r>
                      <a:r>
                        <a:rPr lang="pl-PL" sz="1000" b="0" dirty="0">
                          <a:solidFill>
                            <a:schemeClr val="accent2">
                              <a:lumMod val="75000"/>
                            </a:schemeClr>
                          </a:solidFill>
                        </a:rPr>
                        <a:t>.</a:t>
                      </a:r>
                      <a:r>
                        <a:rPr sz="1000" b="0" dirty="0">
                          <a:solidFill>
                            <a:schemeClr val="accent2">
                              <a:lumMod val="75000"/>
                            </a:schemeClr>
                          </a:solidFill>
                        </a:rPr>
                        <a:t>2%</a:t>
                      </a:r>
                    </a:p>
                  </a:txBody>
                  <a:tcPr anchor="ctr">
                    <a:lnT w="25400" cmpd="sng">
                      <a:noFill/>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rtl="0"/>
                      <a:r>
                        <a:rPr sz="1000" b="0" dirty="0">
                          <a:solidFill>
                            <a:schemeClr val="accent2">
                              <a:lumMod val="75000"/>
                            </a:schemeClr>
                          </a:solidFill>
                        </a:rPr>
                        <a:t>55</a:t>
                      </a:r>
                      <a:r>
                        <a:rPr lang="pl-PL" sz="1000" b="0" dirty="0">
                          <a:solidFill>
                            <a:schemeClr val="accent2">
                              <a:lumMod val="75000"/>
                            </a:schemeClr>
                          </a:solidFill>
                        </a:rPr>
                        <a:t>.</a:t>
                      </a:r>
                      <a:r>
                        <a:rPr sz="1000" b="0" dirty="0">
                          <a:solidFill>
                            <a:schemeClr val="accent2">
                              <a:lumMod val="75000"/>
                            </a:schemeClr>
                          </a:solidFill>
                        </a:rPr>
                        <a:t>1%</a:t>
                      </a:r>
                    </a:p>
                  </a:txBody>
                  <a:tcPr anchor="ctr">
                    <a:lnT w="25400" cmpd="sng">
                      <a:noFill/>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rtl="0"/>
                      <a:r>
                        <a:rPr sz="1000" b="1" dirty="0">
                          <a:solidFill>
                            <a:schemeClr val="tx2">
                              <a:lumMod val="75000"/>
                            </a:schemeClr>
                          </a:solidFill>
                        </a:rPr>
                        <a:t>32</a:t>
                      </a:r>
                      <a:r>
                        <a:rPr lang="pl-PL" sz="1000" b="1" dirty="0">
                          <a:solidFill>
                            <a:schemeClr val="tx2">
                              <a:lumMod val="75000"/>
                            </a:schemeClr>
                          </a:solidFill>
                        </a:rPr>
                        <a:t>.</a:t>
                      </a:r>
                      <a:r>
                        <a:rPr sz="1000" b="1" dirty="0">
                          <a:solidFill>
                            <a:schemeClr val="tx2">
                              <a:lumMod val="75000"/>
                            </a:schemeClr>
                          </a:solidFill>
                        </a:rPr>
                        <a:t>3%</a:t>
                      </a:r>
                    </a:p>
                  </a:txBody>
                  <a:tcPr anchor="ctr">
                    <a:lnT w="25400" cmpd="sng">
                      <a:noFill/>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rtl="0"/>
                      <a:r>
                        <a:rPr sz="1000" b="0" dirty="0">
                          <a:solidFill>
                            <a:schemeClr val="tx2">
                              <a:lumMod val="75000"/>
                            </a:schemeClr>
                          </a:solidFill>
                        </a:rPr>
                        <a:t>-</a:t>
                      </a:r>
                    </a:p>
                  </a:txBody>
                  <a:tcPr anchor="ctr">
                    <a:lnT w="25400" cmpd="sng">
                      <a:noFill/>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rtl="0"/>
                      <a:r>
                        <a:rPr sz="1000" b="0" dirty="0">
                          <a:solidFill>
                            <a:schemeClr val="tx2">
                              <a:lumMod val="75000"/>
                            </a:schemeClr>
                          </a:solidFill>
                        </a:rPr>
                        <a:t>-</a:t>
                      </a:r>
                    </a:p>
                  </a:txBody>
                  <a:tcPr anchor="ctr">
                    <a:lnT w="25400" cmpd="sng">
                      <a:noFill/>
                    </a:lnT>
                    <a:lnB w="12700" cap="flat" cmpd="sng" algn="ctr">
                      <a:solidFill>
                        <a:srgbClr val="FFFFFF">
                          <a:alpha val="50196"/>
                        </a:srgb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2"/>
                  </a:ext>
                </a:extLst>
              </a:tr>
              <a:tr h="324000">
                <a:tc>
                  <a:txBody>
                    <a:bodyPr/>
                    <a:lstStyle/>
                    <a:p>
                      <a:pPr algn="ctr" rtl="0"/>
                      <a:r>
                        <a:rPr sz="1000">
                          <a:solidFill>
                            <a:schemeClr val="accent2">
                              <a:lumMod val="75000"/>
                            </a:schemeClr>
                          </a:solidFill>
                        </a:rPr>
                        <a:t>ROE rolling*</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r" rtl="0"/>
                      <a:r>
                        <a:rPr sz="1000" dirty="0">
                          <a:solidFill>
                            <a:schemeClr val="accent2">
                              <a:lumMod val="75000"/>
                            </a:schemeClr>
                          </a:solidFill>
                        </a:rPr>
                        <a:t>27</a:t>
                      </a:r>
                      <a:r>
                        <a:rPr lang="pl-PL" sz="1000" dirty="0">
                          <a:solidFill>
                            <a:schemeClr val="accent2">
                              <a:lumMod val="75000"/>
                            </a:schemeClr>
                          </a:solidFill>
                        </a:rPr>
                        <a:t>.</a:t>
                      </a:r>
                      <a:r>
                        <a:rPr sz="1000" dirty="0">
                          <a:solidFill>
                            <a:schemeClr val="accent2">
                              <a:lumMod val="75000"/>
                            </a:schemeClr>
                          </a:solidFill>
                        </a:rPr>
                        <a:t>9%</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r" rtl="0"/>
                      <a:r>
                        <a:rPr sz="1000" dirty="0">
                          <a:solidFill>
                            <a:schemeClr val="accent2">
                              <a:lumMod val="75000"/>
                            </a:schemeClr>
                          </a:solidFill>
                        </a:rPr>
                        <a:t>25</a:t>
                      </a:r>
                      <a:r>
                        <a:rPr lang="pl-PL" sz="1000" dirty="0">
                          <a:solidFill>
                            <a:schemeClr val="accent2">
                              <a:lumMod val="75000"/>
                            </a:schemeClr>
                          </a:solidFill>
                        </a:rPr>
                        <a:t>.</a:t>
                      </a:r>
                      <a:r>
                        <a:rPr sz="1000" dirty="0">
                          <a:solidFill>
                            <a:schemeClr val="accent2">
                              <a:lumMod val="75000"/>
                            </a:schemeClr>
                          </a:solidFill>
                        </a:rPr>
                        <a:t>6%</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r" rtl="0"/>
                      <a:r>
                        <a:rPr sz="1000" dirty="0">
                          <a:solidFill>
                            <a:schemeClr val="accent2">
                              <a:lumMod val="75000"/>
                            </a:schemeClr>
                          </a:solidFill>
                        </a:rPr>
                        <a:t>23</a:t>
                      </a:r>
                      <a:r>
                        <a:rPr lang="pl-PL" sz="1000" dirty="0">
                          <a:solidFill>
                            <a:schemeClr val="accent2">
                              <a:lumMod val="75000"/>
                            </a:schemeClr>
                          </a:solidFill>
                        </a:rPr>
                        <a:t>.</a:t>
                      </a:r>
                      <a:r>
                        <a:rPr sz="1000" dirty="0">
                          <a:solidFill>
                            <a:schemeClr val="accent2">
                              <a:lumMod val="75000"/>
                            </a:schemeClr>
                          </a:solidFill>
                        </a:rPr>
                        <a:t>5%</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r" rtl="0"/>
                      <a:r>
                        <a:rPr sz="1000" b="0" dirty="0">
                          <a:solidFill>
                            <a:schemeClr val="accent2">
                              <a:lumMod val="75000"/>
                            </a:schemeClr>
                          </a:solidFill>
                        </a:rPr>
                        <a:t>25</a:t>
                      </a:r>
                      <a:r>
                        <a:rPr lang="pl-PL" sz="1000" b="0" dirty="0">
                          <a:solidFill>
                            <a:schemeClr val="accent2">
                              <a:lumMod val="75000"/>
                            </a:schemeClr>
                          </a:solidFill>
                        </a:rPr>
                        <a:t>.</a:t>
                      </a:r>
                      <a:r>
                        <a:rPr sz="1000" b="0" dirty="0">
                          <a:solidFill>
                            <a:schemeClr val="accent2">
                              <a:lumMod val="75000"/>
                            </a:schemeClr>
                          </a:solidFill>
                        </a:rPr>
                        <a:t>9%</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r" rtl="0"/>
                      <a:r>
                        <a:rPr sz="1000" b="1" dirty="0">
                          <a:solidFill>
                            <a:schemeClr val="tx2">
                              <a:lumMod val="75000"/>
                            </a:schemeClr>
                          </a:solidFill>
                        </a:rPr>
                        <a:t>26</a:t>
                      </a:r>
                      <a:r>
                        <a:rPr lang="pl-PL" sz="1000" b="1" dirty="0">
                          <a:solidFill>
                            <a:schemeClr val="tx2">
                              <a:lumMod val="75000"/>
                            </a:schemeClr>
                          </a:solidFill>
                        </a:rPr>
                        <a:t>.</a:t>
                      </a:r>
                      <a:r>
                        <a:rPr sz="1000" b="1" dirty="0">
                          <a:solidFill>
                            <a:schemeClr val="tx2">
                              <a:lumMod val="75000"/>
                            </a:schemeClr>
                          </a:solidFill>
                        </a:rPr>
                        <a:t>0%</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r" rtl="0"/>
                      <a:r>
                        <a:rPr sz="1000" b="1" dirty="0">
                          <a:solidFill>
                            <a:schemeClr val="tx2">
                              <a:lumMod val="75000"/>
                            </a:schemeClr>
                          </a:solidFill>
                        </a:rPr>
                        <a:t>-</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r" rtl="0"/>
                      <a:r>
                        <a:rPr sz="1000" b="1" dirty="0">
                          <a:solidFill>
                            <a:schemeClr val="tx2">
                              <a:lumMod val="75000"/>
                            </a:schemeClr>
                          </a:solidFill>
                        </a:rPr>
                        <a:t>-</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extLst>
                  <a:ext uri="{0D108BD9-81ED-4DB2-BD59-A6C34878D82A}">
                    <a16:rowId xmlns:a16="http://schemas.microsoft.com/office/drawing/2014/main" val="10003"/>
                  </a:ext>
                </a:extLst>
              </a:tr>
              <a:tr h="324000">
                <a:tc>
                  <a:txBody>
                    <a:bodyPr/>
                    <a:lstStyle/>
                    <a:p>
                      <a:pPr algn="ctr" rtl="0"/>
                      <a:r>
                        <a:rPr sz="1000" baseline="0" dirty="0">
                          <a:solidFill>
                            <a:schemeClr val="accent2">
                              <a:lumMod val="75000"/>
                            </a:schemeClr>
                          </a:solidFill>
                        </a:rPr>
                        <a:t>Net profit </a:t>
                      </a:r>
                      <a:r>
                        <a:rPr sz="1000" dirty="0">
                          <a:solidFill>
                            <a:schemeClr val="accent2">
                              <a:lumMod val="75000"/>
                            </a:schemeClr>
                          </a:solidFill>
                        </a:rPr>
                        <a:t>(</a:t>
                      </a:r>
                      <a:r>
                        <a:rPr lang="pl-PL" sz="1000" dirty="0">
                          <a:solidFill>
                            <a:schemeClr val="accent2">
                              <a:lumMod val="75000"/>
                            </a:schemeClr>
                          </a:solidFill>
                        </a:rPr>
                        <a:t>EUR</a:t>
                      </a:r>
                      <a:r>
                        <a:rPr sz="1000" dirty="0">
                          <a:solidFill>
                            <a:schemeClr val="accent2">
                              <a:lumMod val="75000"/>
                            </a:schemeClr>
                          </a:solidFill>
                        </a:rPr>
                        <a:t>m)</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fontAlgn="b"/>
                      <a:r>
                        <a:rPr lang="pl-PL" sz="1000" kern="1200" dirty="0">
                          <a:solidFill>
                            <a:schemeClr val="accent2">
                              <a:lumMod val="75000"/>
                            </a:schemeClr>
                          </a:solidFill>
                          <a:latin typeface="+mn-lt"/>
                          <a:ea typeface="+mn-ea"/>
                          <a:cs typeface="+mn-cs"/>
                        </a:rPr>
                        <a:t>15,1</a:t>
                      </a:r>
                    </a:p>
                  </a:txBody>
                  <a:tcPr marL="9525" marR="9525" marT="9525" marB="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fontAlgn="b"/>
                      <a:r>
                        <a:rPr lang="pl-PL" sz="1000" kern="1200">
                          <a:solidFill>
                            <a:schemeClr val="accent2">
                              <a:lumMod val="75000"/>
                            </a:schemeClr>
                          </a:solidFill>
                          <a:latin typeface="+mn-lt"/>
                          <a:ea typeface="+mn-ea"/>
                          <a:cs typeface="+mn-cs"/>
                        </a:rPr>
                        <a:t>18,5</a:t>
                      </a:r>
                    </a:p>
                  </a:txBody>
                  <a:tcPr marL="9525" marR="9525" marT="9525" marB="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fontAlgn="b"/>
                      <a:r>
                        <a:rPr lang="pl-PL" sz="1000" kern="1200" dirty="0">
                          <a:solidFill>
                            <a:schemeClr val="accent2">
                              <a:lumMod val="75000"/>
                            </a:schemeClr>
                          </a:solidFill>
                          <a:latin typeface="+mn-lt"/>
                          <a:ea typeface="+mn-ea"/>
                          <a:cs typeface="+mn-cs"/>
                        </a:rPr>
                        <a:t>22,2</a:t>
                      </a:r>
                    </a:p>
                  </a:txBody>
                  <a:tcPr marL="9525" marR="9525" marT="9525" marB="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fontAlgn="b"/>
                      <a:r>
                        <a:rPr lang="pl-PL" sz="1000" kern="1200" dirty="0">
                          <a:solidFill>
                            <a:schemeClr val="accent2">
                              <a:lumMod val="75000"/>
                            </a:schemeClr>
                          </a:solidFill>
                          <a:latin typeface="+mn-lt"/>
                          <a:ea typeface="+mn-ea"/>
                          <a:cs typeface="+mn-cs"/>
                        </a:rPr>
                        <a:t>34,5</a:t>
                      </a:r>
                    </a:p>
                  </a:txBody>
                  <a:tcPr marL="9525" marR="9525" marT="9525" marB="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fontAlgn="b"/>
                      <a:r>
                        <a:rPr lang="pl-PL" sz="1000" b="1" kern="1200" dirty="0">
                          <a:solidFill>
                            <a:schemeClr val="accent2">
                              <a:lumMod val="75000"/>
                            </a:schemeClr>
                          </a:solidFill>
                          <a:latin typeface="+mn-lt"/>
                          <a:ea typeface="+mn-ea"/>
                          <a:cs typeface="+mn-cs"/>
                        </a:rPr>
                        <a:t>46,4</a:t>
                      </a:r>
                    </a:p>
                  </a:txBody>
                  <a:tcPr marL="9525" marR="9525" marT="9525" marB="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rtl="0"/>
                      <a:r>
                        <a:rPr sz="1000" b="1" dirty="0">
                          <a:solidFill>
                            <a:schemeClr val="tx2">
                              <a:lumMod val="75000"/>
                            </a:schemeClr>
                          </a:solidFill>
                        </a:rPr>
                        <a:t>32</a:t>
                      </a:r>
                      <a:r>
                        <a:rPr lang="pl-PL" sz="1000" b="1" dirty="0">
                          <a:solidFill>
                            <a:schemeClr val="tx2">
                              <a:lumMod val="75000"/>
                            </a:schemeClr>
                          </a:solidFill>
                        </a:rPr>
                        <a:t>.</a:t>
                      </a:r>
                      <a:r>
                        <a:rPr sz="1000" b="1" dirty="0">
                          <a:solidFill>
                            <a:schemeClr val="tx2">
                              <a:lumMod val="75000"/>
                            </a:schemeClr>
                          </a:solidFill>
                        </a:rPr>
                        <a:t>4%</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algn="r" rtl="0"/>
                      <a:r>
                        <a:rPr sz="1000" b="1" dirty="0">
                          <a:solidFill>
                            <a:schemeClr val="tx2">
                              <a:lumMod val="75000"/>
                            </a:schemeClr>
                          </a:solidFill>
                        </a:rPr>
                        <a:t>3</a:t>
                      </a:r>
                      <a:r>
                        <a:rPr lang="pl-PL" sz="1000" b="1" dirty="0">
                          <a:solidFill>
                            <a:schemeClr val="tx2">
                              <a:lumMod val="75000"/>
                            </a:schemeClr>
                          </a:solidFill>
                        </a:rPr>
                        <a:t>.</a:t>
                      </a:r>
                      <a:r>
                        <a:rPr sz="1000" b="1" dirty="0">
                          <a:solidFill>
                            <a:schemeClr val="tx2">
                              <a:lumMod val="75000"/>
                            </a:schemeClr>
                          </a:solidFill>
                        </a:rPr>
                        <a:t>1x</a:t>
                      </a: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4"/>
                  </a:ext>
                </a:extLst>
              </a:tr>
            </a:tbl>
          </a:graphicData>
        </a:graphic>
      </p:graphicFrame>
      <p:sp>
        <p:nvSpPr>
          <p:cNvPr id="10" name="Symbol zastępczy tekstu 5"/>
          <p:cNvSpPr>
            <a:spLocks noGrp="1"/>
          </p:cNvSpPr>
          <p:nvPr>
            <p:ph type="body" idx="1"/>
          </p:nvPr>
        </p:nvSpPr>
        <p:spPr>
          <a:xfrm>
            <a:off x="611187" y="404665"/>
            <a:ext cx="8077075" cy="430887"/>
          </a:xfrm>
        </p:spPr>
        <p:txBody>
          <a:bodyPr/>
          <a:lstStyle/>
          <a:p>
            <a:pPr rtl="0"/>
            <a:r>
              <a:rPr lang="en-GB" dirty="0" err="1">
                <a:solidFill>
                  <a:schemeClr val="tx2">
                    <a:lumMod val="75000"/>
                  </a:schemeClr>
                </a:solidFill>
              </a:rPr>
              <a:t>KRUK's</a:t>
            </a:r>
            <a:r>
              <a:rPr lang="en-GB" dirty="0">
                <a:solidFill>
                  <a:schemeClr val="tx2">
                    <a:lumMod val="75000"/>
                  </a:schemeClr>
                </a:solidFill>
              </a:rPr>
              <a:t> market capitalisation goes beyond USD 1 billion</a:t>
            </a:r>
          </a:p>
        </p:txBody>
      </p:sp>
      <p:graphicFrame>
        <p:nvGraphicFramePr>
          <p:cNvPr id="11" name="Symbol zastępczy zawartości 3"/>
          <p:cNvGraphicFramePr>
            <a:graphicFrameLocks/>
          </p:cNvGraphicFramePr>
          <p:nvPr>
            <p:extLst>
              <p:ext uri="{D42A27DB-BD31-4B8C-83A1-F6EECF244321}">
                <p14:modId xmlns:p14="http://schemas.microsoft.com/office/powerpoint/2010/main" val="2444131520"/>
              </p:ext>
            </p:extLst>
          </p:nvPr>
        </p:nvGraphicFramePr>
        <p:xfrm>
          <a:off x="5652120" y="2949327"/>
          <a:ext cx="2880693" cy="3290400"/>
        </p:xfrm>
        <a:graphic>
          <a:graphicData uri="http://schemas.openxmlformats.org/drawingml/2006/table">
            <a:tbl>
              <a:tblPr firstRow="1" firstCol="1" bandRow="1">
                <a:tableStyleId>{AF606853-7671-496A-8E4F-DF71F8EC918B}</a:tableStyleId>
              </a:tblPr>
              <a:tblGrid>
                <a:gridCol w="1530558">
                  <a:extLst>
                    <a:ext uri="{9D8B030D-6E8A-4147-A177-3AD203B41FA5}">
                      <a16:colId xmlns:a16="http://schemas.microsoft.com/office/drawing/2014/main" val="20000"/>
                    </a:ext>
                  </a:extLst>
                </a:gridCol>
                <a:gridCol w="1350135">
                  <a:extLst>
                    <a:ext uri="{9D8B030D-6E8A-4147-A177-3AD203B41FA5}">
                      <a16:colId xmlns:a16="http://schemas.microsoft.com/office/drawing/2014/main" val="20001"/>
                    </a:ext>
                  </a:extLst>
                </a:gridCol>
              </a:tblGrid>
              <a:tr h="324000">
                <a:tc gridSpan="2">
                  <a:txBody>
                    <a:bodyPr/>
                    <a:lstStyle/>
                    <a:p>
                      <a:pPr algn="ctr" rtl="0"/>
                      <a:r>
                        <a:rPr sz="1000" dirty="0">
                          <a:solidFill>
                            <a:schemeClr val="bg1"/>
                          </a:solidFill>
                        </a:rPr>
                        <a:t>KRUK shares on the </a:t>
                      </a:r>
                      <a:r>
                        <a:rPr sz="1000" dirty="0" err="1">
                          <a:solidFill>
                            <a:schemeClr val="bg1"/>
                          </a:solidFill>
                        </a:rPr>
                        <a:t>WSE</a:t>
                      </a:r>
                      <a:r>
                        <a:rPr sz="1000" dirty="0">
                          <a:solidFill>
                            <a:schemeClr val="bg1"/>
                          </a:solidFill>
                        </a:rPr>
                        <a:t>**</a:t>
                      </a:r>
                    </a:p>
                  </a:txBody>
                  <a:tcPr marL="90000" marR="90000" marT="18000" marB="18000" anchor="ctr">
                    <a:lnB w="25400" cmpd="sng">
                      <a:noFill/>
                    </a:lnB>
                    <a:solidFill>
                      <a:schemeClr val="tx2"/>
                    </a:solidFill>
                  </a:tcPr>
                </a:tc>
                <a:tc hMerge="1">
                  <a:txBody>
                    <a:bodyPr/>
                    <a:lstStyle/>
                    <a:p>
                      <a:pPr algn="ctr"/>
                      <a:endParaRPr lang="pl-PL" sz="1000" dirty="0">
                        <a:solidFill>
                          <a:schemeClr val="bg1"/>
                        </a:solidFill>
                      </a:endParaRPr>
                    </a:p>
                  </a:txBody>
                  <a:tcPr anchor="ctr">
                    <a:lnB w="25400" cmpd="sng">
                      <a:noFill/>
                    </a:lnB>
                    <a:solidFill>
                      <a:schemeClr val="accent2">
                        <a:lumMod val="75000"/>
                      </a:schemeClr>
                    </a:solidFill>
                  </a:tcPr>
                </a:tc>
                <a:extLst>
                  <a:ext uri="{0D108BD9-81ED-4DB2-BD59-A6C34878D82A}">
                    <a16:rowId xmlns:a16="http://schemas.microsoft.com/office/drawing/2014/main" val="10000"/>
                  </a:ext>
                </a:extLst>
              </a:tr>
              <a:tr h="324000">
                <a:tc>
                  <a:txBody>
                    <a:bodyPr/>
                    <a:lstStyle/>
                    <a:p>
                      <a:pPr algn="r" rtl="0"/>
                      <a:r>
                        <a:rPr sz="1000" b="0">
                          <a:solidFill>
                            <a:schemeClr val="accent2">
                              <a:lumMod val="75000"/>
                            </a:schemeClr>
                          </a:solidFill>
                        </a:rPr>
                        <a:t>Share price</a:t>
                      </a:r>
                    </a:p>
                  </a:txBody>
                  <a:tcPr marL="90000" marR="90000" marT="18000" marB="18000" anchor="ctr">
                    <a:lnT w="25400" cmpd="sng">
                      <a:noFill/>
                    </a:lnT>
                    <a:lnB w="12700" cap="flat" cmpd="sng" algn="ctr">
                      <a:noFill/>
                      <a:prstDash val="solid"/>
                      <a:round/>
                      <a:headEnd type="none" w="med" len="med"/>
                      <a:tailEnd type="none" w="med" len="med"/>
                    </a:lnB>
                    <a:noFill/>
                  </a:tcPr>
                </a:tc>
                <a:tc>
                  <a:txBody>
                    <a:bodyPr/>
                    <a:lstStyle/>
                    <a:p>
                      <a:pPr algn="r" rtl="0"/>
                      <a:r>
                        <a:rPr lang="pl-PL" sz="1000" b="0" dirty="0">
                          <a:solidFill>
                            <a:schemeClr val="tx2">
                              <a:lumMod val="75000"/>
                            </a:schemeClr>
                          </a:solidFill>
                        </a:rPr>
                        <a:t>EUR</a:t>
                      </a:r>
                      <a:r>
                        <a:rPr sz="1000" b="0" dirty="0">
                          <a:solidFill>
                            <a:schemeClr val="tx2">
                              <a:lumMod val="75000"/>
                            </a:schemeClr>
                          </a:solidFill>
                        </a:rPr>
                        <a:t> </a:t>
                      </a:r>
                      <a:r>
                        <a:rPr lang="pl-PL" sz="1000" b="0" dirty="0">
                          <a:solidFill>
                            <a:schemeClr val="tx2">
                              <a:lumMod val="75000"/>
                            </a:schemeClr>
                          </a:solidFill>
                        </a:rPr>
                        <a:t>49</a:t>
                      </a:r>
                      <a:r>
                        <a:rPr sz="1000" b="0" dirty="0">
                          <a:solidFill>
                            <a:schemeClr val="tx2">
                              <a:lumMod val="75000"/>
                            </a:schemeClr>
                          </a:solidFill>
                        </a:rPr>
                        <a:t>.00 </a:t>
                      </a:r>
                    </a:p>
                  </a:txBody>
                  <a:tcPr marL="90000" marR="90000" marT="18000" marB="18000" anchor="ctr">
                    <a:lnT w="25400" cmpd="sng">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pPr algn="r" rtl="0"/>
                      <a:r>
                        <a:rPr sz="1000" b="0">
                          <a:solidFill>
                            <a:schemeClr val="accent2">
                              <a:lumMod val="75000"/>
                            </a:schemeClr>
                          </a:solidFill>
                        </a:rPr>
                        <a:t>Change 1Y/3M</a:t>
                      </a:r>
                    </a:p>
                  </a:txBody>
                  <a:tcPr marL="90000" marR="90000" marT="18000" marB="18000" anchor="ctr">
                    <a:lnT w="25400" cmpd="sng">
                      <a:noFill/>
                    </a:lnT>
                    <a:lnB w="12700" cap="flat" cmpd="sng" algn="ctr">
                      <a:noFill/>
                      <a:prstDash val="solid"/>
                      <a:round/>
                      <a:headEnd type="none" w="med" len="med"/>
                      <a:tailEnd type="none" w="med" len="med"/>
                    </a:lnB>
                    <a:solidFill>
                      <a:schemeClr val="bg2">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sz="1000" b="0" dirty="0">
                          <a:solidFill>
                            <a:schemeClr val="tx2">
                              <a:lumMod val="75000"/>
                            </a:schemeClr>
                          </a:solidFill>
                        </a:rPr>
                        <a:t>+</a:t>
                      </a:r>
                      <a:r>
                        <a:rPr lang="pl-PL" sz="1000" b="0" dirty="0">
                          <a:solidFill>
                            <a:schemeClr val="tx2">
                              <a:lumMod val="75000"/>
                            </a:schemeClr>
                          </a:solidFill>
                        </a:rPr>
                        <a:t>18</a:t>
                      </a:r>
                      <a:r>
                        <a:rPr sz="1000" b="0" dirty="0">
                          <a:solidFill>
                            <a:schemeClr val="tx2">
                              <a:lumMod val="75000"/>
                            </a:schemeClr>
                          </a:solidFill>
                        </a:rPr>
                        <a:t>% / +</a:t>
                      </a:r>
                      <a:r>
                        <a:rPr lang="pl-PL" sz="1000" b="0" dirty="0">
                          <a:solidFill>
                            <a:schemeClr val="tx2">
                              <a:lumMod val="75000"/>
                            </a:schemeClr>
                          </a:solidFill>
                        </a:rPr>
                        <a:t>4</a:t>
                      </a:r>
                      <a:r>
                        <a:rPr sz="1000" b="0" dirty="0">
                          <a:solidFill>
                            <a:schemeClr val="tx2">
                              <a:lumMod val="75000"/>
                            </a:schemeClr>
                          </a:solidFill>
                        </a:rPr>
                        <a:t>%</a:t>
                      </a:r>
                    </a:p>
                  </a:txBody>
                  <a:tcPr marL="90000" marR="90000" marT="18000" marB="18000" anchor="ctr">
                    <a:lnT w="25400" cmpd="sng">
                      <a:noFill/>
                    </a:lnT>
                    <a:lnB w="12700"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2"/>
                  </a:ext>
                </a:extLst>
              </a:tr>
              <a:tr h="324000">
                <a:tc>
                  <a:txBody>
                    <a:bodyPr/>
                    <a:lstStyle/>
                    <a:p>
                      <a:pPr algn="r" rtl="0"/>
                      <a:r>
                        <a:rPr sz="1000" b="0">
                          <a:solidFill>
                            <a:schemeClr val="accent2">
                              <a:lumMod val="75000"/>
                            </a:schemeClr>
                          </a:solidFill>
                        </a:rPr>
                        <a:t>Max/Min 1Y</a:t>
                      </a:r>
                    </a:p>
                  </a:txBody>
                  <a:tcPr marL="90000" marR="90000" marT="18000" marB="18000" anchor="ctr">
                    <a:lnT w="25400" cmpd="sng">
                      <a:noFill/>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sz="1000" b="0" dirty="0">
                          <a:solidFill>
                            <a:schemeClr val="tx2">
                              <a:lumMod val="75000"/>
                            </a:schemeClr>
                          </a:solidFill>
                        </a:rPr>
                        <a:t>PLN </a:t>
                      </a:r>
                      <a:r>
                        <a:rPr lang="pl-PL" sz="1000" b="0" dirty="0">
                          <a:solidFill>
                            <a:schemeClr val="tx2">
                              <a:lumMod val="75000"/>
                            </a:schemeClr>
                          </a:solidFill>
                        </a:rPr>
                        <a:t>58</a:t>
                      </a:r>
                      <a:r>
                        <a:rPr sz="1000" b="0" dirty="0">
                          <a:solidFill>
                            <a:schemeClr val="tx2">
                              <a:lumMod val="75000"/>
                            </a:schemeClr>
                          </a:solidFill>
                        </a:rPr>
                        <a:t>.</a:t>
                      </a:r>
                      <a:r>
                        <a:rPr lang="pl-PL" sz="1000" b="0" dirty="0">
                          <a:solidFill>
                            <a:schemeClr val="tx2">
                              <a:lumMod val="75000"/>
                            </a:schemeClr>
                          </a:solidFill>
                        </a:rPr>
                        <a:t>00</a:t>
                      </a:r>
                      <a:r>
                        <a:rPr sz="1000" b="0" dirty="0">
                          <a:solidFill>
                            <a:schemeClr val="tx2">
                              <a:lumMod val="75000"/>
                            </a:schemeClr>
                          </a:solidFill>
                        </a:rPr>
                        <a:t> / </a:t>
                      </a:r>
                      <a:endParaRPr lang="pl-PL" sz="1000" b="0" dirty="0">
                        <a:solidFill>
                          <a:schemeClr val="tx2">
                            <a:lumMod val="75000"/>
                          </a:schemeClr>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sz="1000" b="0" dirty="0">
                          <a:solidFill>
                            <a:schemeClr val="tx2">
                              <a:lumMod val="75000"/>
                            </a:schemeClr>
                          </a:solidFill>
                        </a:rPr>
                        <a:t>PLN </a:t>
                      </a:r>
                      <a:r>
                        <a:rPr lang="pl-PL" sz="1000" b="0" dirty="0">
                          <a:solidFill>
                            <a:schemeClr val="tx2">
                              <a:lumMod val="75000"/>
                            </a:schemeClr>
                          </a:solidFill>
                        </a:rPr>
                        <a:t>33</a:t>
                      </a:r>
                      <a:r>
                        <a:rPr sz="1000" b="0" dirty="0">
                          <a:solidFill>
                            <a:schemeClr val="tx2">
                              <a:lumMod val="75000"/>
                            </a:schemeClr>
                          </a:solidFill>
                        </a:rPr>
                        <a:t>.</a:t>
                      </a:r>
                      <a:r>
                        <a:rPr lang="pl-PL" sz="1000" b="0" dirty="0">
                          <a:solidFill>
                            <a:schemeClr val="tx2">
                              <a:lumMod val="75000"/>
                            </a:schemeClr>
                          </a:solidFill>
                        </a:rPr>
                        <a:t>0</a:t>
                      </a:r>
                      <a:r>
                        <a:rPr sz="1000" b="0" dirty="0">
                          <a:solidFill>
                            <a:schemeClr val="tx2">
                              <a:lumMod val="75000"/>
                            </a:schemeClr>
                          </a:solidFill>
                        </a:rPr>
                        <a:t>0 </a:t>
                      </a:r>
                    </a:p>
                  </a:txBody>
                  <a:tcPr marL="90000" marR="90000" marT="18000" marB="18000" anchor="ctr">
                    <a:lnT w="25400" cmpd="sng">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324000">
                <a:tc>
                  <a:txBody>
                    <a:bodyPr/>
                    <a:lstStyle/>
                    <a:p>
                      <a:pPr algn="r" rtl="0"/>
                      <a:r>
                        <a:rPr sz="1000" b="0">
                          <a:solidFill>
                            <a:schemeClr val="accent2">
                              <a:lumMod val="75000"/>
                            </a:schemeClr>
                          </a:solidFill>
                        </a:rPr>
                        <a:t>Market capitalisation</a:t>
                      </a:r>
                    </a:p>
                  </a:txBody>
                  <a:tcPr marL="90000" marR="90000" marT="18000" marB="18000" anchor="ctr">
                    <a:lnT w="25400" cmpd="sng">
                      <a:noFill/>
                    </a:lnT>
                    <a:lnB w="12700" cap="flat" cmpd="sng" algn="ctr">
                      <a:solidFill>
                        <a:srgbClr val="FFFFFF">
                          <a:alpha val="50196"/>
                        </a:srgbClr>
                      </a:solidFill>
                      <a:prstDash val="solid"/>
                      <a:round/>
                      <a:headEnd type="none" w="med" len="med"/>
                      <a:tailEnd type="none" w="med" len="med"/>
                    </a:lnB>
                    <a:solidFill>
                      <a:schemeClr val="bg2">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0" dirty="0">
                          <a:solidFill>
                            <a:schemeClr val="tx2">
                              <a:lumMod val="75000"/>
                            </a:schemeClr>
                          </a:solidFill>
                        </a:rPr>
                        <a:t>EUR</a:t>
                      </a:r>
                      <a:r>
                        <a:rPr sz="1000" b="0" dirty="0">
                          <a:solidFill>
                            <a:schemeClr val="tx2">
                              <a:lumMod val="75000"/>
                            </a:schemeClr>
                          </a:solidFill>
                        </a:rPr>
                        <a:t> </a:t>
                      </a:r>
                      <a:r>
                        <a:rPr lang="pl-PL" sz="1000" b="0" dirty="0">
                          <a:solidFill>
                            <a:schemeClr val="tx2">
                              <a:lumMod val="75000"/>
                            </a:schemeClr>
                          </a:solidFill>
                        </a:rPr>
                        <a:t>0</a:t>
                      </a:r>
                      <a:r>
                        <a:rPr sz="1000" b="0" dirty="0">
                          <a:solidFill>
                            <a:schemeClr val="tx2">
                              <a:lumMod val="75000"/>
                            </a:schemeClr>
                          </a:solidFill>
                        </a:rPr>
                        <a:t>.</a:t>
                      </a:r>
                      <a:r>
                        <a:rPr lang="pl-PL" sz="1000" b="0" dirty="0">
                          <a:solidFill>
                            <a:schemeClr val="tx2">
                              <a:lumMod val="75000"/>
                            </a:schemeClr>
                          </a:solidFill>
                        </a:rPr>
                        <a:t>9</a:t>
                      </a:r>
                      <a:r>
                        <a:rPr sz="1000" b="0" dirty="0" err="1">
                          <a:solidFill>
                            <a:schemeClr val="tx2">
                              <a:lumMod val="75000"/>
                            </a:schemeClr>
                          </a:solidFill>
                        </a:rPr>
                        <a:t>bn</a:t>
                      </a:r>
                      <a:r>
                        <a:rPr sz="1000" b="0" dirty="0">
                          <a:solidFill>
                            <a:schemeClr val="tx2">
                              <a:lumMod val="75000"/>
                            </a:schemeClr>
                          </a:solidFill>
                        </a:rPr>
                        <a:t> </a:t>
                      </a:r>
                    </a:p>
                  </a:txBody>
                  <a:tcPr marL="90000" marR="90000" marT="18000" marB="18000" anchor="ctr">
                    <a:lnT w="25400" cmpd="sng">
                      <a:noFill/>
                    </a:lnT>
                    <a:lnB w="12700" cap="flat" cmpd="sng" algn="ctr">
                      <a:solidFill>
                        <a:srgbClr val="FFFFFF">
                          <a:alpha val="50196"/>
                        </a:srgb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4"/>
                  </a:ext>
                </a:extLst>
              </a:tr>
              <a:tr h="324000">
                <a:tc gridSpan="2">
                  <a:txBody>
                    <a:bodyPr/>
                    <a:lstStyle/>
                    <a:p>
                      <a:pPr algn="ctr" rtl="0"/>
                      <a:r>
                        <a:rPr sz="1000" b="1" dirty="0">
                          <a:solidFill>
                            <a:schemeClr val="accent2">
                              <a:lumMod val="75000"/>
                            </a:schemeClr>
                          </a:solidFill>
                        </a:rPr>
                        <a:t>KRUK's position at the WSE </a:t>
                      </a:r>
                      <a:r>
                        <a:rPr sz="1000" b="1" baseline="0" dirty="0">
                          <a:solidFill>
                            <a:schemeClr val="accent2">
                              <a:lumMod val="75000"/>
                            </a:schemeClr>
                          </a:solidFill>
                        </a:rPr>
                        <a:t>according to market </a:t>
                      </a:r>
                      <a:r>
                        <a:rPr sz="1000" b="1" baseline="0" dirty="0" err="1">
                          <a:solidFill>
                            <a:schemeClr val="accent2">
                              <a:lumMod val="75000"/>
                            </a:schemeClr>
                          </a:solidFill>
                        </a:rPr>
                        <a:t>capitalisation</a:t>
                      </a:r>
                      <a:r>
                        <a:rPr sz="1000" b="1" baseline="0" dirty="0">
                          <a:solidFill>
                            <a:schemeClr val="accent2">
                              <a:lumMod val="75000"/>
                            </a:schemeClr>
                          </a:solidFill>
                        </a:rPr>
                        <a:t>: </a:t>
                      </a:r>
                      <a:r>
                        <a:rPr sz="1000" b="1" dirty="0">
                          <a:solidFill>
                            <a:schemeClr val="tx2">
                              <a:lumMod val="75000"/>
                            </a:schemeClr>
                          </a:solidFill>
                        </a:rPr>
                        <a:t>2</a:t>
                      </a:r>
                      <a:r>
                        <a:rPr lang="pl-PL" sz="1000" b="1" dirty="0">
                          <a:solidFill>
                            <a:schemeClr val="tx2">
                              <a:lumMod val="75000"/>
                            </a:schemeClr>
                          </a:solidFill>
                        </a:rPr>
                        <a:t>9</a:t>
                      </a:r>
                      <a:endParaRPr sz="1000" b="1" dirty="0">
                        <a:solidFill>
                          <a:schemeClr val="tx2">
                            <a:lumMod val="75000"/>
                          </a:schemeClr>
                        </a:solidFill>
                      </a:endParaRPr>
                    </a:p>
                  </a:txBody>
                  <a:tcPr marL="90000" marR="90000" marT="18000" marB="1800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000" b="1" dirty="0">
                        <a:solidFill>
                          <a:schemeClr val="tx2">
                            <a:lumMod val="75000"/>
                          </a:schemeClr>
                        </a:solidFill>
                      </a:endParaRPr>
                    </a:p>
                  </a:txBody>
                  <a:tcPr marL="90000" marR="90000" marT="18000" marB="1800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4000">
                <a:tc gridSpan="2">
                  <a:txBody>
                    <a:bodyPr/>
                    <a:lstStyle/>
                    <a:p>
                      <a:pPr algn="ctr" rtl="0"/>
                      <a:r>
                        <a:rPr sz="1000" b="1" dirty="0">
                          <a:solidFill>
                            <a:schemeClr val="bg1"/>
                          </a:solidFill>
                        </a:rPr>
                        <a:t>Stock trading liquidity</a:t>
                      </a:r>
                    </a:p>
                  </a:txBody>
                  <a:tcPr marL="90000" marR="90000" marT="18000" marB="1800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000" b="0" dirty="0">
                        <a:solidFill>
                          <a:srgbClr val="FF0000"/>
                        </a:solidFill>
                      </a:endParaRPr>
                    </a:p>
                  </a:txBody>
                  <a:tcPr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extLst>
                  <a:ext uri="{0D108BD9-81ED-4DB2-BD59-A6C34878D82A}">
                    <a16:rowId xmlns:a16="http://schemas.microsoft.com/office/drawing/2014/main" val="10005"/>
                  </a:ext>
                </a:extLst>
              </a:tr>
              <a:tr h="324000">
                <a:tc>
                  <a:txBody>
                    <a:bodyPr/>
                    <a:lstStyle/>
                    <a:p>
                      <a:pPr algn="r" rtl="0"/>
                      <a:r>
                        <a:rPr sz="1000" b="0">
                          <a:solidFill>
                            <a:schemeClr val="accent2">
                              <a:lumMod val="75000"/>
                            </a:schemeClr>
                          </a:solidFill>
                        </a:rPr>
                        <a:t>Average daily trading volume (y/y)</a:t>
                      </a:r>
                    </a:p>
                  </a:txBody>
                  <a:tcPr marL="90000" marR="90000" marT="18000" marB="1800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0" dirty="0">
                          <a:solidFill>
                            <a:schemeClr val="tx2">
                              <a:lumMod val="75000"/>
                            </a:schemeClr>
                          </a:solidFill>
                        </a:rPr>
                        <a:t>EUR</a:t>
                      </a:r>
                      <a:r>
                        <a:rPr sz="1000" b="0" dirty="0">
                          <a:solidFill>
                            <a:schemeClr val="tx2">
                              <a:lumMod val="75000"/>
                            </a:schemeClr>
                          </a:solidFill>
                        </a:rPr>
                        <a:t> </a:t>
                      </a:r>
                      <a:r>
                        <a:rPr lang="pl-PL" sz="1000" b="0" dirty="0">
                          <a:solidFill>
                            <a:schemeClr val="tx2">
                              <a:lumMod val="75000"/>
                            </a:schemeClr>
                          </a:solidFill>
                        </a:rPr>
                        <a:t>1</a:t>
                      </a:r>
                      <a:r>
                        <a:rPr sz="1000" b="0" dirty="0">
                          <a:solidFill>
                            <a:schemeClr val="tx2">
                              <a:lumMod val="75000"/>
                            </a:schemeClr>
                          </a:solidFill>
                        </a:rPr>
                        <a:t>.</a:t>
                      </a:r>
                      <a:r>
                        <a:rPr lang="pl-PL" sz="1000" b="0" dirty="0">
                          <a:solidFill>
                            <a:schemeClr val="tx2">
                              <a:lumMod val="75000"/>
                            </a:schemeClr>
                          </a:solidFill>
                        </a:rPr>
                        <a:t>7</a:t>
                      </a:r>
                      <a:r>
                        <a:rPr sz="1000" b="0" dirty="0">
                          <a:solidFill>
                            <a:schemeClr val="tx2">
                              <a:lumMod val="75000"/>
                            </a:schemeClr>
                          </a:solidFill>
                        </a:rPr>
                        <a:t>m (+ 1</a:t>
                      </a:r>
                      <a:r>
                        <a:rPr lang="pl-PL" sz="1000" b="0" dirty="0">
                          <a:solidFill>
                            <a:schemeClr val="tx2">
                              <a:lumMod val="75000"/>
                            </a:schemeClr>
                          </a:solidFill>
                        </a:rPr>
                        <a:t>74</a:t>
                      </a:r>
                      <a:r>
                        <a:rPr sz="1000" b="0" dirty="0">
                          <a:solidFill>
                            <a:schemeClr val="tx2">
                              <a:lumMod val="75000"/>
                            </a:schemeClr>
                          </a:solidFill>
                        </a:rPr>
                        <a:t>%)</a:t>
                      </a:r>
                    </a:p>
                  </a:txBody>
                  <a:tcPr marL="90000" marR="90000" marT="18000" marB="1800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4000">
                <a:tc>
                  <a:txBody>
                    <a:bodyPr/>
                    <a:lstStyle/>
                    <a:p>
                      <a:pPr algn="r" rtl="0"/>
                      <a:r>
                        <a:rPr sz="1000" b="0">
                          <a:solidFill>
                            <a:schemeClr val="accent2">
                              <a:lumMod val="75000"/>
                            </a:schemeClr>
                          </a:solidFill>
                        </a:rPr>
                        <a:t>Free</a:t>
                      </a:r>
                      <a:r>
                        <a:rPr sz="1000" b="0" baseline="0">
                          <a:solidFill>
                            <a:schemeClr val="accent2">
                              <a:lumMod val="75000"/>
                            </a:schemeClr>
                          </a:solidFill>
                        </a:rPr>
                        <a:t> float***</a:t>
                      </a:r>
                    </a:p>
                  </a:txBody>
                  <a:tcPr marL="90000" marR="90000" marT="18000" marB="1800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sz="1000" b="0" dirty="0">
                          <a:solidFill>
                            <a:schemeClr val="tx2">
                              <a:lumMod val="75000"/>
                            </a:schemeClr>
                          </a:solidFill>
                        </a:rPr>
                        <a:t>77</a:t>
                      </a:r>
                      <a:r>
                        <a:rPr lang="pl-PL" sz="1000" b="0" dirty="0">
                          <a:solidFill>
                            <a:schemeClr val="tx2">
                              <a:lumMod val="75000"/>
                            </a:schemeClr>
                          </a:solidFill>
                        </a:rPr>
                        <a:t>.9</a:t>
                      </a:r>
                      <a:r>
                        <a:rPr sz="1000" b="0" dirty="0">
                          <a:solidFill>
                            <a:schemeClr val="tx2">
                              <a:lumMod val="75000"/>
                            </a:schemeClr>
                          </a:solidFill>
                        </a:rPr>
                        <a:t>%</a:t>
                      </a:r>
                    </a:p>
                  </a:txBody>
                  <a:tcPr marL="90000" marR="90000" marT="18000" marB="1800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324000">
                <a:tc gridSpan="2">
                  <a:txBody>
                    <a:bodyPr/>
                    <a:lstStyle/>
                    <a:p>
                      <a:pPr algn="ctr" rtl="0"/>
                      <a:r>
                        <a:rPr sz="1000" b="1" dirty="0">
                          <a:solidFill>
                            <a:schemeClr val="accent2">
                              <a:lumMod val="75000"/>
                            </a:schemeClr>
                          </a:solidFill>
                        </a:rPr>
                        <a:t>KRUK's rank at the WSE according to</a:t>
                      </a:r>
                      <a:r>
                        <a:rPr sz="1000" b="1" baseline="0" dirty="0">
                          <a:solidFill>
                            <a:schemeClr val="accent2">
                              <a:lumMod val="75000"/>
                            </a:schemeClr>
                          </a:solidFill>
                        </a:rPr>
                        <a:t> liquidity: 1</a:t>
                      </a:r>
                      <a:r>
                        <a:rPr lang="pl-PL" sz="1000" b="1" baseline="0" dirty="0">
                          <a:solidFill>
                            <a:schemeClr val="accent2">
                              <a:lumMod val="75000"/>
                            </a:schemeClr>
                          </a:solidFill>
                        </a:rPr>
                        <a:t>2</a:t>
                      </a:r>
                      <a:endParaRPr sz="1000" b="1" baseline="0" dirty="0">
                        <a:solidFill>
                          <a:schemeClr val="accent2">
                            <a:lumMod val="75000"/>
                          </a:schemeClr>
                        </a:solidFill>
                      </a:endParaRPr>
                    </a:p>
                  </a:txBody>
                  <a:tcPr marL="90000" marR="90000" marT="18000" marB="1800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000" b="1" dirty="0">
                        <a:solidFill>
                          <a:schemeClr val="tx2">
                            <a:lumMod val="75000"/>
                          </a:schemeClr>
                        </a:solidFill>
                      </a:endParaRPr>
                    </a:p>
                  </a:txBody>
                  <a:tcPr marL="90000" marR="90000" marT="18000" marB="18000" anchor="ct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9"/>
                  </a:ext>
                </a:extLst>
              </a:tr>
            </a:tbl>
          </a:graphicData>
        </a:graphic>
      </p:graphicFrame>
      <p:sp>
        <p:nvSpPr>
          <p:cNvPr id="12" name="Prostokąt 11"/>
          <p:cNvSpPr/>
          <p:nvPr/>
        </p:nvSpPr>
        <p:spPr>
          <a:xfrm>
            <a:off x="653458" y="6387497"/>
            <a:ext cx="4062558" cy="415498"/>
          </a:xfrm>
          <a:prstGeom prst="rect">
            <a:avLst/>
          </a:prstGeom>
          <a:solidFill>
            <a:schemeClr val="bg1"/>
          </a:solidFill>
        </p:spPr>
        <p:txBody>
          <a:bodyPr wrap="square">
            <a:spAutoFit/>
          </a:bodyPr>
          <a:lstStyle/>
          <a:p>
            <a:pPr rtl="0"/>
            <a:r>
              <a:rPr lang="en-GB" sz="700" dirty="0">
                <a:solidFill>
                  <a:schemeClr val="bg1">
                    <a:lumMod val="50000"/>
                  </a:schemeClr>
                </a:solidFill>
              </a:rPr>
              <a:t>ROE for the last four quarters; equity at end of period.</a:t>
            </a:r>
          </a:p>
          <a:p>
            <a:pPr rtl="0"/>
            <a:r>
              <a:rPr lang="en-GB" sz="700" dirty="0">
                <a:solidFill>
                  <a:schemeClr val="bg1">
                    <a:lumMod val="50000"/>
                  </a:schemeClr>
                </a:solidFill>
              </a:rPr>
              <a:t>* Source: Stooq.com, as at </a:t>
            </a:r>
            <a:r>
              <a:rPr lang="pl-PL" sz="700" dirty="0" err="1">
                <a:solidFill>
                  <a:schemeClr val="bg1">
                    <a:lumMod val="50000"/>
                  </a:schemeClr>
                </a:solidFill>
              </a:rPr>
              <a:t>October</a:t>
            </a:r>
            <a:r>
              <a:rPr lang="pl-PL" sz="700" dirty="0">
                <a:solidFill>
                  <a:schemeClr val="bg1">
                    <a:lumMod val="50000"/>
                  </a:schemeClr>
                </a:solidFill>
              </a:rPr>
              <a:t> 28</a:t>
            </a:r>
            <a:r>
              <a:rPr lang="en-GB" sz="700" dirty="0" err="1">
                <a:solidFill>
                  <a:schemeClr val="bg1">
                    <a:lumMod val="50000"/>
                  </a:schemeClr>
                </a:solidFill>
              </a:rPr>
              <a:t>th</a:t>
            </a:r>
            <a:r>
              <a:rPr lang="en-GB" sz="700" dirty="0">
                <a:solidFill>
                  <a:schemeClr val="bg1">
                    <a:lumMod val="50000"/>
                  </a:schemeClr>
                </a:solidFill>
              </a:rPr>
              <a:t> 2016 or </a:t>
            </a:r>
            <a:r>
              <a:rPr lang="en-GB" sz="700" dirty="0" err="1">
                <a:solidFill>
                  <a:schemeClr val="bg1">
                    <a:lumMod val="50000"/>
                  </a:schemeClr>
                </a:solidFill>
              </a:rPr>
              <a:t>GPWInfostrefa</a:t>
            </a:r>
            <a:r>
              <a:rPr lang="en-GB" sz="700" dirty="0">
                <a:solidFill>
                  <a:schemeClr val="bg1">
                    <a:lumMod val="50000"/>
                  </a:schemeClr>
                </a:solidFill>
              </a:rPr>
              <a:t>, as at end of </a:t>
            </a:r>
            <a:r>
              <a:rPr lang="pl-PL" sz="700" dirty="0" err="1">
                <a:solidFill>
                  <a:schemeClr val="bg1">
                    <a:lumMod val="50000"/>
                  </a:schemeClr>
                </a:solidFill>
              </a:rPr>
              <a:t>September</a:t>
            </a:r>
            <a:r>
              <a:rPr lang="pl-PL" sz="700" dirty="0">
                <a:solidFill>
                  <a:schemeClr val="bg1">
                    <a:lumMod val="50000"/>
                  </a:schemeClr>
                </a:solidFill>
              </a:rPr>
              <a:t> </a:t>
            </a:r>
            <a:r>
              <a:rPr lang="en-GB" sz="700" dirty="0">
                <a:solidFill>
                  <a:schemeClr val="bg1">
                    <a:lumMod val="50000"/>
                  </a:schemeClr>
                </a:solidFill>
              </a:rPr>
              <a:t>2016</a:t>
            </a:r>
          </a:p>
          <a:p>
            <a:pPr rtl="0"/>
            <a:r>
              <a:rPr lang="en-GB" sz="700" dirty="0">
                <a:solidFill>
                  <a:schemeClr val="bg1">
                    <a:lumMod val="50000"/>
                  </a:schemeClr>
                </a:solidFill>
              </a:rPr>
              <a:t>*** Free float - shareholders with a holding of less than 10%</a:t>
            </a:r>
          </a:p>
        </p:txBody>
      </p:sp>
      <p:graphicFrame>
        <p:nvGraphicFramePr>
          <p:cNvPr id="13" name="Wykres 12"/>
          <p:cNvGraphicFramePr/>
          <p:nvPr>
            <p:extLst>
              <p:ext uri="{D42A27DB-BD31-4B8C-83A1-F6EECF244321}">
                <p14:modId xmlns:p14="http://schemas.microsoft.com/office/powerpoint/2010/main" val="692454261"/>
              </p:ext>
            </p:extLst>
          </p:nvPr>
        </p:nvGraphicFramePr>
        <p:xfrm>
          <a:off x="251520" y="2996952"/>
          <a:ext cx="5400600" cy="3390545"/>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438"/>
          <a:stretch/>
        </p:blipFill>
        <p:spPr bwMode="auto">
          <a:xfrm>
            <a:off x="2117130" y="3150493"/>
            <a:ext cx="1283692"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Obraz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6846" y="3240794"/>
            <a:ext cx="648072" cy="648072"/>
          </a:xfrm>
          <a:prstGeom prst="rect">
            <a:avLst/>
          </a:prstGeom>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33" r="38822"/>
          <a:stretch/>
        </p:blipFill>
        <p:spPr bwMode="auto">
          <a:xfrm>
            <a:off x="683568" y="3140968"/>
            <a:ext cx="1315541"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e tekstowe 2"/>
          <p:cNvSpPr txBox="1"/>
          <p:nvPr/>
        </p:nvSpPr>
        <p:spPr>
          <a:xfrm>
            <a:off x="1043608" y="4077072"/>
            <a:ext cx="2357214" cy="246221"/>
          </a:xfrm>
          <a:prstGeom prst="rect">
            <a:avLst/>
          </a:prstGeom>
          <a:noFill/>
        </p:spPr>
        <p:txBody>
          <a:bodyPr wrap="square" rtlCol="0">
            <a:spAutoFit/>
          </a:bodyPr>
          <a:lstStyle/>
          <a:p>
            <a:r>
              <a:rPr lang="pl-PL" sz="1000" b="1" dirty="0" err="1"/>
              <a:t>Share</a:t>
            </a:r>
            <a:r>
              <a:rPr lang="pl-PL" sz="1000" b="1" dirty="0"/>
              <a:t> </a:t>
            </a:r>
            <a:r>
              <a:rPr lang="pl-PL" sz="1000" b="1" dirty="0" err="1"/>
              <a:t>price</a:t>
            </a:r>
            <a:r>
              <a:rPr lang="pl-PL" sz="1000" b="1" dirty="0"/>
              <a:t> in EUR</a:t>
            </a:r>
          </a:p>
        </p:txBody>
      </p:sp>
    </p:spTree>
    <p:extLst>
      <p:ext uri="{BB962C8B-B14F-4D97-AF65-F5344CB8AC3E}">
        <p14:creationId xmlns:p14="http://schemas.microsoft.com/office/powerpoint/2010/main" val="107706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a:pPr rtl="0"/>
              <a:t>7</a:t>
            </a:fld>
            <a:endParaRPr/>
          </a:p>
        </p:txBody>
      </p:sp>
      <p:sp>
        <p:nvSpPr>
          <p:cNvPr id="6" name="Symbol zastępczy tekstu 5"/>
          <p:cNvSpPr>
            <a:spLocks noGrp="1"/>
          </p:cNvSpPr>
          <p:nvPr>
            <p:ph type="body" idx="1"/>
          </p:nvPr>
        </p:nvSpPr>
        <p:spPr>
          <a:xfrm>
            <a:off x="611188" y="404664"/>
            <a:ext cx="7919626" cy="769441"/>
          </a:xfrm>
        </p:spPr>
        <p:txBody>
          <a:bodyPr/>
          <a:lstStyle/>
          <a:p>
            <a:pPr>
              <a:spcBef>
                <a:spcPts val="0"/>
              </a:spcBef>
            </a:pPr>
            <a:r>
              <a:rPr lang="en-US" dirty="0">
                <a:solidFill>
                  <a:schemeClr val="tx2">
                    <a:lumMod val="75000"/>
                  </a:schemeClr>
                </a:solidFill>
              </a:rPr>
              <a:t>KRUK in 1</a:t>
            </a:r>
            <a:r>
              <a:rPr lang="pl-PL" dirty="0">
                <a:solidFill>
                  <a:schemeClr val="tx2">
                    <a:lumMod val="75000"/>
                  </a:schemeClr>
                </a:solidFill>
              </a:rPr>
              <a:t>-3Q</a:t>
            </a:r>
            <a:r>
              <a:rPr lang="en-US" dirty="0">
                <a:solidFill>
                  <a:schemeClr val="tx2">
                    <a:lumMod val="75000"/>
                  </a:schemeClr>
                </a:solidFill>
              </a:rPr>
              <a:t> 2016: </a:t>
            </a:r>
            <a:r>
              <a:rPr lang="pl-PL" dirty="0">
                <a:solidFill>
                  <a:schemeClr val="tx2">
                    <a:lumMod val="75000"/>
                  </a:schemeClr>
                </a:solidFill>
              </a:rPr>
              <a:t>EUR</a:t>
            </a:r>
            <a:r>
              <a:rPr lang="en-US" dirty="0">
                <a:solidFill>
                  <a:schemeClr val="tx2">
                    <a:lumMod val="75000"/>
                  </a:schemeClr>
                </a:solidFill>
              </a:rPr>
              <a:t> </a:t>
            </a:r>
            <a:r>
              <a:rPr lang="pl-PL" dirty="0">
                <a:solidFill>
                  <a:schemeClr val="tx2">
                    <a:lumMod val="75000"/>
                  </a:schemeClr>
                </a:solidFill>
              </a:rPr>
              <a:t>42</a:t>
            </a:r>
            <a:r>
              <a:rPr lang="en-US" dirty="0">
                <a:solidFill>
                  <a:schemeClr val="tx2">
                    <a:lumMod val="75000"/>
                  </a:schemeClr>
                </a:solidFill>
              </a:rPr>
              <a:t>m in net profit and record-high</a:t>
            </a:r>
          </a:p>
          <a:p>
            <a:pPr>
              <a:spcBef>
                <a:spcPts val="0"/>
              </a:spcBef>
            </a:pPr>
            <a:r>
              <a:rPr lang="pl-PL" dirty="0" err="1">
                <a:solidFill>
                  <a:schemeClr val="tx2">
                    <a:lumMod val="75000"/>
                  </a:schemeClr>
                </a:solidFill>
              </a:rPr>
              <a:t>recoveries</a:t>
            </a:r>
            <a:r>
              <a:rPr lang="pl-PL" dirty="0">
                <a:solidFill>
                  <a:schemeClr val="tx2">
                    <a:lumMod val="75000"/>
                  </a:schemeClr>
                </a:solidFill>
              </a:rPr>
              <a:t> </a:t>
            </a:r>
            <a:r>
              <a:rPr lang="en-US" dirty="0">
                <a:solidFill>
                  <a:schemeClr val="tx2">
                    <a:lumMod val="75000"/>
                  </a:schemeClr>
                </a:solidFill>
              </a:rPr>
              <a:t>of </a:t>
            </a:r>
            <a:r>
              <a:rPr lang="pl-PL" dirty="0">
                <a:solidFill>
                  <a:schemeClr val="tx2">
                    <a:lumMod val="75000"/>
                  </a:schemeClr>
                </a:solidFill>
              </a:rPr>
              <a:t>EUR</a:t>
            </a:r>
            <a:r>
              <a:rPr lang="en-US" dirty="0">
                <a:solidFill>
                  <a:schemeClr val="tx2">
                    <a:lumMod val="75000"/>
                  </a:schemeClr>
                </a:solidFill>
              </a:rPr>
              <a:t> </a:t>
            </a:r>
            <a:r>
              <a:rPr lang="pl-PL" dirty="0">
                <a:solidFill>
                  <a:schemeClr val="tx2">
                    <a:lumMod val="75000"/>
                  </a:schemeClr>
                </a:solidFill>
              </a:rPr>
              <a:t>160m</a:t>
            </a:r>
            <a:endParaRPr dirty="0">
              <a:solidFill>
                <a:schemeClr val="tx2">
                  <a:lumMod val="75000"/>
                </a:schemeClr>
              </a:solidFill>
            </a:endParaRPr>
          </a:p>
        </p:txBody>
      </p:sp>
      <p:graphicFrame>
        <p:nvGraphicFramePr>
          <p:cNvPr id="21" name="Symbol zastępczy zawartości 20"/>
          <p:cNvGraphicFramePr>
            <a:graphicFrameLocks noGrp="1"/>
          </p:cNvGraphicFramePr>
          <p:nvPr>
            <p:ph sz="half" idx="16"/>
            <p:extLst>
              <p:ext uri="{D42A27DB-BD31-4B8C-83A1-F6EECF244321}">
                <p14:modId xmlns:p14="http://schemas.microsoft.com/office/powerpoint/2010/main" val="2461769322"/>
              </p:ext>
            </p:extLst>
          </p:nvPr>
        </p:nvGraphicFramePr>
        <p:xfrm>
          <a:off x="4679950" y="3861048"/>
          <a:ext cx="4249768" cy="2380029"/>
        </p:xfrm>
        <a:graphic>
          <a:graphicData uri="http://schemas.openxmlformats.org/drawingml/2006/table">
            <a:tbl>
              <a:tblPr firstRow="1" bandRow="1">
                <a:tableStyleId>{5C22544A-7EE6-4342-B048-85BDC9FD1C3A}</a:tableStyleId>
              </a:tblPr>
              <a:tblGrid>
                <a:gridCol w="2392380">
                  <a:extLst>
                    <a:ext uri="{9D8B030D-6E8A-4147-A177-3AD203B41FA5}">
                      <a16:colId xmlns:a16="http://schemas.microsoft.com/office/drawing/2014/main" val="20000"/>
                    </a:ext>
                  </a:extLst>
                </a:gridCol>
                <a:gridCol w="571504">
                  <a:extLst>
                    <a:ext uri="{9D8B030D-6E8A-4147-A177-3AD203B41FA5}">
                      <a16:colId xmlns:a16="http://schemas.microsoft.com/office/drawing/2014/main" val="20001"/>
                    </a:ext>
                  </a:extLst>
                </a:gridCol>
                <a:gridCol w="500066">
                  <a:extLst>
                    <a:ext uri="{9D8B030D-6E8A-4147-A177-3AD203B41FA5}">
                      <a16:colId xmlns:a16="http://schemas.microsoft.com/office/drawing/2014/main" val="20002"/>
                    </a:ext>
                  </a:extLst>
                </a:gridCol>
                <a:gridCol w="785818">
                  <a:extLst>
                    <a:ext uri="{9D8B030D-6E8A-4147-A177-3AD203B41FA5}">
                      <a16:colId xmlns:a16="http://schemas.microsoft.com/office/drawing/2014/main" val="20003"/>
                    </a:ext>
                  </a:extLst>
                </a:gridCol>
              </a:tblGrid>
              <a:tr h="423372">
                <a:tc>
                  <a:txBody>
                    <a:bodyPr/>
                    <a:lstStyle/>
                    <a:p>
                      <a:endParaRPr lang="pl-PL" b="0" dirty="0"/>
                    </a:p>
                  </a:txBody>
                  <a:tcPr>
                    <a:noFill/>
                  </a:tcPr>
                </a:tc>
                <a:tc>
                  <a:txBody>
                    <a:bodyPr/>
                    <a:lstStyle/>
                    <a:p>
                      <a:pPr algn="ctr" rtl="0"/>
                      <a:r>
                        <a:rPr sz="1000"/>
                        <a:t>2007</a:t>
                      </a:r>
                    </a:p>
                  </a:txBody>
                  <a:tcPr anchor="ctr">
                    <a:solidFill>
                      <a:schemeClr val="accent2">
                        <a:lumMod val="75000"/>
                      </a:schemeClr>
                    </a:solidFill>
                  </a:tcPr>
                </a:tc>
                <a:tc>
                  <a:txBody>
                    <a:bodyPr/>
                    <a:lstStyle/>
                    <a:p>
                      <a:pPr algn="ctr" rtl="0"/>
                      <a:r>
                        <a:rPr lang="pl-PL" sz="1000" dirty="0"/>
                        <a:t>3Q </a:t>
                      </a:r>
                      <a:r>
                        <a:rPr sz="1000" dirty="0"/>
                        <a:t>201</a:t>
                      </a:r>
                      <a:r>
                        <a:rPr lang="pl-PL" sz="1000" dirty="0"/>
                        <a:t>6</a:t>
                      </a:r>
                      <a:endParaRPr sz="1000" dirty="0"/>
                    </a:p>
                  </a:txBody>
                  <a:tcPr anchor="ctr">
                    <a:solidFill>
                      <a:schemeClr val="accent2">
                        <a:lumMod val="75000"/>
                      </a:schemeClr>
                    </a:solidFill>
                  </a:tcPr>
                </a:tc>
                <a:tc>
                  <a:txBody>
                    <a:bodyPr/>
                    <a:lstStyle/>
                    <a:p>
                      <a:pPr algn="ctr" rtl="0"/>
                      <a:r>
                        <a:rPr sz="1000" i="1" dirty="0"/>
                        <a:t>2015/2007</a:t>
                      </a:r>
                    </a:p>
                  </a:txBody>
                  <a:tcPr anchor="ctr">
                    <a:solidFill>
                      <a:schemeClr val="accent2">
                        <a:lumMod val="75000"/>
                      </a:schemeClr>
                    </a:solidFill>
                  </a:tcPr>
                </a:tc>
                <a:extLst>
                  <a:ext uri="{0D108BD9-81ED-4DB2-BD59-A6C34878D82A}">
                    <a16:rowId xmlns:a16="http://schemas.microsoft.com/office/drawing/2014/main" val="10000"/>
                  </a:ext>
                </a:extLst>
              </a:tr>
              <a:tr h="476923">
                <a:tc>
                  <a:txBody>
                    <a:bodyPr/>
                    <a:lstStyle/>
                    <a:p>
                      <a:pPr algn="r" rtl="0"/>
                      <a:r>
                        <a:rPr sz="900" dirty="0">
                          <a:solidFill>
                            <a:schemeClr val="accent2">
                              <a:lumMod val="75000"/>
                            </a:schemeClr>
                          </a:solidFill>
                        </a:rPr>
                        <a:t>Debt cases managed at year end,</a:t>
                      </a:r>
                      <a:r>
                        <a:rPr sz="900" baseline="0" dirty="0">
                          <a:solidFill>
                            <a:schemeClr val="accent2">
                              <a:lumMod val="75000"/>
                            </a:schemeClr>
                          </a:solidFill>
                        </a:rPr>
                        <a:t> </a:t>
                      </a:r>
                      <a:r>
                        <a:rPr sz="900" dirty="0">
                          <a:solidFill>
                            <a:schemeClr val="accent2">
                              <a:lumMod val="75000"/>
                            </a:schemeClr>
                          </a:solidFill>
                        </a:rPr>
                        <a:t> in millions (purchased debt portfolios and</a:t>
                      </a:r>
                      <a:r>
                        <a:rPr lang="pl-PL" sz="900" baseline="0" dirty="0">
                          <a:solidFill>
                            <a:schemeClr val="accent2">
                              <a:lumMod val="75000"/>
                            </a:schemeClr>
                          </a:solidFill>
                        </a:rPr>
                        <a:t> </a:t>
                      </a:r>
                      <a:r>
                        <a:rPr lang="pl-PL" sz="900" baseline="0" dirty="0" err="1">
                          <a:solidFill>
                            <a:schemeClr val="accent2">
                              <a:lumMod val="75000"/>
                            </a:schemeClr>
                          </a:solidFill>
                        </a:rPr>
                        <a:t>debt</a:t>
                      </a:r>
                      <a:r>
                        <a:rPr lang="pl-PL" sz="900" baseline="0" dirty="0">
                          <a:solidFill>
                            <a:schemeClr val="accent2">
                              <a:lumMod val="75000"/>
                            </a:schemeClr>
                          </a:solidFill>
                        </a:rPr>
                        <a:t> </a:t>
                      </a:r>
                      <a:r>
                        <a:rPr lang="pl-PL" sz="900" baseline="0" dirty="0" err="1">
                          <a:solidFill>
                            <a:schemeClr val="accent2">
                              <a:lumMod val="75000"/>
                            </a:schemeClr>
                          </a:solidFill>
                        </a:rPr>
                        <a:t>collection</a:t>
                      </a:r>
                      <a:r>
                        <a:rPr lang="pl-PL" sz="900" baseline="0" dirty="0">
                          <a:solidFill>
                            <a:schemeClr val="accent2">
                              <a:lumMod val="75000"/>
                            </a:schemeClr>
                          </a:solidFill>
                        </a:rPr>
                        <a:t> outsourcing</a:t>
                      </a:r>
                      <a:r>
                        <a:rPr sz="900" dirty="0">
                          <a:solidFill>
                            <a:schemeClr val="accent2">
                              <a:lumMod val="75000"/>
                            </a:schemeClr>
                          </a:solidFill>
                        </a:rPr>
                        <a:t>)</a:t>
                      </a:r>
                    </a:p>
                  </a:txBody>
                  <a:tcPr anchor="ctr">
                    <a:noFill/>
                  </a:tcPr>
                </a:tc>
                <a:tc>
                  <a:txBody>
                    <a:bodyPr/>
                    <a:lstStyle/>
                    <a:p>
                      <a:pPr algn="r" rtl="0"/>
                      <a:r>
                        <a:rPr sz="1000">
                          <a:solidFill>
                            <a:schemeClr val="accent2">
                              <a:lumMod val="75000"/>
                            </a:schemeClr>
                          </a:solidFill>
                        </a:rPr>
                        <a:t>1</a:t>
                      </a:r>
                      <a:r>
                        <a:rPr lang="pl-PL" sz="1000" dirty="0">
                          <a:solidFill>
                            <a:schemeClr val="accent2">
                              <a:lumMod val="75000"/>
                            </a:schemeClr>
                          </a:solidFill>
                        </a:rPr>
                        <a:t>.</a:t>
                      </a:r>
                      <a:r>
                        <a:rPr sz="1000">
                          <a:solidFill>
                            <a:schemeClr val="accent2">
                              <a:lumMod val="75000"/>
                            </a:schemeClr>
                          </a:solidFill>
                        </a:rPr>
                        <a:t>1</a:t>
                      </a:r>
                    </a:p>
                  </a:txBody>
                  <a:tcPr anchor="ctr">
                    <a:noFill/>
                  </a:tcPr>
                </a:tc>
                <a:tc>
                  <a:txBody>
                    <a:bodyPr/>
                    <a:lstStyle/>
                    <a:p>
                      <a:pPr algn="r"/>
                      <a:r>
                        <a:rPr lang="pl-PL" sz="1000" dirty="0">
                          <a:solidFill>
                            <a:schemeClr val="tx2">
                              <a:lumMod val="75000"/>
                            </a:schemeClr>
                          </a:solidFill>
                        </a:rPr>
                        <a:t>5.6</a:t>
                      </a:r>
                    </a:p>
                  </a:txBody>
                  <a:tcPr anchor="ctr">
                    <a:noFill/>
                  </a:tcPr>
                </a:tc>
                <a:tc>
                  <a:txBody>
                    <a:bodyPr/>
                    <a:lstStyle/>
                    <a:p>
                      <a:pPr algn="r" rtl="0"/>
                      <a:r>
                        <a:rPr sz="1000" dirty="0">
                          <a:solidFill>
                            <a:schemeClr val="tx2">
                              <a:lumMod val="75000"/>
                            </a:schemeClr>
                          </a:solidFill>
                        </a:rPr>
                        <a:t>2</a:t>
                      </a:r>
                      <a:r>
                        <a:rPr lang="pl-PL" sz="1000" dirty="0">
                          <a:solidFill>
                            <a:schemeClr val="tx2">
                              <a:lumMod val="75000"/>
                            </a:schemeClr>
                          </a:solidFill>
                        </a:rPr>
                        <a:t>36</a:t>
                      </a:r>
                      <a:r>
                        <a:rPr sz="1000" dirty="0">
                          <a:solidFill>
                            <a:schemeClr val="tx2">
                              <a:lumMod val="75000"/>
                            </a:schemeClr>
                          </a:solidFill>
                        </a:rPr>
                        <a:t>%</a:t>
                      </a:r>
                    </a:p>
                  </a:txBody>
                  <a:tcPr anchor="ctr">
                    <a:noFill/>
                  </a:tcPr>
                </a:tc>
                <a:extLst>
                  <a:ext uri="{0D108BD9-81ED-4DB2-BD59-A6C34878D82A}">
                    <a16:rowId xmlns:a16="http://schemas.microsoft.com/office/drawing/2014/main" val="10001"/>
                  </a:ext>
                </a:extLst>
              </a:tr>
              <a:tr h="606993">
                <a:tc>
                  <a:txBody>
                    <a:bodyPr/>
                    <a:lstStyle/>
                    <a:p>
                      <a:pPr algn="r" rtl="0"/>
                      <a:r>
                        <a:rPr sz="900" dirty="0">
                          <a:solidFill>
                            <a:schemeClr val="accent2">
                              <a:lumMod val="75000"/>
                            </a:schemeClr>
                          </a:solidFill>
                        </a:rPr>
                        <a:t>Nominal value of </a:t>
                      </a:r>
                      <a:r>
                        <a:rPr lang="pl-PL" sz="900" dirty="0" err="1">
                          <a:solidFill>
                            <a:schemeClr val="accent2">
                              <a:lumMod val="75000"/>
                            </a:schemeClr>
                          </a:solidFill>
                        </a:rPr>
                        <a:t>own</a:t>
                      </a:r>
                      <a:r>
                        <a:rPr lang="pl-PL" sz="900" dirty="0">
                          <a:solidFill>
                            <a:schemeClr val="accent2">
                              <a:lumMod val="75000"/>
                            </a:schemeClr>
                          </a:solidFill>
                        </a:rPr>
                        <a:t> </a:t>
                      </a:r>
                      <a:r>
                        <a:rPr sz="900" dirty="0">
                          <a:solidFill>
                            <a:schemeClr val="accent2">
                              <a:lumMod val="75000"/>
                            </a:schemeClr>
                          </a:solidFill>
                        </a:rPr>
                        <a:t>debt </a:t>
                      </a:r>
                      <a:br>
                        <a:rPr lang="pl-PL" sz="900" dirty="0">
                          <a:solidFill>
                            <a:schemeClr val="accent2">
                              <a:lumMod val="75000"/>
                            </a:schemeClr>
                          </a:solidFill>
                        </a:rPr>
                      </a:br>
                      <a:r>
                        <a:rPr sz="900" dirty="0">
                          <a:solidFill>
                            <a:schemeClr val="accent2">
                              <a:lumMod val="75000"/>
                            </a:schemeClr>
                          </a:solidFill>
                        </a:rPr>
                        <a:t>cases managed at year</a:t>
                      </a:r>
                      <a:r>
                        <a:rPr lang="pl-PL" sz="900" baseline="0" dirty="0">
                          <a:solidFill>
                            <a:schemeClr val="accent2">
                              <a:lumMod val="75000"/>
                            </a:schemeClr>
                          </a:solidFill>
                        </a:rPr>
                        <a:t> </a:t>
                      </a:r>
                      <a:r>
                        <a:rPr sz="900" dirty="0">
                          <a:solidFill>
                            <a:schemeClr val="accent2">
                              <a:lumMod val="75000"/>
                            </a:schemeClr>
                          </a:solidFill>
                        </a:rPr>
                        <a:t>end</a:t>
                      </a:r>
                      <a:r>
                        <a:rPr lang="pl-PL" sz="900" dirty="0">
                          <a:solidFill>
                            <a:schemeClr val="accent2">
                              <a:lumMod val="75000"/>
                            </a:schemeClr>
                          </a:solidFill>
                        </a:rPr>
                        <a:t>,</a:t>
                      </a:r>
                      <a:br>
                        <a:rPr lang="pl-PL" sz="900" dirty="0">
                          <a:solidFill>
                            <a:schemeClr val="accent2">
                              <a:lumMod val="75000"/>
                            </a:schemeClr>
                          </a:solidFill>
                        </a:rPr>
                      </a:br>
                      <a:r>
                        <a:rPr sz="900" dirty="0">
                          <a:solidFill>
                            <a:schemeClr val="accent2">
                              <a:lumMod val="75000"/>
                            </a:schemeClr>
                          </a:solidFill>
                        </a:rPr>
                        <a:t> </a:t>
                      </a:r>
                      <a:r>
                        <a:rPr lang="pl-PL" sz="900" dirty="0">
                          <a:solidFill>
                            <a:schemeClr val="accent2">
                              <a:lumMod val="75000"/>
                            </a:schemeClr>
                          </a:solidFill>
                        </a:rPr>
                        <a:t>EUR</a:t>
                      </a:r>
                      <a:r>
                        <a:rPr sz="900" dirty="0" err="1">
                          <a:solidFill>
                            <a:schemeClr val="accent2">
                              <a:lumMod val="75000"/>
                            </a:schemeClr>
                          </a:solidFill>
                        </a:rPr>
                        <a:t>bn</a:t>
                      </a:r>
                      <a:endParaRPr sz="900" dirty="0">
                        <a:solidFill>
                          <a:schemeClr val="accent2">
                            <a:lumMod val="75000"/>
                          </a:schemeClr>
                        </a:solidFill>
                      </a:endParaRPr>
                    </a:p>
                  </a:txBody>
                  <a:tcPr anchor="ctr">
                    <a:solidFill>
                      <a:schemeClr val="bg2">
                        <a:lumMod val="95000"/>
                      </a:schemeClr>
                    </a:solidFill>
                  </a:tcPr>
                </a:tc>
                <a:tc>
                  <a:txBody>
                    <a:bodyPr/>
                    <a:lstStyle/>
                    <a:p>
                      <a:pPr algn="r" rtl="0"/>
                      <a:r>
                        <a:rPr lang="pl-PL" sz="1000" dirty="0">
                          <a:solidFill>
                            <a:schemeClr val="accent2">
                              <a:lumMod val="75000"/>
                            </a:schemeClr>
                          </a:solidFill>
                        </a:rPr>
                        <a:t>1.0</a:t>
                      </a:r>
                      <a:endParaRPr sz="1000" dirty="0">
                        <a:solidFill>
                          <a:schemeClr val="accent2">
                            <a:lumMod val="75000"/>
                          </a:schemeClr>
                        </a:solidFill>
                      </a:endParaRPr>
                    </a:p>
                  </a:txBody>
                  <a:tcPr anchor="ctr">
                    <a:solidFill>
                      <a:schemeClr val="bg2">
                        <a:lumMod val="95000"/>
                      </a:schemeClr>
                    </a:solidFill>
                  </a:tcPr>
                </a:tc>
                <a:tc>
                  <a:txBody>
                    <a:bodyPr/>
                    <a:lstStyle/>
                    <a:p>
                      <a:pPr algn="r"/>
                      <a:r>
                        <a:rPr lang="pl-PL" sz="1000" dirty="0">
                          <a:solidFill>
                            <a:schemeClr val="tx2">
                              <a:lumMod val="75000"/>
                            </a:schemeClr>
                          </a:solidFill>
                        </a:rPr>
                        <a:t>8.0</a:t>
                      </a:r>
                    </a:p>
                  </a:txBody>
                  <a:tcPr anchor="ctr">
                    <a:solidFill>
                      <a:schemeClr val="bg2">
                        <a:lumMod val="95000"/>
                      </a:schemeClr>
                    </a:solidFill>
                  </a:tcPr>
                </a:tc>
                <a:tc>
                  <a:txBody>
                    <a:bodyPr/>
                    <a:lstStyle/>
                    <a:p>
                      <a:pPr algn="r" rtl="0"/>
                      <a:r>
                        <a:rPr lang="pl-PL" sz="1000" b="0" dirty="0">
                          <a:solidFill>
                            <a:schemeClr val="tx2">
                              <a:lumMod val="75000"/>
                            </a:schemeClr>
                          </a:solidFill>
                        </a:rPr>
                        <a:t>474</a:t>
                      </a:r>
                      <a:r>
                        <a:rPr sz="1000" b="0" dirty="0">
                          <a:solidFill>
                            <a:schemeClr val="tx2">
                              <a:lumMod val="75000"/>
                            </a:schemeClr>
                          </a:solidFill>
                        </a:rPr>
                        <a:t>%</a:t>
                      </a:r>
                    </a:p>
                  </a:txBody>
                  <a:tcPr anchor="ctr">
                    <a:solidFill>
                      <a:schemeClr val="bg2">
                        <a:lumMod val="95000"/>
                      </a:schemeClr>
                    </a:solidFill>
                  </a:tcPr>
                </a:tc>
                <a:extLst>
                  <a:ext uri="{0D108BD9-81ED-4DB2-BD59-A6C34878D82A}">
                    <a16:rowId xmlns:a16="http://schemas.microsoft.com/office/drawing/2014/main" val="10002"/>
                  </a:ext>
                </a:extLst>
              </a:tr>
              <a:tr h="423372">
                <a:tc>
                  <a:txBody>
                    <a:bodyPr/>
                    <a:lstStyle/>
                    <a:p>
                      <a:pPr algn="r" rtl="0"/>
                      <a:r>
                        <a:rPr sz="900" b="1" dirty="0">
                          <a:solidFill>
                            <a:schemeClr val="accent2">
                              <a:lumMod val="75000"/>
                            </a:schemeClr>
                          </a:solidFill>
                        </a:rPr>
                        <a:t>Accumulated recoveries from </a:t>
                      </a:r>
                      <a:br>
                        <a:rPr lang="pl-PL" sz="900" b="1" dirty="0">
                          <a:solidFill>
                            <a:schemeClr val="accent2">
                              <a:lumMod val="75000"/>
                            </a:schemeClr>
                          </a:solidFill>
                        </a:rPr>
                      </a:br>
                      <a:r>
                        <a:rPr sz="900" b="1" dirty="0">
                          <a:solidFill>
                            <a:schemeClr val="accent2">
                              <a:lumMod val="75000"/>
                            </a:schemeClr>
                          </a:solidFill>
                        </a:rPr>
                        <a:t>purchased debt portfolios (</a:t>
                      </a:r>
                      <a:r>
                        <a:rPr lang="pl-PL" sz="900" b="1" dirty="0">
                          <a:solidFill>
                            <a:schemeClr val="accent2">
                              <a:lumMod val="75000"/>
                            </a:schemeClr>
                          </a:solidFill>
                        </a:rPr>
                        <a:t>EUR</a:t>
                      </a:r>
                      <a:r>
                        <a:rPr sz="900" b="1" dirty="0">
                          <a:solidFill>
                            <a:schemeClr val="accent2">
                              <a:lumMod val="75000"/>
                            </a:schemeClr>
                          </a:solidFill>
                        </a:rPr>
                        <a:t>m)</a:t>
                      </a:r>
                    </a:p>
                  </a:txBody>
                  <a:tcPr anchor="ctr">
                    <a:noFill/>
                  </a:tcPr>
                </a:tc>
                <a:tc>
                  <a:txBody>
                    <a:bodyPr/>
                    <a:lstStyle/>
                    <a:p>
                      <a:pPr algn="r" rtl="0"/>
                      <a:r>
                        <a:rPr lang="pl-PL" sz="1000" b="1" dirty="0">
                          <a:solidFill>
                            <a:schemeClr val="accent2">
                              <a:lumMod val="75000"/>
                            </a:schemeClr>
                          </a:solidFill>
                        </a:rPr>
                        <a:t>36</a:t>
                      </a:r>
                      <a:endParaRPr sz="1000" b="1" dirty="0">
                        <a:solidFill>
                          <a:schemeClr val="accent2">
                            <a:lumMod val="75000"/>
                          </a:schemeClr>
                        </a:solidFill>
                      </a:endParaRPr>
                    </a:p>
                  </a:txBody>
                  <a:tcPr anchor="ctr">
                    <a:noFill/>
                  </a:tcPr>
                </a:tc>
                <a:tc>
                  <a:txBody>
                    <a:bodyPr/>
                    <a:lstStyle/>
                    <a:p>
                      <a:pPr algn="r"/>
                      <a:r>
                        <a:rPr lang="pl-PL" sz="1000" b="1" dirty="0">
                          <a:solidFill>
                            <a:schemeClr val="tx2">
                              <a:lumMod val="75000"/>
                            </a:schemeClr>
                          </a:solidFill>
                        </a:rPr>
                        <a:t>950</a:t>
                      </a:r>
                    </a:p>
                  </a:txBody>
                  <a:tcPr anchor="ctr">
                    <a:noFill/>
                  </a:tcPr>
                </a:tc>
                <a:tc>
                  <a:txBody>
                    <a:bodyPr/>
                    <a:lstStyle/>
                    <a:p>
                      <a:pPr algn="r" rtl="0"/>
                      <a:r>
                        <a:rPr sz="1000" b="1" dirty="0">
                          <a:solidFill>
                            <a:schemeClr val="tx2">
                              <a:lumMod val="75000"/>
                            </a:schemeClr>
                          </a:solidFill>
                        </a:rPr>
                        <a:t>-</a:t>
                      </a:r>
                    </a:p>
                  </a:txBody>
                  <a:tcPr anchor="ctr">
                    <a:noFill/>
                  </a:tcPr>
                </a:tc>
                <a:extLst>
                  <a:ext uri="{0D108BD9-81ED-4DB2-BD59-A6C34878D82A}">
                    <a16:rowId xmlns:a16="http://schemas.microsoft.com/office/drawing/2014/main" val="10003"/>
                  </a:ext>
                </a:extLst>
              </a:tr>
              <a:tr h="423372">
                <a:tc>
                  <a:txBody>
                    <a:bodyPr/>
                    <a:lstStyle/>
                    <a:p>
                      <a:pPr algn="r" rtl="0"/>
                      <a:r>
                        <a:rPr sz="900" b="1">
                          <a:solidFill>
                            <a:schemeClr val="accent2">
                              <a:lumMod val="75000"/>
                            </a:schemeClr>
                          </a:solidFill>
                        </a:rPr>
                        <a:t>Number of employees***</a:t>
                      </a:r>
                      <a:r>
                        <a:rPr sz="900" b="1" baseline="0">
                          <a:solidFill>
                            <a:schemeClr val="accent2">
                              <a:lumMod val="75000"/>
                            </a:schemeClr>
                          </a:solidFill>
                        </a:rPr>
                        <a:t> </a:t>
                      </a:r>
                    </a:p>
                  </a:txBody>
                  <a:tcPr anchor="ctr">
                    <a:solidFill>
                      <a:schemeClr val="bg2">
                        <a:lumMod val="95000"/>
                      </a:schemeClr>
                    </a:solidFill>
                  </a:tcPr>
                </a:tc>
                <a:tc>
                  <a:txBody>
                    <a:bodyPr/>
                    <a:lstStyle/>
                    <a:p>
                      <a:pPr algn="r" rtl="0"/>
                      <a:r>
                        <a:rPr sz="1000" b="1">
                          <a:solidFill>
                            <a:schemeClr val="accent2">
                              <a:lumMod val="75000"/>
                            </a:schemeClr>
                          </a:solidFill>
                        </a:rPr>
                        <a:t>751</a:t>
                      </a:r>
                    </a:p>
                  </a:txBody>
                  <a:tcPr anchor="ctr">
                    <a:solidFill>
                      <a:schemeClr val="bg2">
                        <a:lumMod val="95000"/>
                      </a:schemeClr>
                    </a:solidFill>
                  </a:tcPr>
                </a:tc>
                <a:tc>
                  <a:txBody>
                    <a:bodyPr/>
                    <a:lstStyle/>
                    <a:p>
                      <a:pPr algn="r"/>
                      <a:r>
                        <a:rPr lang="pl-PL" sz="1000" b="1" dirty="0">
                          <a:solidFill>
                            <a:schemeClr val="tx2">
                              <a:lumMod val="75000"/>
                            </a:schemeClr>
                          </a:solidFill>
                        </a:rPr>
                        <a:t>3,011</a:t>
                      </a:r>
                    </a:p>
                  </a:txBody>
                  <a:tcPr anchor="ctr">
                    <a:solidFill>
                      <a:schemeClr val="bg2">
                        <a:lumMod val="95000"/>
                      </a:schemeClr>
                    </a:solidFill>
                  </a:tcPr>
                </a:tc>
                <a:tc>
                  <a:txBody>
                    <a:bodyPr/>
                    <a:lstStyle/>
                    <a:p>
                      <a:pPr algn="r" rtl="0"/>
                      <a:r>
                        <a:rPr sz="1000" b="1" dirty="0">
                          <a:solidFill>
                            <a:schemeClr val="tx2">
                              <a:lumMod val="75000"/>
                            </a:schemeClr>
                          </a:solidFill>
                        </a:rPr>
                        <a:t>2</a:t>
                      </a:r>
                      <a:r>
                        <a:rPr lang="pl-PL" sz="1000" b="1" dirty="0">
                          <a:solidFill>
                            <a:schemeClr val="tx2">
                              <a:lumMod val="75000"/>
                            </a:schemeClr>
                          </a:solidFill>
                        </a:rPr>
                        <a:t>62</a:t>
                      </a:r>
                      <a:r>
                        <a:rPr sz="1000" b="1" dirty="0">
                          <a:solidFill>
                            <a:schemeClr val="tx2">
                              <a:lumMod val="75000"/>
                            </a:schemeClr>
                          </a:solidFill>
                        </a:rPr>
                        <a:t>%</a:t>
                      </a:r>
                    </a:p>
                  </a:txBody>
                  <a:tcPr anchor="ctr">
                    <a:solidFill>
                      <a:schemeClr val="bg2">
                        <a:lumMod val="95000"/>
                      </a:schemeClr>
                    </a:solidFill>
                  </a:tcPr>
                </a:tc>
                <a:extLst>
                  <a:ext uri="{0D108BD9-81ED-4DB2-BD59-A6C34878D82A}">
                    <a16:rowId xmlns:a16="http://schemas.microsoft.com/office/drawing/2014/main" val="10004"/>
                  </a:ext>
                </a:extLst>
              </a:tr>
            </a:tbl>
          </a:graphicData>
        </a:graphic>
      </p:graphicFrame>
      <p:graphicFrame>
        <p:nvGraphicFramePr>
          <p:cNvPr id="22" name="Symbol zastępczy zawartości 20"/>
          <p:cNvGraphicFramePr>
            <a:graphicFrameLocks/>
          </p:cNvGraphicFramePr>
          <p:nvPr>
            <p:extLst>
              <p:ext uri="{D42A27DB-BD31-4B8C-83A1-F6EECF244321}">
                <p14:modId xmlns:p14="http://schemas.microsoft.com/office/powerpoint/2010/main" val="2666217172"/>
              </p:ext>
            </p:extLst>
          </p:nvPr>
        </p:nvGraphicFramePr>
        <p:xfrm>
          <a:off x="611560" y="3861046"/>
          <a:ext cx="3893132" cy="233444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578129">
                  <a:extLst>
                    <a:ext uri="{9D8B030D-6E8A-4147-A177-3AD203B41FA5}">
                      <a16:colId xmlns:a16="http://schemas.microsoft.com/office/drawing/2014/main" val="20001"/>
                    </a:ext>
                  </a:extLst>
                </a:gridCol>
                <a:gridCol w="519430">
                  <a:extLst>
                    <a:ext uri="{9D8B030D-6E8A-4147-A177-3AD203B41FA5}">
                      <a16:colId xmlns:a16="http://schemas.microsoft.com/office/drawing/2014/main" val="20002"/>
                    </a:ext>
                  </a:extLst>
                </a:gridCol>
                <a:gridCol w="486093">
                  <a:extLst>
                    <a:ext uri="{9D8B030D-6E8A-4147-A177-3AD203B41FA5}">
                      <a16:colId xmlns:a16="http://schemas.microsoft.com/office/drawing/2014/main" val="20003"/>
                    </a:ext>
                  </a:extLst>
                </a:gridCol>
                <a:gridCol w="622617">
                  <a:extLst>
                    <a:ext uri="{9D8B030D-6E8A-4147-A177-3AD203B41FA5}">
                      <a16:colId xmlns:a16="http://schemas.microsoft.com/office/drawing/2014/main" val="20004"/>
                    </a:ext>
                  </a:extLst>
                </a:gridCol>
                <a:gridCol w="606743">
                  <a:extLst>
                    <a:ext uri="{9D8B030D-6E8A-4147-A177-3AD203B41FA5}">
                      <a16:colId xmlns:a16="http://schemas.microsoft.com/office/drawing/2014/main" val="20005"/>
                    </a:ext>
                  </a:extLst>
                </a:gridCol>
              </a:tblGrid>
              <a:tr h="446450">
                <a:tc>
                  <a:txBody>
                    <a:bodyPr/>
                    <a:lstStyle/>
                    <a:p>
                      <a:pPr algn="ctr" rtl="0"/>
                      <a:r>
                        <a:rPr lang="pl-PL" sz="1000" b="0" i="1" dirty="0">
                          <a:solidFill>
                            <a:schemeClr val="accent2">
                              <a:lumMod val="75000"/>
                            </a:schemeClr>
                          </a:solidFill>
                        </a:rPr>
                        <a:t>EUR</a:t>
                      </a:r>
                      <a:r>
                        <a:rPr sz="1000" b="0" i="1" dirty="0">
                          <a:solidFill>
                            <a:schemeClr val="accent2">
                              <a:lumMod val="75000"/>
                            </a:schemeClr>
                          </a:solidFill>
                        </a:rPr>
                        <a:t>m</a:t>
                      </a:r>
                    </a:p>
                  </a:txBody>
                  <a:tcPr anchor="ctr">
                    <a:noFill/>
                  </a:tcPr>
                </a:tc>
                <a:tc>
                  <a:txBody>
                    <a:bodyPr/>
                    <a:lstStyle/>
                    <a:p>
                      <a:pPr algn="ctr" rtl="0"/>
                      <a:r>
                        <a:rPr sz="1000"/>
                        <a:t>2007</a:t>
                      </a:r>
                    </a:p>
                  </a:txBody>
                  <a:tcPr anchor="ctr">
                    <a:solidFill>
                      <a:schemeClr val="accent2">
                        <a:lumMod val="75000"/>
                      </a:schemeClr>
                    </a:solidFill>
                  </a:tcPr>
                </a:tc>
                <a:tc>
                  <a:txBody>
                    <a:bodyPr/>
                    <a:lstStyle/>
                    <a:p>
                      <a:pPr algn="ctr" rtl="0"/>
                      <a:r>
                        <a:rPr sz="1000" dirty="0"/>
                        <a:t>2015</a:t>
                      </a:r>
                    </a:p>
                  </a:txBody>
                  <a:tcPr anchor="ctr">
                    <a:solidFill>
                      <a:schemeClr val="accent2">
                        <a:lumMod val="75000"/>
                      </a:schemeClr>
                    </a:solidFill>
                  </a:tcPr>
                </a:tc>
                <a:tc>
                  <a:txBody>
                    <a:bodyPr/>
                    <a:lstStyle/>
                    <a:p>
                      <a:pPr algn="ctr" rtl="0"/>
                      <a:r>
                        <a:rPr lang="pl-PL" sz="1000" dirty="0"/>
                        <a:t>1-3Q </a:t>
                      </a:r>
                      <a:r>
                        <a:rPr sz="1000" dirty="0"/>
                        <a:t>201</a:t>
                      </a:r>
                      <a:r>
                        <a:rPr lang="pl-PL" sz="1000" dirty="0"/>
                        <a:t>6</a:t>
                      </a:r>
                      <a:endParaRPr sz="1000" dirty="0"/>
                    </a:p>
                  </a:txBody>
                  <a:tcPr anchor="ctr">
                    <a:solidFill>
                      <a:schemeClr val="accent2">
                        <a:lumMod val="75000"/>
                      </a:schemeClr>
                    </a:solidFill>
                  </a:tcPr>
                </a:tc>
                <a:tc>
                  <a:txBody>
                    <a:bodyPr/>
                    <a:lstStyle/>
                    <a:p>
                      <a:pPr algn="ctr" rtl="0"/>
                      <a:r>
                        <a:rPr lang="pl-PL" sz="1000" i="1" dirty="0" err="1"/>
                        <a:t>yoy</a:t>
                      </a:r>
                      <a:endParaRPr sz="1000" i="1" dirty="0"/>
                    </a:p>
                  </a:txBody>
                  <a:tcPr anchor="ctr">
                    <a:solidFill>
                      <a:schemeClr val="accent2">
                        <a:lumMod val="75000"/>
                      </a:schemeClr>
                    </a:solidFill>
                  </a:tcPr>
                </a:tc>
                <a:tc>
                  <a:txBody>
                    <a:bodyPr/>
                    <a:lstStyle/>
                    <a:p>
                      <a:pPr algn="ctr" rtl="0"/>
                      <a:r>
                        <a:rPr sz="1000" i="1"/>
                        <a:t>CAGR </a:t>
                      </a:r>
                      <a:br>
                        <a:rPr lang="pl-PL" sz="1000" i="1" dirty="0"/>
                      </a:br>
                      <a:r>
                        <a:rPr sz="1000" i="1"/>
                        <a:t>2007–2015</a:t>
                      </a:r>
                    </a:p>
                  </a:txBody>
                  <a:tcPr anchor="ctr">
                    <a:solidFill>
                      <a:schemeClr val="accent2">
                        <a:lumMod val="75000"/>
                      </a:schemeClr>
                    </a:solidFill>
                  </a:tcPr>
                </a:tc>
                <a:extLst>
                  <a:ext uri="{0D108BD9-81ED-4DB2-BD59-A6C34878D82A}">
                    <a16:rowId xmlns:a16="http://schemas.microsoft.com/office/drawing/2014/main" val="10000"/>
                  </a:ext>
                </a:extLst>
              </a:tr>
              <a:tr h="446450">
                <a:tc>
                  <a:txBody>
                    <a:bodyPr/>
                    <a:lstStyle/>
                    <a:p>
                      <a:pPr algn="r" rtl="0"/>
                      <a:r>
                        <a:rPr sz="1000">
                          <a:solidFill>
                            <a:schemeClr val="accent2">
                              <a:lumMod val="75000"/>
                            </a:schemeClr>
                          </a:solidFill>
                        </a:rPr>
                        <a:t>Revenue</a:t>
                      </a:r>
                    </a:p>
                  </a:txBody>
                  <a:tcPr anchor="ctr">
                    <a:noFill/>
                  </a:tcPr>
                </a:tc>
                <a:tc>
                  <a:txBody>
                    <a:bodyPr/>
                    <a:lstStyle/>
                    <a:p>
                      <a:pPr algn="r" rtl="0" fontAlgn="ctr"/>
                      <a:r>
                        <a:rPr lang="pl-PL" sz="1000" b="1" i="0" u="none" strike="noStrike" dirty="0">
                          <a:solidFill>
                            <a:srgbClr val="005D85"/>
                          </a:solidFill>
                          <a:effectLst/>
                          <a:latin typeface="Calibri" panose="020F0502020204030204" pitchFamily="34" charset="0"/>
                        </a:rPr>
                        <a:t>14.5</a:t>
                      </a:r>
                    </a:p>
                  </a:txBody>
                  <a:tcPr marL="9525" marR="85725" marT="9525" marB="0" anchor="ctr">
                    <a:noFill/>
                  </a:tcPr>
                </a:tc>
                <a:tc>
                  <a:txBody>
                    <a:bodyPr/>
                    <a:lstStyle/>
                    <a:p>
                      <a:pPr algn="r" rtl="0" fontAlgn="ctr"/>
                      <a:r>
                        <a:rPr lang="pl-PL" sz="1000" b="1" i="0" u="none" strike="noStrike" dirty="0">
                          <a:solidFill>
                            <a:srgbClr val="005D85"/>
                          </a:solidFill>
                          <a:effectLst/>
                          <a:latin typeface="Calibri" panose="020F0502020204030204" pitchFamily="34" charset="0"/>
                        </a:rPr>
                        <a:t>138.9</a:t>
                      </a:r>
                    </a:p>
                  </a:txBody>
                  <a:tcPr marL="9525" marR="85725" marT="9525" marB="0" anchor="ctr">
                    <a:noFill/>
                  </a:tcPr>
                </a:tc>
                <a:tc>
                  <a:txBody>
                    <a:bodyPr/>
                    <a:lstStyle/>
                    <a:p>
                      <a:pPr algn="r" rtl="0" fontAlgn="ctr"/>
                      <a:r>
                        <a:rPr lang="pl-PL" sz="1000" b="1" i="0" u="none" strike="noStrike" dirty="0">
                          <a:solidFill>
                            <a:srgbClr val="005D85"/>
                          </a:solidFill>
                          <a:effectLst/>
                          <a:latin typeface="Calibri" panose="020F0502020204030204" pitchFamily="34" charset="0"/>
                        </a:rPr>
                        <a:t>123.3</a:t>
                      </a:r>
                    </a:p>
                  </a:txBody>
                  <a:tcPr marL="9525" marR="85725" marT="9525" marB="0" anchor="ctr">
                    <a:noFill/>
                  </a:tcPr>
                </a:tc>
                <a:tc>
                  <a:txBody>
                    <a:bodyPr/>
                    <a:lstStyle/>
                    <a:p>
                      <a:pPr algn="r"/>
                      <a:r>
                        <a:rPr lang="pl-PL" sz="1000" i="1" dirty="0">
                          <a:solidFill>
                            <a:schemeClr val="accent2">
                              <a:lumMod val="75000"/>
                            </a:schemeClr>
                          </a:solidFill>
                        </a:rPr>
                        <a:t>21%</a:t>
                      </a:r>
                    </a:p>
                  </a:txBody>
                  <a:tcPr anchor="ctr">
                    <a:noFill/>
                  </a:tcPr>
                </a:tc>
                <a:tc>
                  <a:txBody>
                    <a:bodyPr/>
                    <a:lstStyle/>
                    <a:p>
                      <a:pPr algn="r"/>
                      <a:r>
                        <a:rPr lang="pl-PL" sz="1000" i="1" dirty="0">
                          <a:solidFill>
                            <a:schemeClr val="accent2">
                              <a:lumMod val="75000"/>
                            </a:schemeClr>
                          </a:solidFill>
                        </a:rPr>
                        <a:t>33%</a:t>
                      </a:r>
                    </a:p>
                  </a:txBody>
                  <a:tcPr anchor="ctr">
                    <a:noFill/>
                  </a:tcPr>
                </a:tc>
                <a:extLst>
                  <a:ext uri="{0D108BD9-81ED-4DB2-BD59-A6C34878D82A}">
                    <a16:rowId xmlns:a16="http://schemas.microsoft.com/office/drawing/2014/main" val="10001"/>
                  </a:ext>
                </a:extLst>
              </a:tr>
              <a:tr h="446450">
                <a:tc>
                  <a:txBody>
                    <a:bodyPr/>
                    <a:lstStyle/>
                    <a:p>
                      <a:pPr algn="r" rtl="0"/>
                      <a:r>
                        <a:rPr sz="1000">
                          <a:solidFill>
                            <a:schemeClr val="accent2">
                              <a:lumMod val="75000"/>
                            </a:schemeClr>
                          </a:solidFill>
                        </a:rPr>
                        <a:t>EBIT</a:t>
                      </a:r>
                    </a:p>
                  </a:txBody>
                  <a:tcPr anchor="ctr">
                    <a:solidFill>
                      <a:schemeClr val="bg2">
                        <a:lumMod val="95000"/>
                      </a:schemeClr>
                    </a:solidFill>
                  </a:tcPr>
                </a:tc>
                <a:tc>
                  <a:txBody>
                    <a:bodyPr/>
                    <a:lstStyle/>
                    <a:p>
                      <a:pPr algn="r" rtl="0" fontAlgn="ctr"/>
                      <a:r>
                        <a:rPr lang="pl-PL" sz="1000" b="0" i="0" u="none" strike="noStrike" dirty="0">
                          <a:solidFill>
                            <a:srgbClr val="005D85"/>
                          </a:solidFill>
                          <a:effectLst/>
                          <a:latin typeface="Calibri" panose="020F0502020204030204" pitchFamily="34" charset="0"/>
                        </a:rPr>
                        <a:t>2.6</a:t>
                      </a:r>
                    </a:p>
                  </a:txBody>
                  <a:tcPr marL="9525" marR="85725" marT="9525" marB="0" anchor="ctr">
                    <a:solidFill>
                      <a:schemeClr val="bg2">
                        <a:lumMod val="95000"/>
                      </a:schemeClr>
                    </a:solidFill>
                  </a:tcPr>
                </a:tc>
                <a:tc>
                  <a:txBody>
                    <a:bodyPr/>
                    <a:lstStyle/>
                    <a:p>
                      <a:pPr algn="r" rtl="0" fontAlgn="ctr"/>
                      <a:r>
                        <a:rPr lang="pl-PL" sz="1000" b="0" i="0" u="none" strike="noStrike" dirty="0">
                          <a:solidFill>
                            <a:srgbClr val="005D85"/>
                          </a:solidFill>
                          <a:effectLst/>
                          <a:latin typeface="Calibri" panose="020F0502020204030204" pitchFamily="34" charset="0"/>
                        </a:rPr>
                        <a:t>57.1</a:t>
                      </a:r>
                    </a:p>
                  </a:txBody>
                  <a:tcPr marL="9525" marR="85725" marT="9525" marB="0" anchor="ctr">
                    <a:solidFill>
                      <a:schemeClr val="bg2">
                        <a:lumMod val="95000"/>
                      </a:schemeClr>
                    </a:solidFill>
                  </a:tcPr>
                </a:tc>
                <a:tc>
                  <a:txBody>
                    <a:bodyPr/>
                    <a:lstStyle/>
                    <a:p>
                      <a:pPr algn="r" rtl="0" fontAlgn="ctr"/>
                      <a:r>
                        <a:rPr lang="pl-PL" sz="1000" b="0" i="0" u="none" strike="noStrike" dirty="0">
                          <a:solidFill>
                            <a:srgbClr val="005D85"/>
                          </a:solidFill>
                          <a:effectLst/>
                          <a:latin typeface="Calibri" panose="020F0502020204030204" pitchFamily="34" charset="0"/>
                        </a:rPr>
                        <a:t>50.6</a:t>
                      </a:r>
                    </a:p>
                  </a:txBody>
                  <a:tcPr marL="9525" marR="85725" marT="9525" marB="0" anchor="ctr">
                    <a:solidFill>
                      <a:schemeClr val="bg2">
                        <a:lumMod val="95000"/>
                      </a:schemeClr>
                    </a:solidFill>
                  </a:tcPr>
                </a:tc>
                <a:tc>
                  <a:txBody>
                    <a:bodyPr/>
                    <a:lstStyle/>
                    <a:p>
                      <a:pPr algn="r"/>
                      <a:r>
                        <a:rPr lang="pl-PL" sz="1000" i="1" dirty="0">
                          <a:solidFill>
                            <a:schemeClr val="accent2">
                              <a:lumMod val="75000"/>
                            </a:schemeClr>
                          </a:solidFill>
                        </a:rPr>
                        <a:t>16%</a:t>
                      </a:r>
                    </a:p>
                  </a:txBody>
                  <a:tcPr anchor="ctr">
                    <a:solidFill>
                      <a:schemeClr val="bg2">
                        <a:lumMod val="95000"/>
                      </a:schemeClr>
                    </a:solidFill>
                  </a:tcPr>
                </a:tc>
                <a:tc>
                  <a:txBody>
                    <a:bodyPr/>
                    <a:lstStyle/>
                    <a:p>
                      <a:pPr algn="r"/>
                      <a:r>
                        <a:rPr lang="pl-PL" sz="1000" i="1" dirty="0">
                          <a:solidFill>
                            <a:schemeClr val="accent2">
                              <a:lumMod val="75000"/>
                            </a:schemeClr>
                          </a:solidFill>
                        </a:rPr>
                        <a:t>47%</a:t>
                      </a:r>
                    </a:p>
                  </a:txBody>
                  <a:tcPr anchor="ctr">
                    <a:solidFill>
                      <a:schemeClr val="bg2">
                        <a:lumMod val="95000"/>
                      </a:schemeClr>
                    </a:solidFill>
                  </a:tcPr>
                </a:tc>
                <a:extLst>
                  <a:ext uri="{0D108BD9-81ED-4DB2-BD59-A6C34878D82A}">
                    <a16:rowId xmlns:a16="http://schemas.microsoft.com/office/drawing/2014/main" val="10002"/>
                  </a:ext>
                </a:extLst>
              </a:tr>
              <a:tr h="446450">
                <a:tc>
                  <a:txBody>
                    <a:bodyPr/>
                    <a:lstStyle/>
                    <a:p>
                      <a:pPr algn="r" rtl="0"/>
                      <a:r>
                        <a:rPr sz="1000" b="0">
                          <a:solidFill>
                            <a:schemeClr val="accent2">
                              <a:lumMod val="75000"/>
                            </a:schemeClr>
                          </a:solidFill>
                        </a:rPr>
                        <a:t>Cash EBITDA*</a:t>
                      </a:r>
                    </a:p>
                  </a:txBody>
                  <a:tcPr anchor="ctr">
                    <a:noFill/>
                  </a:tcPr>
                </a:tc>
                <a:tc>
                  <a:txBody>
                    <a:bodyPr/>
                    <a:lstStyle/>
                    <a:p>
                      <a:pPr algn="r" rtl="0" fontAlgn="ctr"/>
                      <a:r>
                        <a:rPr lang="pl-PL" sz="1000" b="0" i="0" u="none" strike="noStrike" dirty="0">
                          <a:solidFill>
                            <a:srgbClr val="005D85"/>
                          </a:solidFill>
                          <a:effectLst/>
                          <a:latin typeface="Calibri" panose="020F0502020204030204" pitchFamily="34" charset="0"/>
                        </a:rPr>
                        <a:t>7.8</a:t>
                      </a:r>
                    </a:p>
                  </a:txBody>
                  <a:tcPr marL="9525" marR="85725" marT="9525" marB="0" anchor="ctr">
                    <a:noFill/>
                  </a:tcPr>
                </a:tc>
                <a:tc>
                  <a:txBody>
                    <a:bodyPr/>
                    <a:lstStyle/>
                    <a:p>
                      <a:pPr algn="r" rtl="0" fontAlgn="ctr"/>
                      <a:r>
                        <a:rPr lang="pl-PL" sz="1000" b="0" i="0" u="none" strike="noStrike" dirty="0">
                          <a:solidFill>
                            <a:srgbClr val="005D85"/>
                          </a:solidFill>
                          <a:effectLst/>
                          <a:latin typeface="Calibri" panose="020F0502020204030204" pitchFamily="34" charset="0"/>
                        </a:rPr>
                        <a:t>119.1</a:t>
                      </a:r>
                    </a:p>
                  </a:txBody>
                  <a:tcPr marL="9525" marR="85725" marT="9525" marB="0" anchor="ctr">
                    <a:noFill/>
                  </a:tcPr>
                </a:tc>
                <a:tc>
                  <a:txBody>
                    <a:bodyPr/>
                    <a:lstStyle/>
                    <a:p>
                      <a:pPr algn="r" rtl="0" fontAlgn="ctr"/>
                      <a:r>
                        <a:rPr lang="pl-PL" sz="1000" b="0" i="0" u="none" strike="noStrike" dirty="0">
                          <a:solidFill>
                            <a:srgbClr val="005D85"/>
                          </a:solidFill>
                          <a:effectLst/>
                          <a:latin typeface="Calibri" panose="020F0502020204030204" pitchFamily="34" charset="0"/>
                        </a:rPr>
                        <a:t>97.9</a:t>
                      </a:r>
                    </a:p>
                  </a:txBody>
                  <a:tcPr marL="9525" marR="85725" marT="9525" marB="0" anchor="ctr">
                    <a:noFill/>
                  </a:tcPr>
                </a:tc>
                <a:tc>
                  <a:txBody>
                    <a:bodyPr/>
                    <a:lstStyle/>
                    <a:p>
                      <a:pPr algn="r"/>
                      <a:r>
                        <a:rPr lang="pl-PL" sz="1000" b="0" i="1" dirty="0">
                          <a:solidFill>
                            <a:schemeClr val="accent2">
                              <a:lumMod val="75000"/>
                            </a:schemeClr>
                          </a:solidFill>
                        </a:rPr>
                        <a:t>10%</a:t>
                      </a:r>
                    </a:p>
                  </a:txBody>
                  <a:tcPr anchor="ctr">
                    <a:noFill/>
                  </a:tcPr>
                </a:tc>
                <a:tc>
                  <a:txBody>
                    <a:bodyPr/>
                    <a:lstStyle/>
                    <a:p>
                      <a:pPr algn="r"/>
                      <a:r>
                        <a:rPr lang="pl-PL" sz="1000" b="0" i="1" dirty="0">
                          <a:solidFill>
                            <a:schemeClr val="accent2">
                              <a:lumMod val="75000"/>
                            </a:schemeClr>
                          </a:solidFill>
                        </a:rPr>
                        <a:t>41%</a:t>
                      </a:r>
                    </a:p>
                  </a:txBody>
                  <a:tcPr anchor="ctr">
                    <a:noFill/>
                  </a:tcPr>
                </a:tc>
                <a:extLst>
                  <a:ext uri="{0D108BD9-81ED-4DB2-BD59-A6C34878D82A}">
                    <a16:rowId xmlns:a16="http://schemas.microsoft.com/office/drawing/2014/main" val="10003"/>
                  </a:ext>
                </a:extLst>
              </a:tr>
              <a:tr h="446450">
                <a:tc>
                  <a:txBody>
                    <a:bodyPr/>
                    <a:lstStyle/>
                    <a:p>
                      <a:pPr algn="r" rtl="0"/>
                      <a:r>
                        <a:rPr sz="1000" b="1" baseline="0">
                          <a:solidFill>
                            <a:schemeClr val="accent2">
                              <a:lumMod val="75000"/>
                            </a:schemeClr>
                          </a:solidFill>
                        </a:rPr>
                        <a:t>Net</a:t>
                      </a:r>
                      <a:r>
                        <a:rPr sz="1000" b="1">
                          <a:solidFill>
                            <a:schemeClr val="accent2">
                              <a:lumMod val="75000"/>
                            </a:schemeClr>
                          </a:solidFill>
                        </a:rPr>
                        <a:t> profit</a:t>
                      </a:r>
                    </a:p>
                  </a:txBody>
                  <a:tcPr anchor="ctr">
                    <a:solidFill>
                      <a:schemeClr val="bg2">
                        <a:lumMod val="95000"/>
                      </a:schemeClr>
                    </a:solidFill>
                  </a:tcPr>
                </a:tc>
                <a:tc>
                  <a:txBody>
                    <a:bodyPr/>
                    <a:lstStyle/>
                    <a:p>
                      <a:pPr algn="r" rtl="0" fontAlgn="ctr"/>
                      <a:r>
                        <a:rPr lang="pl-PL" sz="1000" b="1" i="0" u="none" strike="noStrike" dirty="0">
                          <a:solidFill>
                            <a:srgbClr val="005D85"/>
                          </a:solidFill>
                          <a:effectLst/>
                          <a:latin typeface="Calibri" panose="020F0502020204030204" pitchFamily="34" charset="0"/>
                        </a:rPr>
                        <a:t>2.0</a:t>
                      </a:r>
                    </a:p>
                  </a:txBody>
                  <a:tcPr marL="9525" marR="85725" marT="9525" marB="0" anchor="ctr">
                    <a:solidFill>
                      <a:schemeClr val="bg2">
                        <a:lumMod val="95000"/>
                      </a:schemeClr>
                    </a:solidFill>
                  </a:tcPr>
                </a:tc>
                <a:tc>
                  <a:txBody>
                    <a:bodyPr/>
                    <a:lstStyle/>
                    <a:p>
                      <a:pPr algn="r" rtl="0" fontAlgn="ctr"/>
                      <a:r>
                        <a:rPr lang="pl-PL" sz="1000" b="1" i="0" u="none" strike="noStrike" dirty="0">
                          <a:solidFill>
                            <a:srgbClr val="005D85"/>
                          </a:solidFill>
                          <a:effectLst/>
                          <a:latin typeface="Calibri" panose="020F0502020204030204" pitchFamily="34" charset="0"/>
                        </a:rPr>
                        <a:t>46.4</a:t>
                      </a:r>
                    </a:p>
                  </a:txBody>
                  <a:tcPr marL="9525" marR="85725" marT="9525" marB="0" anchor="ctr">
                    <a:solidFill>
                      <a:schemeClr val="bg2">
                        <a:lumMod val="95000"/>
                      </a:schemeClr>
                    </a:solidFill>
                  </a:tcPr>
                </a:tc>
                <a:tc>
                  <a:txBody>
                    <a:bodyPr/>
                    <a:lstStyle/>
                    <a:p>
                      <a:pPr algn="r" rtl="0" fontAlgn="ctr"/>
                      <a:r>
                        <a:rPr lang="pl-PL" sz="1000" b="1" i="0" u="none" strike="noStrike" dirty="0">
                          <a:solidFill>
                            <a:srgbClr val="005D85"/>
                          </a:solidFill>
                          <a:effectLst/>
                          <a:latin typeface="Calibri" panose="020F0502020204030204" pitchFamily="34" charset="0"/>
                        </a:rPr>
                        <a:t>42.2</a:t>
                      </a:r>
                    </a:p>
                  </a:txBody>
                  <a:tcPr marL="9525" marR="85725" marT="9525" marB="0" anchor="ctr">
                    <a:solidFill>
                      <a:schemeClr val="bg2">
                        <a:lumMod val="95000"/>
                      </a:schemeClr>
                    </a:solidFill>
                  </a:tcPr>
                </a:tc>
                <a:tc>
                  <a:txBody>
                    <a:bodyPr/>
                    <a:lstStyle/>
                    <a:p>
                      <a:pPr algn="r"/>
                      <a:r>
                        <a:rPr lang="pl-PL" sz="1000" b="1" i="1" dirty="0">
                          <a:solidFill>
                            <a:schemeClr val="tx2">
                              <a:lumMod val="75000"/>
                            </a:schemeClr>
                          </a:solidFill>
                        </a:rPr>
                        <a:t>16%</a:t>
                      </a:r>
                    </a:p>
                  </a:txBody>
                  <a:tcPr anchor="ctr">
                    <a:solidFill>
                      <a:schemeClr val="bg2">
                        <a:lumMod val="95000"/>
                      </a:schemeClr>
                    </a:solidFill>
                  </a:tcPr>
                </a:tc>
                <a:tc>
                  <a:txBody>
                    <a:bodyPr/>
                    <a:lstStyle/>
                    <a:p>
                      <a:pPr algn="r"/>
                      <a:r>
                        <a:rPr lang="pl-PL" sz="1000" b="1" i="1" dirty="0">
                          <a:solidFill>
                            <a:schemeClr val="tx2">
                              <a:lumMod val="75000"/>
                            </a:schemeClr>
                          </a:solidFill>
                        </a:rPr>
                        <a:t>48%</a:t>
                      </a:r>
                    </a:p>
                  </a:txBody>
                  <a:tcPr anchor="ctr">
                    <a:solidFill>
                      <a:schemeClr val="bg2">
                        <a:lumMod val="95000"/>
                      </a:schemeClr>
                    </a:solidFill>
                  </a:tcPr>
                </a:tc>
                <a:extLst>
                  <a:ext uri="{0D108BD9-81ED-4DB2-BD59-A6C34878D82A}">
                    <a16:rowId xmlns:a16="http://schemas.microsoft.com/office/drawing/2014/main" val="10004"/>
                  </a:ext>
                </a:extLst>
              </a:tr>
            </a:tbl>
          </a:graphicData>
        </a:graphic>
      </p:graphicFrame>
      <p:graphicFrame>
        <p:nvGraphicFramePr>
          <p:cNvPr id="24" name="Symbol zastępczy zawartości 22"/>
          <p:cNvGraphicFramePr>
            <a:graphicFrameLocks noGrp="1"/>
          </p:cNvGraphicFramePr>
          <p:nvPr>
            <p:ph sz="half" idx="14"/>
            <p:extLst>
              <p:ext uri="{D42A27DB-BD31-4B8C-83A1-F6EECF244321}">
                <p14:modId xmlns:p14="http://schemas.microsoft.com/office/powerpoint/2010/main" val="683860808"/>
              </p:ext>
            </p:extLst>
          </p:nvPr>
        </p:nvGraphicFramePr>
        <p:xfrm>
          <a:off x="683568" y="1268760"/>
          <a:ext cx="3924498" cy="2447579"/>
        </p:xfrm>
        <a:graphic>
          <a:graphicData uri="http://schemas.openxmlformats.org/drawingml/2006/chart">
            <c:chart xmlns:c="http://schemas.openxmlformats.org/drawingml/2006/chart" xmlns:r="http://schemas.openxmlformats.org/officeDocument/2006/relationships" r:id="rId2"/>
          </a:graphicData>
        </a:graphic>
      </p:graphicFrame>
      <p:sp>
        <p:nvSpPr>
          <p:cNvPr id="8" name="pole tekstowe 7"/>
          <p:cNvSpPr txBox="1"/>
          <p:nvPr/>
        </p:nvSpPr>
        <p:spPr>
          <a:xfrm>
            <a:off x="683568" y="6361209"/>
            <a:ext cx="7847246" cy="415498"/>
          </a:xfrm>
          <a:prstGeom prst="rect">
            <a:avLst/>
          </a:prstGeom>
          <a:solidFill>
            <a:schemeClr val="bg1"/>
          </a:solidFill>
        </p:spPr>
        <p:txBody>
          <a:bodyPr wrap="square" rtlCol="0">
            <a:spAutoFit/>
          </a:bodyPr>
          <a:lstStyle/>
          <a:p>
            <a:pPr rtl="0"/>
            <a:r>
              <a:rPr sz="700"/>
              <a:t>*Cash EBITDA = EBITDA + recoveries from purchased debt portfolios - revenue from collection of purchased debt</a:t>
            </a:r>
          </a:p>
          <a:p>
            <a:pPr rtl="0"/>
            <a:r>
              <a:rPr sz="700"/>
              <a:t>** Return on equity at the end of the period</a:t>
            </a:r>
          </a:p>
          <a:p>
            <a:pPr rtl="0"/>
            <a:r>
              <a:rPr sz="700"/>
              <a:t>*** Including personnel under employment contracts and civil law contracts</a:t>
            </a:r>
          </a:p>
        </p:txBody>
      </p:sp>
      <p:graphicFrame>
        <p:nvGraphicFramePr>
          <p:cNvPr id="10" name="Symbol zastępczy zawartości 22"/>
          <p:cNvGraphicFramePr>
            <a:graphicFrameLocks/>
          </p:cNvGraphicFramePr>
          <p:nvPr>
            <p:extLst>
              <p:ext uri="{D42A27DB-BD31-4B8C-83A1-F6EECF244321}">
                <p14:modId xmlns:p14="http://schemas.microsoft.com/office/powerpoint/2010/main" val="2954992561"/>
              </p:ext>
            </p:extLst>
          </p:nvPr>
        </p:nvGraphicFramePr>
        <p:xfrm>
          <a:off x="4679950" y="1268760"/>
          <a:ext cx="3924498" cy="2447579"/>
        </p:xfrm>
        <a:graphic>
          <a:graphicData uri="http://schemas.openxmlformats.org/drawingml/2006/chart">
            <c:chart xmlns:c="http://schemas.openxmlformats.org/drawingml/2006/chart" xmlns:r="http://schemas.openxmlformats.org/officeDocument/2006/relationships" r:id="rId3"/>
          </a:graphicData>
        </a:graphic>
      </p:graphicFrame>
      <p:sp>
        <p:nvSpPr>
          <p:cNvPr id="9" name="Prostokąt 8"/>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4479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8</a:t>
            </a:fld>
            <a:endParaRPr lang="en-GB" dirty="0"/>
          </a:p>
        </p:txBody>
      </p:sp>
      <p:sp>
        <p:nvSpPr>
          <p:cNvPr id="6" name="Symbol zastępczy tekstu 5"/>
          <p:cNvSpPr>
            <a:spLocks noGrp="1"/>
          </p:cNvSpPr>
          <p:nvPr>
            <p:ph type="body" idx="1"/>
          </p:nvPr>
        </p:nvSpPr>
        <p:spPr>
          <a:xfrm>
            <a:off x="610633" y="404664"/>
            <a:ext cx="7922180" cy="769441"/>
          </a:xfrm>
        </p:spPr>
        <p:txBody>
          <a:bodyPr/>
          <a:lstStyle/>
          <a:p>
            <a:pPr rtl="0"/>
            <a:r>
              <a:rPr lang="en-GB" dirty="0">
                <a:solidFill>
                  <a:schemeClr val="accent2">
                    <a:lumMod val="75000"/>
                  </a:schemeClr>
                </a:solidFill>
              </a:rPr>
              <a:t>The Management Board of KRUK S.A. and its management personnel − the most </a:t>
            </a:r>
            <a:r>
              <a:rPr lang="pl-PL" dirty="0" err="1">
                <a:solidFill>
                  <a:schemeClr val="accent2">
                    <a:lumMod val="75000"/>
                  </a:schemeClr>
                </a:solidFill>
              </a:rPr>
              <a:t>experienced</a:t>
            </a:r>
            <a:r>
              <a:rPr lang="en-GB" dirty="0">
                <a:solidFill>
                  <a:schemeClr val="accent2">
                    <a:lumMod val="75000"/>
                  </a:schemeClr>
                </a:solidFill>
              </a:rPr>
              <a:t> team on the market</a:t>
            </a:r>
          </a:p>
        </p:txBody>
      </p:sp>
      <p:sp>
        <p:nvSpPr>
          <p:cNvPr id="4" name="Prostokąt 3"/>
          <p:cNvSpPr/>
          <p:nvPr/>
        </p:nvSpPr>
        <p:spPr>
          <a:xfrm>
            <a:off x="362983" y="3317356"/>
            <a:ext cx="1334418" cy="2919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1200" b="1" dirty="0">
                <a:solidFill>
                  <a:schemeClr val="accent2">
                    <a:lumMod val="75000"/>
                  </a:schemeClr>
                </a:solidFill>
                <a:latin typeface="Calibri Light" panose="020F0302020204030204" pitchFamily="34" charset="0"/>
              </a:rPr>
              <a:t>Piotr Krupa, </a:t>
            </a:r>
            <a:br>
              <a:rPr lang="en-GB" sz="1400" b="1" dirty="0">
                <a:latin typeface="Calibri Light" panose="020F0302020204030204" pitchFamily="34" charset="0"/>
              </a:rPr>
            </a:br>
            <a:r>
              <a:rPr lang="en-GB" sz="1000" i="1" dirty="0">
                <a:solidFill>
                  <a:schemeClr val="tx1"/>
                </a:solidFill>
                <a:latin typeface="Calibri Light" panose="020F0302020204030204" pitchFamily="34" charset="0"/>
              </a:rPr>
              <a:t>President of the Management Board</a:t>
            </a:r>
          </a:p>
          <a:p>
            <a:endParaRPr lang="en-GB" sz="1000" i="1" dirty="0">
              <a:solidFill>
                <a:schemeClr val="tx1"/>
              </a:solidFill>
              <a:latin typeface="Calibri Light" panose="020F0302020204030204" pitchFamily="34" charset="0"/>
            </a:endParaRPr>
          </a:p>
          <a:p>
            <a:endParaRPr lang="en-GB" sz="1000" i="1" dirty="0">
              <a:solidFill>
                <a:schemeClr val="tx1"/>
              </a:solidFill>
              <a:latin typeface="Calibri Light" panose="020F0302020204030204" pitchFamily="34" charset="0"/>
            </a:endParaRPr>
          </a:p>
          <a:p>
            <a:pPr rtl="0"/>
            <a:endParaRPr lang="pl-PL" sz="1050" dirty="0">
              <a:solidFill>
                <a:schemeClr val="tx1"/>
              </a:solidFill>
              <a:latin typeface="Calibri Light" panose="020F0302020204030204" pitchFamily="34" charset="0"/>
            </a:endParaRPr>
          </a:p>
          <a:p>
            <a:pPr rtl="0"/>
            <a:r>
              <a:rPr lang="en-GB" sz="1050" dirty="0">
                <a:solidFill>
                  <a:schemeClr val="tx1"/>
                </a:solidFill>
                <a:latin typeface="Calibri Light" panose="020F0302020204030204" pitchFamily="34" charset="0"/>
              </a:rPr>
              <a:t>Founding shareholder and President of the Management Board since 1998</a:t>
            </a:r>
          </a:p>
        </p:txBody>
      </p:sp>
      <p:sp>
        <p:nvSpPr>
          <p:cNvPr id="18" name="Prostokąt 17"/>
          <p:cNvSpPr/>
          <p:nvPr/>
        </p:nvSpPr>
        <p:spPr>
          <a:xfrm>
            <a:off x="1774156" y="3317354"/>
            <a:ext cx="1334418" cy="29199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1200" b="1" dirty="0">
                <a:solidFill>
                  <a:schemeClr val="accent2">
                    <a:lumMod val="75000"/>
                  </a:schemeClr>
                </a:solidFill>
                <a:latin typeface="Calibri Light" panose="020F0302020204030204" pitchFamily="34" charset="0"/>
              </a:rPr>
              <a:t>Michał Zasępa, </a:t>
            </a:r>
            <a:br>
              <a:rPr lang="en-GB" sz="1400" b="1" dirty="0">
                <a:latin typeface="Calibri Light" panose="020F0302020204030204" pitchFamily="34" charset="0"/>
              </a:rPr>
            </a:br>
            <a:r>
              <a:rPr lang="en-GB" sz="1000" i="1" dirty="0">
                <a:solidFill>
                  <a:schemeClr val="tx1"/>
                </a:solidFill>
                <a:latin typeface="Calibri Light" panose="020F0302020204030204" pitchFamily="34" charset="0"/>
              </a:rPr>
              <a:t>Management Board Member, Finance and Risk</a:t>
            </a:r>
          </a:p>
          <a:p>
            <a:endParaRPr lang="en-GB" sz="1000" i="1" dirty="0">
              <a:solidFill>
                <a:schemeClr val="tx1"/>
              </a:solidFill>
              <a:latin typeface="Calibri Light" panose="020F0302020204030204" pitchFamily="34" charset="0"/>
            </a:endParaRPr>
          </a:p>
          <a:p>
            <a:pPr rtl="0"/>
            <a:endParaRPr lang="pl-PL" sz="1050" dirty="0">
              <a:solidFill>
                <a:schemeClr val="tx1"/>
              </a:solidFill>
              <a:latin typeface="Calibri Light" panose="020F0302020204030204" pitchFamily="34" charset="0"/>
            </a:endParaRPr>
          </a:p>
          <a:p>
            <a:pPr rtl="0"/>
            <a:r>
              <a:rPr lang="en-GB" sz="1050" dirty="0">
                <a:solidFill>
                  <a:schemeClr val="tx1"/>
                </a:solidFill>
                <a:latin typeface="Calibri Light" panose="020F0302020204030204" pitchFamily="34" charset="0"/>
              </a:rPr>
              <a:t>Member of the KRUK Supervisory Board since 2005. Joined the Management Board in 2010, responsible for finance, risk,</a:t>
            </a:r>
            <a:r>
              <a:rPr lang="pl-PL" sz="1050" dirty="0">
                <a:solidFill>
                  <a:schemeClr val="tx1"/>
                </a:solidFill>
                <a:latin typeface="Calibri Light" panose="020F0302020204030204" pitchFamily="34" charset="0"/>
              </a:rPr>
              <a:t> portfolio </a:t>
            </a:r>
            <a:r>
              <a:rPr lang="pl-PL" sz="1050" dirty="0" err="1">
                <a:solidFill>
                  <a:schemeClr val="tx1"/>
                </a:solidFill>
                <a:latin typeface="Calibri Light" panose="020F0302020204030204" pitchFamily="34" charset="0"/>
              </a:rPr>
              <a:t>valuations</a:t>
            </a:r>
            <a:r>
              <a:rPr lang="pl-PL" sz="1050" dirty="0">
                <a:solidFill>
                  <a:schemeClr val="tx1"/>
                </a:solidFill>
                <a:latin typeface="Calibri Light" panose="020F0302020204030204" pitchFamily="34" charset="0"/>
              </a:rPr>
              <a:t> and</a:t>
            </a:r>
            <a:r>
              <a:rPr lang="en-GB" sz="1050" dirty="0">
                <a:solidFill>
                  <a:schemeClr val="tx1"/>
                </a:solidFill>
                <a:latin typeface="Calibri Light" panose="020F0302020204030204" pitchFamily="34" charset="0"/>
              </a:rPr>
              <a:t> investor relations</a:t>
            </a:r>
            <a:r>
              <a:rPr lang="pl-PL" sz="1050" dirty="0">
                <a:solidFill>
                  <a:schemeClr val="tx1"/>
                </a:solidFill>
                <a:latin typeface="Calibri Light" panose="020F0302020204030204" pitchFamily="34" charset="0"/>
              </a:rPr>
              <a:t>.</a:t>
            </a:r>
            <a:endParaRPr lang="en-GB" sz="1050" dirty="0">
              <a:solidFill>
                <a:srgbClr val="FF0000"/>
              </a:solidFill>
              <a:latin typeface="Calibri Light" panose="020F0302020204030204" pitchFamily="34" charset="0"/>
            </a:endParaRPr>
          </a:p>
        </p:txBody>
      </p:sp>
      <p:sp>
        <p:nvSpPr>
          <p:cNvPr id="19" name="Prostokąt 18"/>
          <p:cNvSpPr/>
          <p:nvPr/>
        </p:nvSpPr>
        <p:spPr>
          <a:xfrm>
            <a:off x="3186226" y="3317354"/>
            <a:ext cx="1334418" cy="29199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1200" b="1" dirty="0">
                <a:solidFill>
                  <a:schemeClr val="accent2">
                    <a:lumMod val="75000"/>
                  </a:schemeClr>
                </a:solidFill>
                <a:latin typeface="Calibri Light" panose="020F0302020204030204" pitchFamily="34" charset="0"/>
              </a:rPr>
              <a:t>Agnieszka Kułton, </a:t>
            </a:r>
            <a:br>
              <a:rPr lang="en-GB" sz="1400" b="1" dirty="0">
                <a:latin typeface="Calibri Light" panose="020F0302020204030204" pitchFamily="34" charset="0"/>
              </a:rPr>
            </a:br>
            <a:r>
              <a:rPr lang="en-GB" sz="1000" i="1" dirty="0">
                <a:solidFill>
                  <a:schemeClr val="tx1"/>
                </a:solidFill>
                <a:latin typeface="Calibri Light" panose="020F0302020204030204" pitchFamily="34" charset="0"/>
              </a:rPr>
              <a:t>Management Board Member, Purchased Portfolio Operations  </a:t>
            </a:r>
          </a:p>
          <a:p>
            <a:endParaRPr lang="en-GB" sz="1000" i="1" dirty="0">
              <a:solidFill>
                <a:schemeClr val="tx1"/>
              </a:solidFill>
              <a:latin typeface="Calibri Light" panose="020F0302020204030204" pitchFamily="34" charset="0"/>
            </a:endParaRPr>
          </a:p>
          <a:p>
            <a:pPr rtl="0"/>
            <a:endParaRPr lang="pl-PL" sz="1050" dirty="0">
              <a:solidFill>
                <a:schemeClr val="tx1"/>
              </a:solidFill>
              <a:latin typeface="Calibri Light" panose="020F0302020204030204" pitchFamily="34" charset="0"/>
            </a:endParaRPr>
          </a:p>
          <a:p>
            <a:pPr rtl="0"/>
            <a:r>
              <a:rPr lang="en-GB" sz="1050" dirty="0">
                <a:solidFill>
                  <a:schemeClr val="tx1"/>
                </a:solidFill>
                <a:latin typeface="Calibri Light" panose="020F0302020204030204" pitchFamily="34" charset="0"/>
              </a:rPr>
              <a:t>Joined KRUK in 2002, initially as debt trading and </a:t>
            </a:r>
            <a:r>
              <a:rPr lang="pl-PL" sz="1050" dirty="0" err="1">
                <a:solidFill>
                  <a:schemeClr val="tx1"/>
                </a:solidFill>
                <a:latin typeface="Calibri Light" panose="020F0302020204030204" pitchFamily="34" charset="0"/>
              </a:rPr>
              <a:t>debt</a:t>
            </a:r>
            <a:r>
              <a:rPr lang="pl-PL" sz="1050" dirty="0">
                <a:solidFill>
                  <a:schemeClr val="tx1"/>
                </a:solidFill>
                <a:latin typeface="Calibri Light" panose="020F0302020204030204" pitchFamily="34" charset="0"/>
              </a:rPr>
              <a:t> </a:t>
            </a:r>
            <a:r>
              <a:rPr lang="pl-PL" sz="1050" dirty="0" err="1">
                <a:solidFill>
                  <a:schemeClr val="tx1"/>
                </a:solidFill>
                <a:latin typeface="Calibri Light" panose="020F0302020204030204" pitchFamily="34" charset="0"/>
              </a:rPr>
              <a:t>collection</a:t>
            </a:r>
            <a:r>
              <a:rPr lang="pl-PL" sz="1050" dirty="0">
                <a:solidFill>
                  <a:schemeClr val="tx1"/>
                </a:solidFill>
                <a:latin typeface="Calibri Light" panose="020F0302020204030204" pitchFamily="34" charset="0"/>
              </a:rPr>
              <a:t> outsourcing</a:t>
            </a:r>
            <a:r>
              <a:rPr lang="en-GB" sz="1050" dirty="0">
                <a:solidFill>
                  <a:schemeClr val="tx1"/>
                </a:solidFill>
                <a:latin typeface="Calibri Light" panose="020F0302020204030204" pitchFamily="34" charset="0"/>
              </a:rPr>
              <a:t> specialist; in 2003-2006 served as </a:t>
            </a:r>
            <a:r>
              <a:rPr lang="pl-PL" sz="1050" dirty="0" err="1">
                <a:solidFill>
                  <a:schemeClr val="tx1"/>
                </a:solidFill>
                <a:latin typeface="Calibri Light" panose="020F0302020204030204" pitchFamily="34" charset="0"/>
              </a:rPr>
              <a:t>Debt</a:t>
            </a:r>
            <a:r>
              <a:rPr lang="pl-PL" sz="1050" dirty="0">
                <a:solidFill>
                  <a:schemeClr val="tx1"/>
                </a:solidFill>
                <a:latin typeface="Calibri Light" panose="020F0302020204030204" pitchFamily="34" charset="0"/>
              </a:rPr>
              <a:t> Collection Outsourcing</a:t>
            </a:r>
            <a:r>
              <a:rPr lang="en-GB" sz="1050" dirty="0">
                <a:solidFill>
                  <a:schemeClr val="tx1"/>
                </a:solidFill>
                <a:latin typeface="Calibri Light" panose="020F0302020204030204" pitchFamily="34" charset="0"/>
              </a:rPr>
              <a:t> Director. Member of the Management Board since 2006.</a:t>
            </a:r>
            <a:endParaRPr lang="pl-PL" sz="1050" dirty="0">
              <a:solidFill>
                <a:schemeClr val="tx1"/>
              </a:solidFill>
              <a:latin typeface="Calibri Light" panose="020F0302020204030204" pitchFamily="34" charset="0"/>
            </a:endParaRPr>
          </a:p>
        </p:txBody>
      </p:sp>
      <p:sp>
        <p:nvSpPr>
          <p:cNvPr id="20" name="Prostokąt 19"/>
          <p:cNvSpPr/>
          <p:nvPr/>
        </p:nvSpPr>
        <p:spPr>
          <a:xfrm>
            <a:off x="4587319" y="3317354"/>
            <a:ext cx="1334418" cy="29199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1200" b="1" dirty="0">
                <a:solidFill>
                  <a:schemeClr val="accent2">
                    <a:lumMod val="75000"/>
                  </a:schemeClr>
                </a:solidFill>
                <a:latin typeface="Calibri Light" panose="020F0302020204030204" pitchFamily="34" charset="0"/>
              </a:rPr>
              <a:t>Urszula Okarma, </a:t>
            </a:r>
            <a:br>
              <a:rPr lang="en-GB" sz="1400" b="1" dirty="0">
                <a:latin typeface="Calibri Light" panose="020F0302020204030204" pitchFamily="34" charset="0"/>
              </a:rPr>
            </a:br>
            <a:r>
              <a:rPr lang="en-GB" sz="1000" i="1" dirty="0">
                <a:solidFill>
                  <a:schemeClr val="tx1"/>
                </a:solidFill>
                <a:latin typeface="Calibri Light" panose="020F0302020204030204" pitchFamily="34" charset="0"/>
              </a:rPr>
              <a:t>Management Board Member, Portfolio Purchases and </a:t>
            </a:r>
            <a:r>
              <a:rPr lang="pl-PL" sz="1000" i="1" dirty="0" err="1">
                <a:solidFill>
                  <a:schemeClr val="tx1"/>
                </a:solidFill>
                <a:latin typeface="Calibri Light" panose="020F0302020204030204" pitchFamily="34" charset="0"/>
              </a:rPr>
              <a:t>Debt</a:t>
            </a:r>
            <a:r>
              <a:rPr lang="pl-PL" sz="1000" i="1" dirty="0">
                <a:solidFill>
                  <a:schemeClr val="tx1"/>
                </a:solidFill>
                <a:latin typeface="Calibri Light" panose="020F0302020204030204" pitchFamily="34" charset="0"/>
              </a:rPr>
              <a:t> Collection Outsourcing</a:t>
            </a:r>
            <a:endParaRPr lang="en-GB" sz="1000" i="1" dirty="0">
              <a:solidFill>
                <a:schemeClr val="tx1"/>
              </a:solidFill>
              <a:latin typeface="Calibri Light" panose="020F0302020204030204" pitchFamily="34" charset="0"/>
            </a:endParaRPr>
          </a:p>
          <a:p>
            <a:pPr rtl="0"/>
            <a:endParaRPr lang="pl-PL" sz="1050" dirty="0">
              <a:solidFill>
                <a:schemeClr val="tx1"/>
              </a:solidFill>
              <a:latin typeface="Calibri Light" panose="020F0302020204030204" pitchFamily="34" charset="0"/>
            </a:endParaRPr>
          </a:p>
          <a:p>
            <a:pPr rtl="0"/>
            <a:r>
              <a:rPr lang="en-GB" sz="1050" dirty="0">
                <a:solidFill>
                  <a:schemeClr val="tx1"/>
                </a:solidFill>
                <a:latin typeface="Calibri Light" panose="020F0302020204030204" pitchFamily="34" charset="0"/>
              </a:rPr>
              <a:t>With KRUK since 2002, as Director of the Telephone Collection Department, and Director of the Financial Institutions Division. Member of the Management Board since 2006.</a:t>
            </a:r>
          </a:p>
        </p:txBody>
      </p:sp>
      <p:sp>
        <p:nvSpPr>
          <p:cNvPr id="21" name="Prostokąt 20"/>
          <p:cNvSpPr/>
          <p:nvPr/>
        </p:nvSpPr>
        <p:spPr>
          <a:xfrm>
            <a:off x="5997688" y="3317354"/>
            <a:ext cx="1334418" cy="29199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1200" b="1" dirty="0">
                <a:solidFill>
                  <a:schemeClr val="accent2">
                    <a:lumMod val="75000"/>
                  </a:schemeClr>
                </a:solidFill>
                <a:latin typeface="Calibri Light" panose="020F0302020204030204" pitchFamily="34" charset="0"/>
              </a:rPr>
              <a:t>Iwona Słomska,</a:t>
            </a:r>
            <a:br>
              <a:rPr lang="en-GB" sz="1400" b="1" dirty="0">
                <a:latin typeface="Calibri Light" panose="020F0302020204030204" pitchFamily="34" charset="0"/>
              </a:rPr>
            </a:br>
            <a:r>
              <a:rPr lang="en-GB" sz="1000" i="1" dirty="0">
                <a:solidFill>
                  <a:schemeClr val="tx1"/>
                </a:solidFill>
                <a:latin typeface="Calibri Light" panose="020F0302020204030204" pitchFamily="34" charset="0"/>
              </a:rPr>
              <a:t> Management Board Member, Human Resources, Marketing and Public Relations</a:t>
            </a:r>
            <a:br>
              <a:rPr lang="en-GB" sz="1000" i="1" dirty="0">
                <a:solidFill>
                  <a:schemeClr val="tx1"/>
                </a:solidFill>
                <a:latin typeface="Calibri Light" panose="020F0302020204030204" pitchFamily="34" charset="0"/>
              </a:rPr>
            </a:br>
            <a:br>
              <a:rPr lang="en-GB" sz="1000" i="1" dirty="0">
                <a:solidFill>
                  <a:schemeClr val="tx1"/>
                </a:solidFill>
                <a:latin typeface="Calibri Light" panose="020F0302020204030204" pitchFamily="34" charset="0"/>
              </a:rPr>
            </a:br>
            <a:r>
              <a:rPr lang="en-GB" sz="1050" dirty="0">
                <a:solidFill>
                  <a:schemeClr val="tx1"/>
                </a:solidFill>
                <a:latin typeface="Calibri Light" panose="020F0302020204030204" pitchFamily="34" charset="0"/>
              </a:rPr>
              <a:t>With KRUK since 2004, initially as Marketing and PR Director; since 2009 also responsible for HR as Member of the Management Board.</a:t>
            </a:r>
          </a:p>
        </p:txBody>
      </p:sp>
      <p:sp>
        <p:nvSpPr>
          <p:cNvPr id="23" name="Prostokąt 22"/>
          <p:cNvSpPr/>
          <p:nvPr/>
        </p:nvSpPr>
        <p:spPr>
          <a:xfrm>
            <a:off x="7424753" y="1558238"/>
            <a:ext cx="1334418" cy="46790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1000" b="1" dirty="0">
                <a:solidFill>
                  <a:schemeClr val="bg1"/>
                </a:solidFill>
              </a:rPr>
              <a:t>Stable team of performance-driven managers </a:t>
            </a:r>
            <a:br>
              <a:rPr lang="en-GB" sz="950" b="1" dirty="0">
                <a:solidFill>
                  <a:schemeClr val="bg1"/>
                </a:solidFill>
              </a:rPr>
            </a:br>
            <a:endParaRPr lang="en-GB" sz="950" b="1" dirty="0">
              <a:solidFill>
                <a:schemeClr val="bg1"/>
              </a:solidFill>
            </a:endParaRPr>
          </a:p>
          <a:p>
            <a:pPr marL="171450" indent="-171450" rtl="0">
              <a:buFont typeface="Wingdings" panose="05000000000000000000" pitchFamily="2" charset="2"/>
              <a:buChar char="§"/>
            </a:pPr>
            <a:r>
              <a:rPr lang="en-GB" sz="950" b="1" dirty="0">
                <a:solidFill>
                  <a:schemeClr val="bg1"/>
                </a:solidFill>
              </a:rPr>
              <a:t>Management Board Members' average time with the Company:</a:t>
            </a:r>
            <a:r>
              <a:rPr lang="en-GB" sz="950" dirty="0">
                <a:solidFill>
                  <a:schemeClr val="bg1"/>
                </a:solidFill>
              </a:rPr>
              <a:t> 1</a:t>
            </a:r>
            <a:r>
              <a:rPr lang="pl-PL" sz="950" dirty="0">
                <a:solidFill>
                  <a:schemeClr val="bg1"/>
                </a:solidFill>
              </a:rPr>
              <a:t>2</a:t>
            </a:r>
            <a:r>
              <a:rPr lang="en-GB" sz="950" dirty="0">
                <a:solidFill>
                  <a:schemeClr val="bg1"/>
                </a:solidFill>
              </a:rPr>
              <a:t> years</a:t>
            </a:r>
          </a:p>
          <a:p>
            <a:pPr marL="171450" indent="-171450">
              <a:buFont typeface="Wingdings" panose="05000000000000000000" pitchFamily="2" charset="2"/>
              <a:buChar char="§"/>
            </a:pPr>
            <a:endParaRPr lang="en-GB" sz="950" b="1" dirty="0">
              <a:solidFill>
                <a:schemeClr val="bg1"/>
              </a:solidFill>
            </a:endParaRPr>
          </a:p>
          <a:p>
            <a:pPr marL="171450" indent="-171450" rtl="0">
              <a:buFont typeface="Wingdings" panose="05000000000000000000" pitchFamily="2" charset="2"/>
              <a:buChar char="§"/>
            </a:pPr>
            <a:r>
              <a:rPr lang="en-GB" sz="950" dirty="0">
                <a:solidFill>
                  <a:schemeClr val="bg1"/>
                </a:solidFill>
              </a:rPr>
              <a:t>Many managers with </a:t>
            </a:r>
            <a:r>
              <a:rPr lang="en-GB" sz="950" b="1" dirty="0">
                <a:solidFill>
                  <a:schemeClr val="bg1"/>
                </a:solidFill>
              </a:rPr>
              <a:t>more than 10 years of service at KRUK</a:t>
            </a:r>
          </a:p>
          <a:p>
            <a:pPr marL="171450" indent="-171450">
              <a:buFont typeface="Wingdings" panose="05000000000000000000" pitchFamily="2" charset="2"/>
              <a:buChar char="§"/>
            </a:pPr>
            <a:endParaRPr lang="en-GB" sz="950" b="1" dirty="0">
              <a:solidFill>
                <a:schemeClr val="bg1"/>
              </a:solidFill>
            </a:endParaRPr>
          </a:p>
          <a:p>
            <a:pPr marL="171450" indent="-171450" rtl="0">
              <a:buFont typeface="Wingdings" panose="05000000000000000000" pitchFamily="2" charset="2"/>
              <a:buChar char="§"/>
            </a:pPr>
            <a:r>
              <a:rPr lang="en-GB" sz="950" dirty="0">
                <a:solidFill>
                  <a:schemeClr val="bg1"/>
                </a:solidFill>
              </a:rPr>
              <a:t>13% of shares held by Management Board members</a:t>
            </a:r>
          </a:p>
          <a:p>
            <a:pPr marL="171450" indent="-171450">
              <a:buFont typeface="Wingdings" panose="05000000000000000000" pitchFamily="2" charset="2"/>
              <a:buChar char="§"/>
            </a:pPr>
            <a:endParaRPr lang="en-GB" sz="950" b="1" dirty="0">
              <a:solidFill>
                <a:schemeClr val="bg1"/>
              </a:solidFill>
            </a:endParaRPr>
          </a:p>
          <a:p>
            <a:pPr marL="171450" indent="-171450" rtl="0">
              <a:buFont typeface="Wingdings" panose="05000000000000000000" pitchFamily="2" charset="2"/>
              <a:buChar char="§"/>
            </a:pPr>
            <a:r>
              <a:rPr lang="en-GB" sz="950" b="1" dirty="0">
                <a:solidFill>
                  <a:schemeClr val="bg1"/>
                </a:solidFill>
              </a:rPr>
              <a:t>Share option plan</a:t>
            </a:r>
            <a:r>
              <a:rPr lang="en-GB" sz="950" dirty="0">
                <a:solidFill>
                  <a:schemeClr val="bg1"/>
                </a:solidFill>
              </a:rPr>
              <a:t> for 2015-2019 covers </a:t>
            </a:r>
            <a:r>
              <a:rPr lang="pl-PL" sz="950" dirty="0" err="1">
                <a:solidFill>
                  <a:schemeClr val="bg1"/>
                </a:solidFill>
              </a:rPr>
              <a:t>over</a:t>
            </a:r>
            <a:r>
              <a:rPr lang="pl-PL" sz="950" dirty="0">
                <a:solidFill>
                  <a:schemeClr val="bg1"/>
                </a:solidFill>
              </a:rPr>
              <a:t> </a:t>
            </a:r>
            <a:r>
              <a:rPr lang="en-GB" sz="950" dirty="0">
                <a:solidFill>
                  <a:schemeClr val="bg1"/>
                </a:solidFill>
              </a:rPr>
              <a:t>1</a:t>
            </a:r>
            <a:r>
              <a:rPr lang="pl-PL" sz="950" dirty="0">
                <a:solidFill>
                  <a:schemeClr val="bg1"/>
                </a:solidFill>
              </a:rPr>
              <a:t>20</a:t>
            </a:r>
            <a:r>
              <a:rPr lang="en-GB" sz="950" dirty="0">
                <a:solidFill>
                  <a:schemeClr val="bg1"/>
                </a:solidFill>
              </a:rPr>
              <a:t> employees</a:t>
            </a:r>
            <a:r>
              <a:rPr lang="pl-PL" sz="950" dirty="0">
                <a:solidFill>
                  <a:schemeClr val="bg1"/>
                </a:solidFill>
              </a:rPr>
              <a:t> and the Board </a:t>
            </a:r>
            <a:r>
              <a:rPr lang="pl-PL" sz="950" dirty="0" err="1">
                <a:solidFill>
                  <a:schemeClr val="bg1"/>
                </a:solidFill>
              </a:rPr>
              <a:t>Members</a:t>
            </a:r>
            <a:endParaRPr lang="en-GB" sz="950" dirty="0">
              <a:solidFill>
                <a:schemeClr val="bg1"/>
              </a:solidFill>
            </a:endParaRPr>
          </a:p>
          <a:p>
            <a:endParaRPr lang="en-GB" sz="950" dirty="0">
              <a:solidFill>
                <a:schemeClr val="bg1"/>
              </a:solidFill>
            </a:endParaRPr>
          </a:p>
          <a:p>
            <a:pPr marL="171450" indent="-171450" rtl="0">
              <a:buFont typeface="Wingdings" panose="05000000000000000000" pitchFamily="2" charset="2"/>
              <a:buChar char="§"/>
            </a:pPr>
            <a:r>
              <a:rPr lang="en-GB" sz="950" b="1" dirty="0">
                <a:solidFill>
                  <a:schemeClr val="bg1"/>
                </a:solidFill>
              </a:rPr>
              <a:t>Strong staff development culture</a:t>
            </a:r>
            <a:r>
              <a:rPr lang="en-GB" sz="950" dirty="0">
                <a:solidFill>
                  <a:schemeClr val="bg1"/>
                </a:solidFill>
              </a:rPr>
              <a:t> − significant focus on personnel training and development</a:t>
            </a:r>
          </a:p>
          <a:p>
            <a:endParaRPr lang="en-GB" sz="950" dirty="0">
              <a:solidFill>
                <a:schemeClr val="bg1"/>
              </a:solidFill>
            </a:endParaRPr>
          </a:p>
          <a:p>
            <a:pPr marL="171450" indent="-171450">
              <a:buFont typeface="Wingdings" panose="05000000000000000000" pitchFamily="2" charset="2"/>
              <a:buChar char="§"/>
            </a:pPr>
            <a:endParaRPr lang="en-GB" sz="950" dirty="0">
              <a:solidFill>
                <a:schemeClr val="tx1"/>
              </a:solidFill>
            </a:endParaRPr>
          </a:p>
        </p:txBody>
      </p:sp>
      <p:sp>
        <p:nvSpPr>
          <p:cNvPr id="15" name="Prostokąt 14"/>
          <p:cNvSpPr/>
          <p:nvPr/>
        </p:nvSpPr>
        <p:spPr>
          <a:xfrm>
            <a:off x="685800" y="6444000"/>
            <a:ext cx="2438400" cy="28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Prostokąt 25"/>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8" name="Picture 6" descr="C:\Users\mrynkiewicz\Documents\IR\foto_zarzad\Iwona Słomska FOT_6230-Edi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53" t="4805" r="25125" b="6513"/>
          <a:stretch/>
        </p:blipFill>
        <p:spPr bwMode="auto">
          <a:xfrm>
            <a:off x="5997688" y="1565458"/>
            <a:ext cx="1334418" cy="17915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mrynkiewicz\Documents\IR\foto_zarzad\Urszula Okarma FOT_6593-Edi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503" r="23211" b="6861"/>
          <a:stretch/>
        </p:blipFill>
        <p:spPr bwMode="auto">
          <a:xfrm>
            <a:off x="4587318" y="1565458"/>
            <a:ext cx="1334419" cy="17915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mrynkiewicz\Documents\IR\foto_zarzad\Agnieszka Kułton FOT_6062-Edit.jpg"/>
          <p:cNvPicPr>
            <a:picLocks noChangeAspect="1" noChangeArrowheads="1"/>
          </p:cNvPicPr>
          <p:nvPr/>
        </p:nvPicPr>
        <p:blipFill rotWithShape="1">
          <a:blip r:embed="rId4">
            <a:extLst>
              <a:ext uri="{28A0092B-C50C-407E-A947-70E740481C1C}">
                <a14:useLocalDpi xmlns:a14="http://schemas.microsoft.com/office/drawing/2010/main" val="0"/>
              </a:ext>
            </a:extLst>
          </a:blip>
          <a:srcRect l="23429" t="5283" r="27850" b="50886"/>
          <a:stretch/>
        </p:blipFill>
        <p:spPr bwMode="auto">
          <a:xfrm>
            <a:off x="3186226" y="1558238"/>
            <a:ext cx="1334418" cy="17987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mrynkiewicz\Documents\IR\foto_zarzad\Michał Zasępa FOT_6332-Edi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73" t="3050" r="30798" b="2540"/>
          <a:stretch/>
        </p:blipFill>
        <p:spPr bwMode="auto">
          <a:xfrm>
            <a:off x="1774156" y="1558239"/>
            <a:ext cx="1334418" cy="179875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mrynkiewicz\Documents\IR\foto_zarzad\Piotr Krupa FOT_6458-Editv.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535" t="2611" r="34351" b="18365"/>
          <a:stretch/>
        </p:blipFill>
        <p:spPr bwMode="auto">
          <a:xfrm>
            <a:off x="362982" y="1558239"/>
            <a:ext cx="1334419" cy="179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9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rostokąt 15"/>
          <p:cNvSpPr/>
          <p:nvPr/>
        </p:nvSpPr>
        <p:spPr>
          <a:xfrm>
            <a:off x="6156176" y="974507"/>
            <a:ext cx="2808312" cy="524242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ymbol zastępczy numeru slajdu 1"/>
          <p:cNvSpPr>
            <a:spLocks noGrp="1"/>
          </p:cNvSpPr>
          <p:nvPr>
            <p:ph type="sldNum" sz="quarter" idx="12"/>
          </p:nvPr>
        </p:nvSpPr>
        <p:spPr/>
        <p:txBody>
          <a:bodyPr/>
          <a:lstStyle/>
          <a:p>
            <a:pPr rtl="0"/>
            <a:fld id="{81382561-DA1C-4162-B7C8-DCD3404CF350}" type="slidenum">
              <a:rPr lang="en-GB" smtClean="0"/>
              <a:pPr rtl="0"/>
              <a:t>9</a:t>
            </a:fld>
            <a:endParaRPr lang="en-GB" dirty="0"/>
          </a:p>
        </p:txBody>
      </p:sp>
      <p:sp>
        <p:nvSpPr>
          <p:cNvPr id="3" name="Symbol zastępczy tekstu 2"/>
          <p:cNvSpPr>
            <a:spLocks noGrp="1"/>
          </p:cNvSpPr>
          <p:nvPr>
            <p:ph type="body" idx="1"/>
          </p:nvPr>
        </p:nvSpPr>
        <p:spPr>
          <a:xfrm>
            <a:off x="323524" y="404664"/>
            <a:ext cx="8640542" cy="369332"/>
          </a:xfrm>
        </p:spPr>
        <p:txBody>
          <a:bodyPr/>
          <a:lstStyle/>
          <a:p>
            <a:pPr rtl="0"/>
            <a:r>
              <a:rPr lang="en-GB" sz="1800" dirty="0">
                <a:solidFill>
                  <a:schemeClr val="accent2">
                    <a:lumMod val="75000"/>
                  </a:schemeClr>
                </a:solidFill>
              </a:rPr>
              <a:t>Experienced members of the KRUK Supervisory Board and stable shareholder structure</a:t>
            </a:r>
          </a:p>
        </p:txBody>
      </p:sp>
      <p:graphicFrame>
        <p:nvGraphicFramePr>
          <p:cNvPr id="17" name="Symbol zastępczy zawartości 16"/>
          <p:cNvGraphicFramePr>
            <a:graphicFrameLocks noGrp="1"/>
          </p:cNvGraphicFramePr>
          <p:nvPr>
            <p:ph sz="half" idx="14"/>
            <p:extLst>
              <p:ext uri="{D42A27DB-BD31-4B8C-83A1-F6EECF244321}">
                <p14:modId xmlns:p14="http://schemas.microsoft.com/office/powerpoint/2010/main" val="2953719129"/>
              </p:ext>
            </p:extLst>
          </p:nvPr>
        </p:nvGraphicFramePr>
        <p:xfrm>
          <a:off x="6083746" y="1039855"/>
          <a:ext cx="2880320" cy="4350174"/>
        </p:xfrm>
        <a:graphic>
          <a:graphicData uri="http://schemas.openxmlformats.org/drawingml/2006/chart">
            <c:chart xmlns:c="http://schemas.openxmlformats.org/drawingml/2006/chart" xmlns:r="http://schemas.openxmlformats.org/officeDocument/2006/relationships" r:id="rId2"/>
          </a:graphicData>
        </a:graphic>
      </p:graphicFrame>
      <p:sp>
        <p:nvSpPr>
          <p:cNvPr id="7" name="Prostokąt 6"/>
          <p:cNvSpPr/>
          <p:nvPr/>
        </p:nvSpPr>
        <p:spPr>
          <a:xfrm>
            <a:off x="323529" y="994884"/>
            <a:ext cx="1728191" cy="7344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200" b="1" dirty="0">
                <a:solidFill>
                  <a:schemeClr val="bg1"/>
                </a:solidFill>
              </a:rPr>
              <a:t>Piotr Stępniak</a:t>
            </a:r>
          </a:p>
          <a:p>
            <a:pPr rtl="0"/>
            <a:r>
              <a:rPr lang="en-GB" sz="900" i="1" dirty="0">
                <a:solidFill>
                  <a:schemeClr val="bg1"/>
                </a:solidFill>
              </a:rPr>
              <a:t>Chairman of the Supervisory Board</a:t>
            </a:r>
          </a:p>
        </p:txBody>
      </p:sp>
      <p:sp>
        <p:nvSpPr>
          <p:cNvPr id="8" name="Prostokąt 7"/>
          <p:cNvSpPr/>
          <p:nvPr/>
        </p:nvSpPr>
        <p:spPr>
          <a:xfrm>
            <a:off x="323529" y="1729383"/>
            <a:ext cx="1728191" cy="74446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200" b="1" dirty="0">
                <a:solidFill>
                  <a:schemeClr val="bg1"/>
                </a:solidFill>
              </a:rPr>
              <a:t>Katarzyna Beuch</a:t>
            </a:r>
          </a:p>
          <a:p>
            <a:pPr rtl="0"/>
            <a:r>
              <a:rPr lang="en-GB" sz="900" i="1" dirty="0">
                <a:solidFill>
                  <a:schemeClr val="bg1"/>
                </a:solidFill>
              </a:rPr>
              <a:t>Member of the Supervisory Board</a:t>
            </a:r>
          </a:p>
        </p:txBody>
      </p:sp>
      <p:sp>
        <p:nvSpPr>
          <p:cNvPr id="9" name="Prostokąt 8"/>
          <p:cNvSpPr/>
          <p:nvPr/>
        </p:nvSpPr>
        <p:spPr>
          <a:xfrm>
            <a:off x="323530" y="2473846"/>
            <a:ext cx="1728191" cy="7501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200" b="1" dirty="0">
                <a:solidFill>
                  <a:schemeClr val="bg1"/>
                </a:solidFill>
              </a:rPr>
              <a:t>Tomasz Bieske</a:t>
            </a:r>
          </a:p>
          <a:p>
            <a:pPr rtl="0"/>
            <a:r>
              <a:rPr lang="en-GB" sz="900" i="1" dirty="0">
                <a:solidFill>
                  <a:schemeClr val="bg1"/>
                </a:solidFill>
              </a:rPr>
              <a:t>Member of the Supervisory Board</a:t>
            </a:r>
          </a:p>
        </p:txBody>
      </p:sp>
      <p:sp>
        <p:nvSpPr>
          <p:cNvPr id="10" name="Prostokąt 9"/>
          <p:cNvSpPr/>
          <p:nvPr/>
        </p:nvSpPr>
        <p:spPr>
          <a:xfrm>
            <a:off x="323527" y="4728820"/>
            <a:ext cx="1728191" cy="7433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200" b="1" dirty="0">
                <a:solidFill>
                  <a:schemeClr val="bg1"/>
                </a:solidFill>
              </a:rPr>
              <a:t>Robert Koński</a:t>
            </a:r>
          </a:p>
          <a:p>
            <a:pPr rtl="0"/>
            <a:r>
              <a:rPr lang="en-GB" sz="900" i="1" dirty="0">
                <a:solidFill>
                  <a:schemeClr val="bg1"/>
                </a:solidFill>
              </a:rPr>
              <a:t>Member of the Supervisory Board</a:t>
            </a:r>
          </a:p>
        </p:txBody>
      </p:sp>
      <p:sp>
        <p:nvSpPr>
          <p:cNvPr id="11" name="Prostokąt 10"/>
          <p:cNvSpPr/>
          <p:nvPr/>
        </p:nvSpPr>
        <p:spPr>
          <a:xfrm>
            <a:off x="323524" y="3989315"/>
            <a:ext cx="1728191" cy="74888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200" b="1" dirty="0">
                <a:solidFill>
                  <a:schemeClr val="bg1"/>
                </a:solidFill>
              </a:rPr>
              <a:t>Krzysztof Kawalec</a:t>
            </a:r>
          </a:p>
          <a:p>
            <a:pPr rtl="0"/>
            <a:r>
              <a:rPr lang="en-GB" sz="900" i="1" dirty="0">
                <a:solidFill>
                  <a:schemeClr val="bg1"/>
                </a:solidFill>
              </a:rPr>
              <a:t>Member of the Supervisory Board</a:t>
            </a:r>
          </a:p>
        </p:txBody>
      </p:sp>
      <p:sp>
        <p:nvSpPr>
          <p:cNvPr id="12" name="Prostokąt 11"/>
          <p:cNvSpPr/>
          <p:nvPr/>
        </p:nvSpPr>
        <p:spPr>
          <a:xfrm>
            <a:off x="323527" y="5461458"/>
            <a:ext cx="1728191" cy="7479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200" b="1" dirty="0">
                <a:solidFill>
                  <a:schemeClr val="bg1"/>
                </a:solidFill>
              </a:rPr>
              <a:t>Józef Wancer</a:t>
            </a:r>
          </a:p>
          <a:p>
            <a:pPr rtl="0"/>
            <a:r>
              <a:rPr lang="en-GB" sz="900" i="1" dirty="0">
                <a:solidFill>
                  <a:schemeClr val="bg1"/>
                </a:solidFill>
              </a:rPr>
              <a:t>Member of the Supervisory Board</a:t>
            </a:r>
          </a:p>
        </p:txBody>
      </p:sp>
      <p:sp>
        <p:nvSpPr>
          <p:cNvPr id="13" name="Prostokąt 12"/>
          <p:cNvSpPr/>
          <p:nvPr/>
        </p:nvSpPr>
        <p:spPr>
          <a:xfrm>
            <a:off x="323530" y="3220821"/>
            <a:ext cx="1728191" cy="773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200" b="1" dirty="0">
                <a:solidFill>
                  <a:schemeClr val="bg1"/>
                </a:solidFill>
              </a:rPr>
              <a:t>Arkadiusz Orlin Jastrzębski</a:t>
            </a:r>
          </a:p>
          <a:p>
            <a:pPr rtl="0"/>
            <a:r>
              <a:rPr lang="en-GB" sz="900" i="1" dirty="0">
                <a:solidFill>
                  <a:schemeClr val="bg1"/>
                </a:solidFill>
              </a:rPr>
              <a:t>Member of the Supervisory Board</a:t>
            </a:r>
          </a:p>
        </p:txBody>
      </p:sp>
      <p:sp>
        <p:nvSpPr>
          <p:cNvPr id="5" name="Prostokąt 4"/>
          <p:cNvSpPr/>
          <p:nvPr/>
        </p:nvSpPr>
        <p:spPr>
          <a:xfrm>
            <a:off x="2051721" y="985359"/>
            <a:ext cx="4032447" cy="734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800" b="1" dirty="0">
                <a:solidFill>
                  <a:srgbClr val="006089"/>
                </a:solidFill>
              </a:rPr>
              <a:t>Education: </a:t>
            </a:r>
            <a:r>
              <a:rPr lang="en-GB" sz="800" dirty="0">
                <a:solidFill>
                  <a:srgbClr val="006089"/>
                </a:solidFill>
              </a:rPr>
              <a:t> Guelph University (</a:t>
            </a:r>
            <a:r>
              <a:rPr lang="en-GB" sz="800">
                <a:solidFill>
                  <a:srgbClr val="006089"/>
                </a:solidFill>
              </a:rPr>
              <a:t>Canada), </a:t>
            </a:r>
            <a:r>
              <a:rPr lang="en-GB" sz="800" dirty="0">
                <a:solidFill>
                  <a:srgbClr val="006089"/>
                </a:solidFill>
              </a:rPr>
              <a:t>Ecole Supérieure de Commerce de Rouen (</a:t>
            </a:r>
            <a:r>
              <a:rPr lang="en-GB" sz="800">
                <a:solidFill>
                  <a:srgbClr val="006089"/>
                </a:solidFill>
              </a:rPr>
              <a:t>France), </a:t>
            </a:r>
            <a:r>
              <a:rPr lang="en-GB" sz="800" dirty="0">
                <a:solidFill>
                  <a:srgbClr val="006089"/>
                </a:solidFill>
              </a:rPr>
              <a:t>Purdue University (USA).</a:t>
            </a:r>
          </a:p>
          <a:p>
            <a:pPr rtl="0"/>
            <a:r>
              <a:rPr lang="en-GB" sz="800" b="1" dirty="0">
                <a:solidFill>
                  <a:srgbClr val="006089"/>
                </a:solidFill>
              </a:rPr>
              <a:t>Experience:</a:t>
            </a:r>
            <a:r>
              <a:rPr lang="en-GB" sz="800" dirty="0">
                <a:solidFill>
                  <a:srgbClr val="006089"/>
                </a:solidFill>
              </a:rPr>
              <a:t> President of the Management Board of GETIN Holding </a:t>
            </a:r>
            <a:r>
              <a:rPr lang="en-GB" sz="800" err="1">
                <a:solidFill>
                  <a:srgbClr val="006089"/>
                </a:solidFill>
              </a:rPr>
              <a:t>S.A</a:t>
            </a:r>
            <a:r>
              <a:rPr lang="en-GB" sz="800">
                <a:solidFill>
                  <a:srgbClr val="006089"/>
                </a:solidFill>
              </a:rPr>
              <a:t>.,Vice-President </a:t>
            </a:r>
            <a:r>
              <a:rPr lang="en-GB" sz="800" dirty="0">
                <a:solidFill>
                  <a:srgbClr val="006089"/>
                </a:solidFill>
              </a:rPr>
              <a:t>of the Management Board of Lukas Bank S.A.</a:t>
            </a:r>
            <a:br>
              <a:rPr lang="en-GB" sz="800" dirty="0">
                <a:solidFill>
                  <a:srgbClr val="006089"/>
                </a:solidFill>
              </a:rPr>
            </a:br>
            <a:r>
              <a:rPr lang="en-GB" sz="800" b="1" dirty="0">
                <a:solidFill>
                  <a:srgbClr val="006089"/>
                </a:solidFill>
              </a:rPr>
              <a:t>Current positions:</a:t>
            </a:r>
            <a:r>
              <a:rPr lang="en-GB" sz="800" dirty="0">
                <a:solidFill>
                  <a:srgbClr val="006089"/>
                </a:solidFill>
              </a:rPr>
              <a:t> Supervisory Board Member at FM Bank </a:t>
            </a:r>
            <a:r>
              <a:rPr lang="en-GB" sz="800">
                <a:solidFill>
                  <a:srgbClr val="006089"/>
                </a:solidFill>
              </a:rPr>
              <a:t>S.A., </a:t>
            </a:r>
            <a:r>
              <a:rPr lang="en-GB" sz="800" dirty="0">
                <a:solidFill>
                  <a:srgbClr val="006089"/>
                </a:solidFill>
              </a:rPr>
              <a:t>Skarbiec Asset Management Holding </a:t>
            </a:r>
            <a:r>
              <a:rPr lang="en-GB" sz="800">
                <a:solidFill>
                  <a:srgbClr val="006089"/>
                </a:solidFill>
              </a:rPr>
              <a:t>S.A., </a:t>
            </a:r>
            <a:r>
              <a:rPr lang="en-GB" sz="800" dirty="0">
                <a:solidFill>
                  <a:srgbClr val="006089"/>
                </a:solidFill>
              </a:rPr>
              <a:t>ATM Grupa S.A.</a:t>
            </a:r>
            <a:br>
              <a:rPr lang="en-GB" sz="800" dirty="0">
                <a:solidFill>
                  <a:srgbClr val="006089"/>
                </a:solidFill>
              </a:rPr>
            </a:br>
            <a:endParaRPr lang="en-GB" sz="800" dirty="0">
              <a:solidFill>
                <a:srgbClr val="006089"/>
              </a:solidFill>
            </a:endParaRPr>
          </a:p>
        </p:txBody>
      </p:sp>
      <p:sp>
        <p:nvSpPr>
          <p:cNvPr id="18" name="Prostokąt 17"/>
          <p:cNvSpPr/>
          <p:nvPr/>
        </p:nvSpPr>
        <p:spPr>
          <a:xfrm>
            <a:off x="2051721" y="1815107"/>
            <a:ext cx="4032447" cy="744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800" b="1" dirty="0">
                <a:solidFill>
                  <a:srgbClr val="006089"/>
                </a:solidFill>
              </a:rPr>
              <a:t>Education:</a:t>
            </a:r>
            <a:r>
              <a:rPr lang="en-GB" sz="800" dirty="0">
                <a:solidFill>
                  <a:srgbClr val="006089"/>
                </a:solidFill>
              </a:rPr>
              <a:t> Wrocław University of Economics (</a:t>
            </a:r>
            <a:r>
              <a:rPr lang="en-GB" sz="800">
                <a:solidFill>
                  <a:srgbClr val="006089"/>
                </a:solidFill>
              </a:rPr>
              <a:t>Poland), </a:t>
            </a:r>
            <a:r>
              <a:rPr lang="en-GB" sz="800" dirty="0">
                <a:solidFill>
                  <a:srgbClr val="006089"/>
                </a:solidFill>
              </a:rPr>
              <a:t>Association of Chartered Certified Accountants (ACCA).</a:t>
            </a:r>
          </a:p>
          <a:p>
            <a:pPr rtl="0"/>
            <a:r>
              <a:rPr lang="en-GB" sz="800" b="1" dirty="0">
                <a:solidFill>
                  <a:srgbClr val="006089"/>
                </a:solidFill>
              </a:rPr>
              <a:t>Experience: </a:t>
            </a:r>
            <a:r>
              <a:rPr lang="en-GB" sz="800" dirty="0">
                <a:solidFill>
                  <a:srgbClr val="006089"/>
                </a:solidFill>
              </a:rPr>
              <a:t>Bank Zachodni </a:t>
            </a:r>
            <a:r>
              <a:rPr lang="en-GB" sz="800">
                <a:solidFill>
                  <a:srgbClr val="006089"/>
                </a:solidFill>
              </a:rPr>
              <a:t>S.A., </a:t>
            </a:r>
            <a:r>
              <a:rPr lang="en-GB" sz="800" dirty="0">
                <a:solidFill>
                  <a:srgbClr val="006089"/>
                </a:solidFill>
              </a:rPr>
              <a:t>Ernst &amp; </a:t>
            </a:r>
            <a:r>
              <a:rPr lang="en-GB" sz="800">
                <a:solidFill>
                  <a:srgbClr val="006089"/>
                </a:solidFill>
              </a:rPr>
              <a:t>Young Audit, </a:t>
            </a:r>
            <a:r>
              <a:rPr lang="en-GB" sz="800" dirty="0">
                <a:solidFill>
                  <a:srgbClr val="006089"/>
                </a:solidFill>
              </a:rPr>
              <a:t>Management Board Member at GETIN Holding S.A.</a:t>
            </a:r>
            <a:br>
              <a:rPr lang="en-GB" sz="800" dirty="0">
                <a:solidFill>
                  <a:srgbClr val="006089"/>
                </a:solidFill>
              </a:rPr>
            </a:br>
            <a:r>
              <a:rPr lang="en-GB" sz="800" b="1" dirty="0">
                <a:solidFill>
                  <a:srgbClr val="006089"/>
                </a:solidFill>
              </a:rPr>
              <a:t>Current positions: </a:t>
            </a:r>
            <a:r>
              <a:rPr lang="en-GB" sz="800" dirty="0">
                <a:solidFill>
                  <a:srgbClr val="006089"/>
                </a:solidFill>
              </a:rPr>
              <a:t>Santander Consumer Bank.</a:t>
            </a:r>
          </a:p>
        </p:txBody>
      </p:sp>
      <p:sp>
        <p:nvSpPr>
          <p:cNvPr id="19" name="Prostokąt 18"/>
          <p:cNvSpPr/>
          <p:nvPr/>
        </p:nvSpPr>
        <p:spPr>
          <a:xfrm>
            <a:off x="2051721" y="2550046"/>
            <a:ext cx="4032447" cy="750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800" b="1" dirty="0">
                <a:solidFill>
                  <a:srgbClr val="006089"/>
                </a:solidFill>
              </a:rPr>
              <a:t>Education: </a:t>
            </a:r>
            <a:r>
              <a:rPr lang="en-GB" sz="800" dirty="0">
                <a:solidFill>
                  <a:srgbClr val="006089"/>
                </a:solidFill>
              </a:rPr>
              <a:t> University of Cologne (</a:t>
            </a:r>
            <a:r>
              <a:rPr lang="en-GB" sz="800">
                <a:solidFill>
                  <a:srgbClr val="006089"/>
                </a:solidFill>
              </a:rPr>
              <a:t>Germany), </a:t>
            </a:r>
            <a:r>
              <a:rPr lang="en-GB" sz="800" dirty="0">
                <a:solidFill>
                  <a:srgbClr val="006089"/>
                </a:solidFill>
              </a:rPr>
              <a:t>chartered auditor.</a:t>
            </a:r>
          </a:p>
          <a:p>
            <a:pPr rtl="0"/>
            <a:r>
              <a:rPr lang="en-GB" sz="800" b="1" dirty="0">
                <a:solidFill>
                  <a:srgbClr val="006089"/>
                </a:solidFill>
              </a:rPr>
              <a:t>Experience:</a:t>
            </a:r>
            <a:r>
              <a:rPr lang="en-GB" sz="800" dirty="0">
                <a:solidFill>
                  <a:srgbClr val="006089"/>
                </a:solidFill>
              </a:rPr>
              <a:t> </a:t>
            </a:r>
            <a:r>
              <a:rPr lang="en-GB" sz="800">
                <a:solidFill>
                  <a:srgbClr val="006089"/>
                </a:solidFill>
              </a:rPr>
              <a:t>Dresdner Bank, </a:t>
            </a:r>
            <a:r>
              <a:rPr lang="en-GB" sz="800" dirty="0">
                <a:solidFill>
                  <a:srgbClr val="006089"/>
                </a:solidFill>
              </a:rPr>
              <a:t>co-founder of Artur </a:t>
            </a:r>
            <a:r>
              <a:rPr lang="en-GB" sz="800">
                <a:solidFill>
                  <a:srgbClr val="006089"/>
                </a:solidFill>
              </a:rPr>
              <a:t>Andersen Poland, </a:t>
            </a:r>
            <a:r>
              <a:rPr lang="en-GB" sz="800" dirty="0">
                <a:solidFill>
                  <a:srgbClr val="006089"/>
                </a:solidFill>
              </a:rPr>
              <a:t>former Head of Financial Markets Group at Ernst &amp; Young.</a:t>
            </a:r>
            <a:endParaRPr lang="en-GB" sz="800" b="1" dirty="0">
              <a:solidFill>
                <a:srgbClr val="FF0000"/>
              </a:solidFill>
            </a:endParaRPr>
          </a:p>
        </p:txBody>
      </p:sp>
      <p:sp>
        <p:nvSpPr>
          <p:cNvPr id="20" name="Prostokąt 19"/>
          <p:cNvSpPr/>
          <p:nvPr/>
        </p:nvSpPr>
        <p:spPr>
          <a:xfrm>
            <a:off x="2044497" y="4701843"/>
            <a:ext cx="4111676" cy="743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800" b="1" dirty="0">
                <a:solidFill>
                  <a:srgbClr val="006089"/>
                </a:solidFill>
              </a:rPr>
              <a:t>Education: </a:t>
            </a:r>
            <a:r>
              <a:rPr lang="en-GB" sz="800" dirty="0">
                <a:solidFill>
                  <a:srgbClr val="006089"/>
                </a:solidFill>
              </a:rPr>
              <a:t>John F. Kennedy School of Government (</a:t>
            </a:r>
            <a:r>
              <a:rPr lang="en-GB" sz="800">
                <a:solidFill>
                  <a:srgbClr val="006089"/>
                </a:solidFill>
              </a:rPr>
              <a:t>USA), </a:t>
            </a:r>
            <a:r>
              <a:rPr lang="en-GB" sz="800" dirty="0">
                <a:solidFill>
                  <a:srgbClr val="006089"/>
                </a:solidFill>
              </a:rPr>
              <a:t>Harvard University (</a:t>
            </a:r>
            <a:r>
              <a:rPr lang="en-GB" sz="800">
                <a:solidFill>
                  <a:srgbClr val="006089"/>
                </a:solidFill>
              </a:rPr>
              <a:t>USA), </a:t>
            </a:r>
            <a:r>
              <a:rPr lang="en-GB" sz="800" dirty="0">
                <a:solidFill>
                  <a:srgbClr val="006089"/>
                </a:solidFill>
              </a:rPr>
              <a:t>Tufs University (USA).</a:t>
            </a:r>
          </a:p>
          <a:p>
            <a:r>
              <a:rPr lang="en-GB" sz="800" b="1" dirty="0">
                <a:solidFill>
                  <a:srgbClr val="006089"/>
                </a:solidFill>
              </a:rPr>
              <a:t>Experience:</a:t>
            </a:r>
            <a:r>
              <a:rPr lang="pl-PL" sz="800" b="1" dirty="0">
                <a:solidFill>
                  <a:srgbClr val="006089"/>
                </a:solidFill>
              </a:rPr>
              <a:t> </a:t>
            </a:r>
            <a:r>
              <a:rPr lang="en-GB" sz="800" dirty="0">
                <a:solidFill>
                  <a:srgbClr val="006089"/>
                </a:solidFill>
              </a:rPr>
              <a:t>Management Board Member at </a:t>
            </a:r>
            <a:r>
              <a:rPr lang="en-GB" sz="800" err="1">
                <a:solidFill>
                  <a:srgbClr val="006089"/>
                </a:solidFill>
              </a:rPr>
              <a:t>Kulczyk</a:t>
            </a:r>
            <a:r>
              <a:rPr lang="en-GB" sz="800">
                <a:solidFill>
                  <a:srgbClr val="006089"/>
                </a:solidFill>
              </a:rPr>
              <a:t> Holding, </a:t>
            </a:r>
            <a:r>
              <a:rPr lang="en-GB" sz="800" dirty="0">
                <a:solidFill>
                  <a:srgbClr val="006089"/>
                </a:solidFill>
              </a:rPr>
              <a:t>Regional Director at </a:t>
            </a:r>
            <a:r>
              <a:rPr lang="en-GB" sz="800" err="1">
                <a:solidFill>
                  <a:srgbClr val="006089"/>
                </a:solidFill>
              </a:rPr>
              <a:t>Euronet</a:t>
            </a:r>
            <a:r>
              <a:rPr lang="en-GB" sz="800">
                <a:solidFill>
                  <a:srgbClr val="006089"/>
                </a:solidFill>
              </a:rPr>
              <a:t> Worldwide, </a:t>
            </a:r>
            <a:r>
              <a:rPr lang="en-GB" sz="800" dirty="0">
                <a:solidFill>
                  <a:srgbClr val="006089"/>
                </a:solidFill>
              </a:rPr>
              <a:t>partner at </a:t>
            </a:r>
            <a:r>
              <a:rPr lang="en-GB" sz="800">
                <a:solidFill>
                  <a:srgbClr val="006089"/>
                </a:solidFill>
              </a:rPr>
              <a:t>Horton International</a:t>
            </a:r>
            <a:r>
              <a:rPr lang="pl-PL" sz="800">
                <a:solidFill>
                  <a:srgbClr val="006089"/>
                </a:solidFill>
              </a:rPr>
              <a:t>, </a:t>
            </a:r>
            <a:r>
              <a:rPr lang="en-GB" sz="800" dirty="0">
                <a:solidFill>
                  <a:srgbClr val="006089"/>
                </a:solidFill>
              </a:rPr>
              <a:t>adviser to the President of the Management Board of PGE</a:t>
            </a:r>
          </a:p>
          <a:p>
            <a:r>
              <a:rPr lang="en-GB" sz="800" b="1" dirty="0">
                <a:solidFill>
                  <a:srgbClr val="006089"/>
                </a:solidFill>
              </a:rPr>
              <a:t>Current positions:</a:t>
            </a:r>
            <a:r>
              <a:rPr lang="pl-PL" sz="800" dirty="0">
                <a:solidFill>
                  <a:srgbClr val="006089"/>
                </a:solidFill>
              </a:rPr>
              <a:t> </a:t>
            </a:r>
            <a:r>
              <a:rPr lang="en-GB" sz="800" dirty="0">
                <a:solidFill>
                  <a:srgbClr val="006089"/>
                </a:solidFill>
              </a:rPr>
              <a:t>President of the Management Board</a:t>
            </a:r>
            <a:r>
              <a:rPr lang="pl-PL" sz="800" dirty="0">
                <a:solidFill>
                  <a:srgbClr val="006089"/>
                </a:solidFill>
              </a:rPr>
              <a:t> and General </a:t>
            </a:r>
            <a:r>
              <a:rPr lang="pl-PL" sz="800" dirty="0" err="1">
                <a:solidFill>
                  <a:srgbClr val="006089"/>
                </a:solidFill>
              </a:rPr>
              <a:t>Director</a:t>
            </a:r>
            <a:r>
              <a:rPr lang="pl-PL" sz="800" dirty="0">
                <a:solidFill>
                  <a:srgbClr val="006089"/>
                </a:solidFill>
              </a:rPr>
              <a:t> </a:t>
            </a:r>
            <a:r>
              <a:rPr lang="pl-PL" sz="800" dirty="0" err="1">
                <a:solidFill>
                  <a:srgbClr val="006089"/>
                </a:solidFill>
              </a:rPr>
              <a:t>at</a:t>
            </a:r>
            <a:r>
              <a:rPr lang="pl-PL" sz="800" dirty="0">
                <a:solidFill>
                  <a:srgbClr val="006089"/>
                </a:solidFill>
              </a:rPr>
              <a:t> </a:t>
            </a:r>
            <a:r>
              <a:rPr lang="pl-PL" sz="800" dirty="0" err="1">
                <a:solidFill>
                  <a:srgbClr val="006089"/>
                </a:solidFill>
              </a:rPr>
              <a:t>Rathdowney</a:t>
            </a:r>
            <a:r>
              <a:rPr lang="pl-PL" sz="800" dirty="0">
                <a:solidFill>
                  <a:srgbClr val="006089"/>
                </a:solidFill>
              </a:rPr>
              <a:t> </a:t>
            </a:r>
            <a:r>
              <a:rPr lang="pl-PL" sz="800" dirty="0" err="1">
                <a:solidFill>
                  <a:srgbClr val="006089"/>
                </a:solidFill>
              </a:rPr>
              <a:t>Resources</a:t>
            </a:r>
            <a:endParaRPr lang="en-GB" sz="800" dirty="0">
              <a:solidFill>
                <a:srgbClr val="006089"/>
              </a:solidFill>
            </a:endParaRPr>
          </a:p>
        </p:txBody>
      </p:sp>
      <p:sp>
        <p:nvSpPr>
          <p:cNvPr id="21" name="Prostokąt 20"/>
          <p:cNvSpPr/>
          <p:nvPr/>
        </p:nvSpPr>
        <p:spPr>
          <a:xfrm>
            <a:off x="2051718" y="3975878"/>
            <a:ext cx="4032447" cy="748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800" b="1" dirty="0">
                <a:solidFill>
                  <a:srgbClr val="006089"/>
                </a:solidFill>
              </a:rPr>
              <a:t>Education: </a:t>
            </a:r>
            <a:r>
              <a:rPr lang="en-GB" sz="800" dirty="0">
                <a:solidFill>
                  <a:srgbClr val="006089"/>
                </a:solidFill>
              </a:rPr>
              <a:t> Łódź University of Technology (</a:t>
            </a:r>
            <a:r>
              <a:rPr lang="en-GB" sz="800">
                <a:solidFill>
                  <a:srgbClr val="006089"/>
                </a:solidFill>
              </a:rPr>
              <a:t>Poland), </a:t>
            </a:r>
            <a:r>
              <a:rPr lang="en-GB" sz="800" dirty="0">
                <a:solidFill>
                  <a:srgbClr val="006089"/>
                </a:solidFill>
              </a:rPr>
              <a:t>Warsaw School of Economics (</a:t>
            </a:r>
            <a:r>
              <a:rPr lang="en-GB" sz="800">
                <a:solidFill>
                  <a:srgbClr val="006089"/>
                </a:solidFill>
              </a:rPr>
              <a:t>Poland), </a:t>
            </a:r>
            <a:r>
              <a:rPr lang="en-GB" sz="800" dirty="0">
                <a:solidFill>
                  <a:srgbClr val="006089"/>
                </a:solidFill>
              </a:rPr>
              <a:t>PAM Center University </a:t>
            </a:r>
            <a:r>
              <a:rPr lang="en-GB" sz="800">
                <a:solidFill>
                  <a:srgbClr val="006089"/>
                </a:solidFill>
              </a:rPr>
              <a:t>of Łódź, </a:t>
            </a:r>
            <a:r>
              <a:rPr lang="en-GB" sz="800" dirty="0">
                <a:solidFill>
                  <a:srgbClr val="006089"/>
                </a:solidFill>
              </a:rPr>
              <a:t>University of Maryland.</a:t>
            </a:r>
          </a:p>
          <a:p>
            <a:r>
              <a:rPr lang="en-GB" sz="800" b="1" dirty="0" err="1">
                <a:solidFill>
                  <a:srgbClr val="006089"/>
                </a:solidFill>
              </a:rPr>
              <a:t>Experience:</a:t>
            </a:r>
            <a:r>
              <a:rPr lang="en-GB" sz="800" dirty="0" err="1">
                <a:solidFill>
                  <a:srgbClr val="006089"/>
                </a:solidFill>
              </a:rPr>
              <a:t>Manager</a:t>
            </a:r>
            <a:r>
              <a:rPr lang="en-GB" sz="800" dirty="0">
                <a:solidFill>
                  <a:srgbClr val="006089"/>
                </a:solidFill>
              </a:rPr>
              <a:t> at IFFP.</a:t>
            </a:r>
            <a:br>
              <a:rPr lang="en-GB" sz="800" dirty="0">
                <a:solidFill>
                  <a:srgbClr val="006089"/>
                </a:solidFill>
              </a:rPr>
            </a:br>
            <a:r>
              <a:rPr lang="en-GB" sz="800" b="1" dirty="0">
                <a:solidFill>
                  <a:srgbClr val="006089"/>
                </a:solidFill>
              </a:rPr>
              <a:t>Current positions:</a:t>
            </a:r>
            <a:r>
              <a:rPr lang="en-GB" sz="800" dirty="0">
                <a:solidFill>
                  <a:srgbClr val="006089"/>
                </a:solidFill>
              </a:rPr>
              <a:t> President of the Management Board of Magellan S.A.</a:t>
            </a:r>
            <a:r>
              <a:rPr lang="pl-PL" sz="800" dirty="0">
                <a:solidFill>
                  <a:srgbClr val="006089"/>
                </a:solidFill>
              </a:rPr>
              <a:t> and Magellan </a:t>
            </a:r>
            <a:r>
              <a:rPr lang="pl-PL" sz="800" dirty="0" err="1">
                <a:solidFill>
                  <a:srgbClr val="006089"/>
                </a:solidFill>
              </a:rPr>
              <a:t>Slovakia</a:t>
            </a:r>
            <a:r>
              <a:rPr lang="pl-PL" sz="800" dirty="0">
                <a:solidFill>
                  <a:srgbClr val="006089"/>
                </a:solidFill>
              </a:rPr>
              <a:t> </a:t>
            </a:r>
            <a:r>
              <a:rPr lang="pl-PL" sz="800" err="1">
                <a:solidFill>
                  <a:srgbClr val="006089"/>
                </a:solidFill>
              </a:rPr>
              <a:t>s.r.o</a:t>
            </a:r>
            <a:r>
              <a:rPr lang="pl-PL" sz="800">
                <a:solidFill>
                  <a:srgbClr val="006089"/>
                </a:solidFill>
              </a:rPr>
              <a:t>., </a:t>
            </a:r>
            <a:r>
              <a:rPr lang="en-GB" sz="800" dirty="0">
                <a:solidFill>
                  <a:srgbClr val="006089"/>
                </a:solidFill>
              </a:rPr>
              <a:t>Supervisory Board Member at</a:t>
            </a:r>
            <a:r>
              <a:rPr lang="pl-PL" sz="800" dirty="0">
                <a:solidFill>
                  <a:srgbClr val="006089"/>
                </a:solidFill>
              </a:rPr>
              <a:t> </a:t>
            </a:r>
            <a:r>
              <a:rPr lang="en-GB" sz="800" dirty="0" err="1">
                <a:solidFill>
                  <a:srgbClr val="006089"/>
                </a:solidFill>
              </a:rPr>
              <a:t>MedFinance</a:t>
            </a:r>
            <a:r>
              <a:rPr lang="en-GB" sz="800" dirty="0">
                <a:solidFill>
                  <a:srgbClr val="006089"/>
                </a:solidFill>
              </a:rPr>
              <a:t> Magellan s.r.o.</a:t>
            </a:r>
          </a:p>
        </p:txBody>
      </p:sp>
      <p:sp>
        <p:nvSpPr>
          <p:cNvPr id="22" name="Prostokąt 21"/>
          <p:cNvSpPr/>
          <p:nvPr/>
        </p:nvSpPr>
        <p:spPr>
          <a:xfrm>
            <a:off x="2044500" y="5613177"/>
            <a:ext cx="4039668" cy="747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800" b="1" dirty="0">
                <a:solidFill>
                  <a:srgbClr val="006089"/>
                </a:solidFill>
              </a:rPr>
              <a:t>Education: </a:t>
            </a:r>
            <a:r>
              <a:rPr lang="en-GB" sz="800" dirty="0">
                <a:solidFill>
                  <a:srgbClr val="006089"/>
                </a:solidFill>
              </a:rPr>
              <a:t>Webster University (</a:t>
            </a:r>
            <a:r>
              <a:rPr lang="en-GB" sz="800">
                <a:solidFill>
                  <a:srgbClr val="006089"/>
                </a:solidFill>
              </a:rPr>
              <a:t>Austria), </a:t>
            </a:r>
            <a:r>
              <a:rPr lang="en-GB" sz="800" dirty="0">
                <a:solidFill>
                  <a:srgbClr val="006089"/>
                </a:solidFill>
              </a:rPr>
              <a:t>NY University (USA).</a:t>
            </a:r>
          </a:p>
          <a:p>
            <a:r>
              <a:rPr lang="en-GB" sz="800" b="1" dirty="0">
                <a:solidFill>
                  <a:srgbClr val="006089"/>
                </a:solidFill>
              </a:rPr>
              <a:t>Experience</a:t>
            </a:r>
            <a:r>
              <a:rPr lang="en-GB" sz="800" b="1">
                <a:solidFill>
                  <a:srgbClr val="006089"/>
                </a:solidFill>
              </a:rPr>
              <a:t>: </a:t>
            </a:r>
            <a:r>
              <a:rPr lang="pl-PL" sz="800">
                <a:solidFill>
                  <a:srgbClr val="006089"/>
                </a:solidFill>
              </a:rPr>
              <a:t>Citibank, </a:t>
            </a:r>
            <a:r>
              <a:rPr lang="pl-PL" sz="800" dirty="0" err="1">
                <a:solidFill>
                  <a:srgbClr val="006089"/>
                </a:solidFill>
              </a:rPr>
              <a:t>President</a:t>
            </a:r>
            <a:r>
              <a:rPr lang="pl-PL" sz="800" dirty="0">
                <a:solidFill>
                  <a:srgbClr val="006089"/>
                </a:solidFill>
              </a:rPr>
              <a:t> of Raiffeisen </a:t>
            </a:r>
            <a:r>
              <a:rPr lang="pl-PL" sz="800">
                <a:solidFill>
                  <a:srgbClr val="006089"/>
                </a:solidFill>
              </a:rPr>
              <a:t>Bank Polska, </a:t>
            </a:r>
            <a:r>
              <a:rPr lang="pl-PL" sz="800" dirty="0" err="1">
                <a:solidFill>
                  <a:srgbClr val="006089"/>
                </a:solidFill>
              </a:rPr>
              <a:t>President</a:t>
            </a:r>
            <a:r>
              <a:rPr lang="pl-PL" sz="800" dirty="0">
                <a:solidFill>
                  <a:srgbClr val="006089"/>
                </a:solidFill>
              </a:rPr>
              <a:t> of Bank BPH S.A.</a:t>
            </a:r>
            <a:br>
              <a:rPr lang="en-GB" sz="800" dirty="0">
                <a:solidFill>
                  <a:srgbClr val="006089"/>
                </a:solidFill>
              </a:rPr>
            </a:br>
            <a:r>
              <a:rPr lang="en-GB" sz="800" b="1" dirty="0">
                <a:solidFill>
                  <a:srgbClr val="006089"/>
                </a:solidFill>
              </a:rPr>
              <a:t>Current positions:</a:t>
            </a:r>
            <a:r>
              <a:rPr lang="en-GB" sz="800" dirty="0">
                <a:solidFill>
                  <a:srgbClr val="006089"/>
                </a:solidFill>
              </a:rPr>
              <a:t> </a:t>
            </a:r>
            <a:r>
              <a:rPr lang="pl-PL" sz="800" dirty="0" err="1">
                <a:solidFill>
                  <a:srgbClr val="006089"/>
                </a:solidFill>
              </a:rPr>
              <a:t>President</a:t>
            </a:r>
            <a:r>
              <a:rPr lang="pl-PL" sz="800" dirty="0">
                <a:solidFill>
                  <a:srgbClr val="006089"/>
                </a:solidFill>
              </a:rPr>
              <a:t> of </a:t>
            </a:r>
            <a:r>
              <a:rPr lang="pl-PL" sz="800">
                <a:solidFill>
                  <a:srgbClr val="006089"/>
                </a:solidFill>
              </a:rPr>
              <a:t>BGŻ Bank, </a:t>
            </a:r>
            <a:r>
              <a:rPr lang="pl-PL" sz="800" dirty="0">
                <a:solidFill>
                  <a:srgbClr val="006089"/>
                </a:solidFill>
              </a:rPr>
              <a:t>Management Board </a:t>
            </a:r>
            <a:r>
              <a:rPr lang="pl-PL" sz="800" dirty="0" err="1">
                <a:solidFill>
                  <a:srgbClr val="006089"/>
                </a:solidFill>
              </a:rPr>
              <a:t>Member</a:t>
            </a:r>
            <a:r>
              <a:rPr lang="en-GB" sz="800" dirty="0">
                <a:solidFill>
                  <a:srgbClr val="006089"/>
                </a:solidFill>
              </a:rPr>
              <a:t> of the American Chamber of Commerce </a:t>
            </a:r>
            <a:r>
              <a:rPr lang="en-GB" sz="800">
                <a:solidFill>
                  <a:srgbClr val="006089"/>
                </a:solidFill>
              </a:rPr>
              <a:t>in Poland, </a:t>
            </a:r>
            <a:r>
              <a:rPr lang="en-GB" sz="800" dirty="0">
                <a:solidFill>
                  <a:srgbClr val="006089"/>
                </a:solidFill>
              </a:rPr>
              <a:t>adviser to the Management Board of </a:t>
            </a:r>
            <a:r>
              <a:rPr lang="en-GB" sz="800">
                <a:solidFill>
                  <a:srgbClr val="006089"/>
                </a:solidFill>
              </a:rPr>
              <a:t>Deloitte Polska</a:t>
            </a:r>
            <a:r>
              <a:rPr lang="pl-PL" sz="800">
                <a:solidFill>
                  <a:srgbClr val="006089"/>
                </a:solidFill>
              </a:rPr>
              <a:t>, </a:t>
            </a:r>
            <a:r>
              <a:rPr lang="en-GB" sz="800" dirty="0">
                <a:solidFill>
                  <a:srgbClr val="006089"/>
                </a:solidFill>
              </a:rPr>
              <a:t>Supervisory Board Member at</a:t>
            </a:r>
            <a:r>
              <a:rPr lang="pl-PL" sz="800" dirty="0">
                <a:solidFill>
                  <a:srgbClr val="006089"/>
                </a:solidFill>
              </a:rPr>
              <a:t> </a:t>
            </a:r>
            <a:r>
              <a:rPr lang="pl-PL" sz="800" dirty="0" err="1">
                <a:solidFill>
                  <a:srgbClr val="006089"/>
                </a:solidFill>
              </a:rPr>
              <a:t>Gothaer</a:t>
            </a:r>
            <a:r>
              <a:rPr lang="pl-PL" sz="800" dirty="0">
                <a:solidFill>
                  <a:srgbClr val="006089"/>
                </a:solidFill>
              </a:rPr>
              <a:t> TU</a:t>
            </a:r>
            <a:endParaRPr lang="en-GB" sz="800" dirty="0">
              <a:solidFill>
                <a:srgbClr val="006089"/>
              </a:solidFill>
            </a:endParaRPr>
          </a:p>
        </p:txBody>
      </p:sp>
      <p:sp>
        <p:nvSpPr>
          <p:cNvPr id="23" name="Prostokąt 22"/>
          <p:cNvSpPr/>
          <p:nvPr/>
        </p:nvSpPr>
        <p:spPr>
          <a:xfrm>
            <a:off x="2051723" y="3268446"/>
            <a:ext cx="4032447" cy="77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GB" sz="800" b="1" dirty="0">
                <a:solidFill>
                  <a:srgbClr val="006089"/>
                </a:solidFill>
              </a:rPr>
              <a:t>Education: </a:t>
            </a:r>
            <a:r>
              <a:rPr lang="en-GB" sz="800" dirty="0">
                <a:solidFill>
                  <a:srgbClr val="006089"/>
                </a:solidFill>
              </a:rPr>
              <a:t>Warsaw School of Economics (</a:t>
            </a:r>
            <a:r>
              <a:rPr lang="en-GB" sz="800">
                <a:solidFill>
                  <a:srgbClr val="006089"/>
                </a:solidFill>
              </a:rPr>
              <a:t>Poland), investment adviser, </a:t>
            </a:r>
            <a:r>
              <a:rPr lang="en-GB" sz="800" dirty="0">
                <a:solidFill>
                  <a:srgbClr val="006089"/>
                </a:solidFill>
              </a:rPr>
              <a:t>CFA and SFA.</a:t>
            </a:r>
          </a:p>
          <a:p>
            <a:pPr rtl="0"/>
            <a:r>
              <a:rPr lang="en-GB" sz="800" b="1" dirty="0">
                <a:solidFill>
                  <a:srgbClr val="006089"/>
                </a:solidFill>
              </a:rPr>
              <a:t>Experience: </a:t>
            </a:r>
            <a:r>
              <a:rPr lang="en-GB" sz="800" dirty="0">
                <a:solidFill>
                  <a:srgbClr val="006089"/>
                </a:solidFill>
              </a:rPr>
              <a:t>West Merchant </a:t>
            </a:r>
            <a:r>
              <a:rPr lang="en-GB" sz="800">
                <a:solidFill>
                  <a:srgbClr val="006089"/>
                </a:solidFill>
              </a:rPr>
              <a:t>Bank London, </a:t>
            </a:r>
            <a:r>
              <a:rPr lang="en-GB" sz="800" err="1">
                <a:solidFill>
                  <a:srgbClr val="006089"/>
                </a:solidFill>
              </a:rPr>
              <a:t>Raiffeisen</a:t>
            </a:r>
            <a:r>
              <a:rPr lang="en-GB" sz="800">
                <a:solidFill>
                  <a:srgbClr val="006089"/>
                </a:solidFill>
              </a:rPr>
              <a:t> Polska, </a:t>
            </a:r>
            <a:r>
              <a:rPr lang="en-GB" sz="800" dirty="0">
                <a:solidFill>
                  <a:srgbClr val="006089"/>
                </a:solidFill>
              </a:rPr>
              <a:t>Innova Capital </a:t>
            </a:r>
            <a:r>
              <a:rPr lang="en-GB" sz="800">
                <a:solidFill>
                  <a:srgbClr val="006089"/>
                </a:solidFill>
              </a:rPr>
              <a:t>Europa Środkowa, </a:t>
            </a:r>
            <a:r>
              <a:rPr lang="en-GB" sz="800" dirty="0">
                <a:solidFill>
                  <a:srgbClr val="006089"/>
                </a:solidFill>
              </a:rPr>
              <a:t>Hexagon </a:t>
            </a:r>
            <a:r>
              <a:rPr lang="en-GB" sz="800">
                <a:solidFill>
                  <a:srgbClr val="006089"/>
                </a:solidFill>
              </a:rPr>
              <a:t>Capital Polska, </a:t>
            </a:r>
            <a:r>
              <a:rPr lang="en-GB" sz="800" dirty="0">
                <a:solidFill>
                  <a:srgbClr val="006089"/>
                </a:solidFill>
              </a:rPr>
              <a:t>Red Point Publishing.</a:t>
            </a:r>
            <a:br>
              <a:rPr lang="en-GB" sz="800" dirty="0">
                <a:solidFill>
                  <a:srgbClr val="006089"/>
                </a:solidFill>
              </a:rPr>
            </a:br>
            <a:r>
              <a:rPr lang="en-GB" sz="800" b="1" dirty="0">
                <a:solidFill>
                  <a:srgbClr val="006089"/>
                </a:solidFill>
              </a:rPr>
              <a:t>Current positions:</a:t>
            </a:r>
            <a:r>
              <a:rPr lang="en-GB" sz="800" dirty="0">
                <a:solidFill>
                  <a:srgbClr val="006089"/>
                </a:solidFill>
              </a:rPr>
              <a:t> Supervisory Board Member at Forte </a:t>
            </a:r>
            <a:r>
              <a:rPr lang="en-GB" sz="800">
                <a:solidFill>
                  <a:srgbClr val="006089"/>
                </a:solidFill>
              </a:rPr>
              <a:t>S.A., </a:t>
            </a:r>
            <a:r>
              <a:rPr lang="en-GB" sz="800" dirty="0">
                <a:solidFill>
                  <a:srgbClr val="006089"/>
                </a:solidFill>
              </a:rPr>
              <a:t>Koelner </a:t>
            </a:r>
            <a:r>
              <a:rPr lang="en-GB" sz="800">
                <a:solidFill>
                  <a:srgbClr val="006089"/>
                </a:solidFill>
              </a:rPr>
              <a:t>S.A., </a:t>
            </a:r>
            <a:r>
              <a:rPr lang="en-GB" sz="800" dirty="0">
                <a:solidFill>
                  <a:srgbClr val="006089"/>
                </a:solidFill>
              </a:rPr>
              <a:t>Atlanta Poland </a:t>
            </a:r>
            <a:r>
              <a:rPr lang="en-GB" sz="800">
                <a:solidFill>
                  <a:srgbClr val="006089"/>
                </a:solidFill>
              </a:rPr>
              <a:t>S.A., </a:t>
            </a:r>
            <a:r>
              <a:rPr lang="en-GB" sz="800" dirty="0">
                <a:solidFill>
                  <a:srgbClr val="006089"/>
                </a:solidFill>
              </a:rPr>
              <a:t>Polish Energy Partners </a:t>
            </a:r>
            <a:r>
              <a:rPr lang="en-GB" sz="800">
                <a:solidFill>
                  <a:srgbClr val="006089"/>
                </a:solidFill>
              </a:rPr>
              <a:t>S.A., </a:t>
            </a:r>
            <a:r>
              <a:rPr lang="en-GB" sz="800" dirty="0">
                <a:solidFill>
                  <a:srgbClr val="006089"/>
                </a:solidFill>
              </a:rPr>
              <a:t>Comp </a:t>
            </a:r>
            <a:r>
              <a:rPr lang="en-GB" sz="800">
                <a:solidFill>
                  <a:srgbClr val="006089"/>
                </a:solidFill>
              </a:rPr>
              <a:t>S.A., </a:t>
            </a:r>
            <a:r>
              <a:rPr lang="en-GB" sz="800" dirty="0">
                <a:solidFill>
                  <a:srgbClr val="006089"/>
                </a:solidFill>
              </a:rPr>
              <a:t>Integer.pl S.A.</a:t>
            </a:r>
          </a:p>
        </p:txBody>
      </p:sp>
      <p:sp>
        <p:nvSpPr>
          <p:cNvPr id="15" name="pole tekstowe 14"/>
          <p:cNvSpPr txBox="1"/>
          <p:nvPr/>
        </p:nvSpPr>
        <p:spPr>
          <a:xfrm>
            <a:off x="6228184" y="4221088"/>
            <a:ext cx="2736304" cy="2092881"/>
          </a:xfrm>
          <a:prstGeom prst="rect">
            <a:avLst/>
          </a:prstGeom>
          <a:noFill/>
        </p:spPr>
        <p:txBody>
          <a:bodyPr wrap="square" rtlCol="0">
            <a:spAutoFit/>
          </a:bodyPr>
          <a:lstStyle/>
          <a:p>
            <a:pPr marL="171450" indent="-171450" rtl="0">
              <a:spcAft>
                <a:spcPts val="600"/>
              </a:spcAft>
              <a:buFont typeface="Wingdings" panose="05000000000000000000" pitchFamily="2" charset="2"/>
              <a:buChar char="§"/>
            </a:pPr>
            <a:r>
              <a:rPr lang="en-GB" sz="1000" dirty="0">
                <a:solidFill>
                  <a:schemeClr val="accent2">
                    <a:lumMod val="75000"/>
                  </a:schemeClr>
                </a:solidFill>
              </a:rPr>
              <a:t>13% of the shares are held by Piotr Krupa and KRUK Management Board Members.</a:t>
            </a:r>
          </a:p>
          <a:p>
            <a:pPr marL="171450" indent="-171450" rtl="0">
              <a:spcAft>
                <a:spcPts val="600"/>
              </a:spcAft>
              <a:buFont typeface="Wingdings" panose="05000000000000000000" pitchFamily="2" charset="2"/>
              <a:buChar char="§"/>
            </a:pPr>
            <a:r>
              <a:rPr lang="en-GB" sz="1000" b="1" dirty="0">
                <a:solidFill>
                  <a:schemeClr val="accent2">
                    <a:lumMod val="75000"/>
                  </a:schemeClr>
                </a:solidFill>
              </a:rPr>
              <a:t>Open-End Pension Funds hold some 4</a:t>
            </a:r>
            <a:r>
              <a:rPr lang="pl-PL" sz="1000" b="1" dirty="0">
                <a:solidFill>
                  <a:schemeClr val="accent2">
                    <a:lumMod val="75000"/>
                  </a:schemeClr>
                </a:solidFill>
              </a:rPr>
              <a:t>5</a:t>
            </a:r>
            <a:r>
              <a:rPr lang="en-GB" sz="1000" b="1" dirty="0">
                <a:solidFill>
                  <a:schemeClr val="accent2">
                    <a:lumMod val="75000"/>
                  </a:schemeClr>
                </a:solidFill>
              </a:rPr>
              <a:t>% of the shares in KRUK S.A.</a:t>
            </a:r>
          </a:p>
          <a:p>
            <a:pPr marL="171450" indent="-171450" rtl="0">
              <a:spcAft>
                <a:spcPts val="600"/>
              </a:spcAft>
              <a:buFont typeface="Wingdings" panose="05000000000000000000" pitchFamily="2" charset="2"/>
              <a:buChar char="§"/>
            </a:pPr>
            <a:r>
              <a:rPr lang="en-GB" sz="1000" b="1" dirty="0">
                <a:solidFill>
                  <a:schemeClr val="accent2">
                    <a:lumMod val="75000"/>
                  </a:schemeClr>
                </a:solidFill>
              </a:rPr>
              <a:t>Investment fund management companies hold some 20% of the Company shares.</a:t>
            </a:r>
          </a:p>
          <a:p>
            <a:pPr marL="171450" indent="-171450" rtl="0">
              <a:spcAft>
                <a:spcPts val="600"/>
              </a:spcAft>
              <a:buFont typeface="Wingdings" panose="05000000000000000000" pitchFamily="2" charset="2"/>
              <a:buChar char="§"/>
            </a:pPr>
            <a:r>
              <a:rPr lang="en-GB" sz="1000" dirty="0">
                <a:solidFill>
                  <a:schemeClr val="accent2">
                    <a:lumMod val="75000"/>
                  </a:schemeClr>
                </a:solidFill>
              </a:rPr>
              <a:t>Active foreign investors – institutional investors from Europe and the USA.</a:t>
            </a:r>
          </a:p>
          <a:p>
            <a:pPr marL="171450" indent="-171450" rtl="0">
              <a:spcAft>
                <a:spcPts val="600"/>
              </a:spcAft>
              <a:buFont typeface="Wingdings" panose="05000000000000000000" pitchFamily="2" charset="2"/>
              <a:buChar char="§"/>
            </a:pPr>
            <a:r>
              <a:rPr lang="en-GB" sz="1000" dirty="0">
                <a:solidFill>
                  <a:schemeClr val="accent2">
                    <a:lumMod val="75000"/>
                  </a:schemeClr>
                </a:solidFill>
              </a:rPr>
              <a:t>Around 70 Company employees are covered by the incentive scheme</a:t>
            </a:r>
            <a:r>
              <a:rPr lang="pl-PL" sz="1000" dirty="0">
                <a:solidFill>
                  <a:schemeClr val="accent2">
                    <a:lumMod val="75000"/>
                  </a:schemeClr>
                </a:solidFill>
              </a:rPr>
              <a:t> (2011-2014 </a:t>
            </a:r>
            <a:r>
              <a:rPr lang="pl-PL" sz="1000" dirty="0" err="1">
                <a:solidFill>
                  <a:schemeClr val="accent2">
                    <a:lumMod val="75000"/>
                  </a:schemeClr>
                </a:solidFill>
              </a:rPr>
              <a:t>option</a:t>
            </a:r>
            <a:r>
              <a:rPr lang="pl-PL" sz="1000" dirty="0">
                <a:solidFill>
                  <a:schemeClr val="accent2">
                    <a:lumMod val="75000"/>
                  </a:schemeClr>
                </a:solidFill>
              </a:rPr>
              <a:t> program)</a:t>
            </a:r>
            <a:r>
              <a:rPr lang="en-GB" sz="1000" dirty="0">
                <a:solidFill>
                  <a:schemeClr val="accent2">
                    <a:lumMod val="75000"/>
                  </a:schemeClr>
                </a:solidFill>
              </a:rPr>
              <a:t>.</a:t>
            </a:r>
          </a:p>
        </p:txBody>
      </p:sp>
      <p:sp>
        <p:nvSpPr>
          <p:cNvPr id="24" name="Prostokąt 23"/>
          <p:cNvSpPr/>
          <p:nvPr/>
        </p:nvSpPr>
        <p:spPr>
          <a:xfrm>
            <a:off x="0" y="6263795"/>
            <a:ext cx="9170615" cy="54000"/>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p:cNvSpPr/>
          <p:nvPr/>
        </p:nvSpPr>
        <p:spPr>
          <a:xfrm>
            <a:off x="-10666" y="-1"/>
            <a:ext cx="9170615" cy="342181"/>
          </a:xfrm>
          <a:prstGeom prst="rect">
            <a:avLst/>
          </a:prstGeom>
          <a:gradFill>
            <a:gsLst>
              <a:gs pos="0">
                <a:srgbClr val="017BAE"/>
              </a:gs>
              <a:gs pos="100000">
                <a:srgbClr val="31A83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213612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JwPaJ5XBUOs5w6M_oYC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JwPaJ5XBUOs5w6M_oYCcQ"/>
</p:tagLst>
</file>

<file path=ppt/theme/theme1.xml><?xml version="1.0" encoding="utf-8"?>
<a:theme xmlns:a="http://schemas.openxmlformats.org/drawingml/2006/main" name="Motyw pakietu Office">
  <a:themeElements>
    <a:clrScheme name="KRUK">
      <a:dk1>
        <a:srgbClr val="3F3F3F"/>
      </a:dk1>
      <a:lt1>
        <a:sysClr val="window" lastClr="FFFFFF"/>
      </a:lt1>
      <a:dk2>
        <a:srgbClr val="007CB1"/>
      </a:dk2>
      <a:lt2>
        <a:srgbClr val="FFFFFF"/>
      </a:lt2>
      <a:accent1>
        <a:srgbClr val="2CB34A"/>
      </a:accent1>
      <a:accent2>
        <a:srgbClr val="007CB1"/>
      </a:accent2>
      <a:accent3>
        <a:srgbClr val="0090D0"/>
      </a:accent3>
      <a:accent4>
        <a:srgbClr val="00AAF6"/>
      </a:accent4>
      <a:accent5>
        <a:srgbClr val="4BACC6"/>
      </a:accent5>
      <a:accent6>
        <a:srgbClr val="71D3FF"/>
      </a:accent6>
      <a:hlink>
        <a:srgbClr val="2CB34A"/>
      </a:hlink>
      <a:folHlink>
        <a:srgbClr val="2CB34A"/>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8658</TotalTime>
  <Words>4414</Words>
  <Application>Microsoft Office PowerPoint</Application>
  <PresentationFormat>Pokaz na ekranie (4:3)</PresentationFormat>
  <Paragraphs>997</Paragraphs>
  <Slides>30</Slides>
  <Notes>5</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30</vt:i4>
      </vt:variant>
    </vt:vector>
  </HeadingPairs>
  <TitlesOfParts>
    <vt:vector size="39" baseType="lpstr">
      <vt:lpstr>Arial Unicode MS</vt:lpstr>
      <vt:lpstr>Arial</vt:lpstr>
      <vt:lpstr>Calibri</vt:lpstr>
      <vt:lpstr>Calibri Light</vt:lpstr>
      <vt:lpstr>Courier New</vt:lpstr>
      <vt:lpstr>Helvetica</vt:lpstr>
      <vt:lpstr>Times New Roman</vt:lpstr>
      <vt:lpstr>Wingdings</vt:lpstr>
      <vt:lpstr>Motyw pakietu Office</vt:lpstr>
      <vt:lpstr>KRUK Group Presentation </vt:lpstr>
      <vt:lpstr>Introduction Operating activities Market position Financial performance Strategy and summary Appendices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Introduction Operating activities Market position Financial performance Strategy and summary Appendices</vt:lpstr>
      <vt:lpstr>Prezentacja programu PowerPoint</vt:lpstr>
      <vt:lpstr>Prezentacja programu PowerPoint</vt:lpstr>
      <vt:lpstr>Prezentacja programu PowerPoint</vt:lpstr>
      <vt:lpstr>Introduction  Operating activities  Market position  Financial performance  Strategy and summary  Appendices     </vt:lpstr>
      <vt:lpstr>Prezentacja programu PowerPoint</vt:lpstr>
      <vt:lpstr>Prezentacja programu PowerPoint</vt:lpstr>
      <vt:lpstr>Introduction Operating activities Market position Financial performance Strategy and summary Appendices</vt:lpstr>
      <vt:lpstr>Prezentacja programu PowerPoint</vt:lpstr>
      <vt:lpstr>Prezentacja programu PowerPoint</vt:lpstr>
      <vt:lpstr>Introduction Operating activities Market position Financial performance Strategy and summary Appendices</vt:lpstr>
      <vt:lpstr>Prezentacja programu PowerPoint</vt:lpstr>
      <vt:lpstr>Prezentacja programu PowerPoint</vt:lpstr>
      <vt:lpstr>Introduction  Operating activities  Market position  Financial performance  Strategy and summary Appendices     </vt:lpstr>
      <vt:lpstr>Prezentacja programu PowerPoint</vt:lpstr>
      <vt:lpstr>Prezentacja programu PowerPoint</vt:lpstr>
      <vt:lpstr>Prezentacja programu PowerPoint</vt:lpstr>
      <vt:lpstr>KRUK S.A. ul. Wołowska 8 51-116 Wrocław, Poland www.kruksa.pl  Investor Relations: ir@kruksa.pl For investors: www.kruksa.pl/dla-inwestora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Maciej.Rynkiewicz@kruksa.pl</dc:creator>
  <cp:lastModifiedBy>Damian Bąbka</cp:lastModifiedBy>
  <cp:revision>652</cp:revision>
  <cp:lastPrinted>2016-11-09T08:33:31Z</cp:lastPrinted>
  <dcterms:created xsi:type="dcterms:W3CDTF">2014-10-03T07:27:46Z</dcterms:created>
  <dcterms:modified xsi:type="dcterms:W3CDTF">2016-11-26T13:22:33Z</dcterms:modified>
</cp:coreProperties>
</file>